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45"/>
  </p:notesMasterIdLst>
  <p:sldIdLst>
    <p:sldId id="259" r:id="rId6"/>
    <p:sldId id="716" r:id="rId7"/>
    <p:sldId id="685" r:id="rId8"/>
    <p:sldId id="717" r:id="rId9"/>
    <p:sldId id="691" r:id="rId10"/>
    <p:sldId id="688" r:id="rId11"/>
    <p:sldId id="690" r:id="rId12"/>
    <p:sldId id="713" r:id="rId13"/>
    <p:sldId id="256" r:id="rId14"/>
    <p:sldId id="714" r:id="rId15"/>
    <p:sldId id="710" r:id="rId16"/>
    <p:sldId id="711" r:id="rId17"/>
    <p:sldId id="712" r:id="rId18"/>
    <p:sldId id="695" r:id="rId19"/>
    <p:sldId id="272" r:id="rId20"/>
    <p:sldId id="708" r:id="rId21"/>
    <p:sldId id="268" r:id="rId22"/>
    <p:sldId id="715" r:id="rId23"/>
    <p:sldId id="721" r:id="rId24"/>
    <p:sldId id="276" r:id="rId25"/>
    <p:sldId id="699" r:id="rId26"/>
    <p:sldId id="313" r:id="rId27"/>
    <p:sldId id="297" r:id="rId28"/>
    <p:sldId id="718" r:id="rId29"/>
    <p:sldId id="702" r:id="rId30"/>
    <p:sldId id="705" r:id="rId31"/>
    <p:sldId id="686" r:id="rId32"/>
    <p:sldId id="706" r:id="rId33"/>
    <p:sldId id="631" r:id="rId34"/>
    <p:sldId id="687" r:id="rId35"/>
    <p:sldId id="694" r:id="rId36"/>
    <p:sldId id="283" r:id="rId37"/>
    <p:sldId id="693" r:id="rId38"/>
    <p:sldId id="295" r:id="rId39"/>
    <p:sldId id="284" r:id="rId40"/>
    <p:sldId id="310" r:id="rId41"/>
    <p:sldId id="719" r:id="rId42"/>
    <p:sldId id="720" r:id="rId43"/>
    <p:sldId id="291"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ian Andres Caceres Mendoza" initials="CACM" lastIdx="1" clrIdx="0">
    <p:extLst>
      <p:ext uri="{19B8F6BF-5375-455C-9EA6-DF929625EA0E}">
        <p15:presenceInfo xmlns:p15="http://schemas.microsoft.com/office/powerpoint/2012/main" userId="Cristian Andres Caceres Mendoz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A750"/>
    <a:srgbClr val="E55E63"/>
    <a:srgbClr val="DAE3F3"/>
    <a:srgbClr val="444445"/>
    <a:srgbClr val="484849"/>
    <a:srgbClr val="7C7C7C"/>
    <a:srgbClr val="459CCB"/>
    <a:srgbClr val="EF9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BF5AC8-508B-47AE-906B-C0CC2000A4C5}" v="10" dt="2021-09-23T19:03:09.31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2746" autoAdjust="0"/>
  </p:normalViewPr>
  <p:slideViewPr>
    <p:cSldViewPr snapToGrid="0">
      <p:cViewPr>
        <p:scale>
          <a:sx n="81" d="100"/>
          <a:sy n="81" d="100"/>
        </p:scale>
        <p:origin x="1752"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ristian\Desktop\reciclaje\Grafic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ristian\Desktop\reciclaje\Grafico.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Hoja2!$B$2</c:f>
              <c:strCache>
                <c:ptCount val="1"/>
                <c:pt idx="0">
                  <c:v>Recovery Recycled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Hoja2!$A$3:$A$20</c:f>
              <c:strCache>
                <c:ptCount val="18"/>
                <c:pt idx="0">
                  <c:v>agricultural land occupation</c:v>
                </c:pt>
                <c:pt idx="1">
                  <c:v>climate change</c:v>
                </c:pt>
                <c:pt idx="2">
                  <c:v>fossil depletion </c:v>
                </c:pt>
                <c:pt idx="3">
                  <c:v>freshwater ecotoxicity</c:v>
                </c:pt>
                <c:pt idx="4">
                  <c:v>freshwater eutrophication</c:v>
                </c:pt>
                <c:pt idx="5">
                  <c:v>human toxicity</c:v>
                </c:pt>
                <c:pt idx="6">
                  <c:v>ionising radiation</c:v>
                </c:pt>
                <c:pt idx="7">
                  <c:v>marine ecotoxicity</c:v>
                </c:pt>
                <c:pt idx="8">
                  <c:v>marine eutrophication</c:v>
                </c:pt>
                <c:pt idx="9">
                  <c:v>metal depletion</c:v>
                </c:pt>
                <c:pt idx="10">
                  <c:v>natural land transformation</c:v>
                </c:pt>
                <c:pt idx="11">
                  <c:v>ozone depletion</c:v>
                </c:pt>
                <c:pt idx="12">
                  <c:v>particulate matter formation</c:v>
                </c:pt>
                <c:pt idx="13">
                  <c:v>photochemical oxidant formation</c:v>
                </c:pt>
                <c:pt idx="14">
                  <c:v>terrestrial acidification</c:v>
                </c:pt>
                <c:pt idx="15">
                  <c:v>terrestrial ecotoxicity</c:v>
                </c:pt>
                <c:pt idx="16">
                  <c:v>urban land occupation</c:v>
                </c:pt>
                <c:pt idx="17">
                  <c:v>water depletion</c:v>
                </c:pt>
              </c:strCache>
            </c:strRef>
          </c:cat>
          <c:val>
            <c:numRef>
              <c:f>Hoja2!$B$3:$B$20</c:f>
              <c:numCache>
                <c:formatCode>General</c:formatCode>
                <c:ptCount val="18"/>
                <c:pt idx="0">
                  <c:v>6.7480064129111421E-4</c:v>
                </c:pt>
                <c:pt idx="1">
                  <c:v>5.452943894530906E-2</c:v>
                </c:pt>
                <c:pt idx="2">
                  <c:v>1.9613680716432005E-2</c:v>
                </c:pt>
                <c:pt idx="3">
                  <c:v>5.3479310497333925E-4</c:v>
                </c:pt>
                <c:pt idx="4">
                  <c:v>1.0994145357071272E-5</c:v>
                </c:pt>
                <c:pt idx="5">
                  <c:v>1.7687029297019354E-2</c:v>
                </c:pt>
                <c:pt idx="6">
                  <c:v>4.4646587769241039E-3</c:v>
                </c:pt>
                <c:pt idx="7">
                  <c:v>5.2972186428976056E-4</c:v>
                </c:pt>
                <c:pt idx="8">
                  <c:v>9.0153611078469688E-5</c:v>
                </c:pt>
                <c:pt idx="9">
                  <c:v>4.4298612853960534E-3</c:v>
                </c:pt>
                <c:pt idx="10">
                  <c:v>1.8569517918361194E-5</c:v>
                </c:pt>
                <c:pt idx="11">
                  <c:v>9.197604580736653E-9</c:v>
                </c:pt>
                <c:pt idx="12">
                  <c:v>1.1654351336438101E-4</c:v>
                </c:pt>
                <c:pt idx="13">
                  <c:v>3.1768337183244252E-4</c:v>
                </c:pt>
                <c:pt idx="14">
                  <c:v>2.3199088027416205E-4</c:v>
                </c:pt>
                <c:pt idx="15">
                  <c:v>6.9338396854444647E-6</c:v>
                </c:pt>
                <c:pt idx="16">
                  <c:v>1.7328135022664072E-3</c:v>
                </c:pt>
                <c:pt idx="17">
                  <c:v>6.4390181533590011E-5</c:v>
                </c:pt>
              </c:numCache>
            </c:numRef>
          </c:val>
          <c:extLst>
            <c:ext xmlns:c16="http://schemas.microsoft.com/office/drawing/2014/chart" uri="{C3380CC4-5D6E-409C-BE32-E72D297353CC}">
              <c16:uniqueId val="{00000000-20E7-4E0E-A9B2-5FCD4518821F}"/>
            </c:ext>
          </c:extLst>
        </c:ser>
        <c:ser>
          <c:idx val="1"/>
          <c:order val="1"/>
          <c:tx>
            <c:strRef>
              <c:f>Hoja2!$C$2</c:f>
              <c:strCache>
                <c:ptCount val="1"/>
                <c:pt idx="0">
                  <c:v>Pellets Production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Hoja2!$A$3:$A$20</c:f>
              <c:strCache>
                <c:ptCount val="18"/>
                <c:pt idx="0">
                  <c:v>agricultural land occupation</c:v>
                </c:pt>
                <c:pt idx="1">
                  <c:v>climate change</c:v>
                </c:pt>
                <c:pt idx="2">
                  <c:v>fossil depletion </c:v>
                </c:pt>
                <c:pt idx="3">
                  <c:v>freshwater ecotoxicity</c:v>
                </c:pt>
                <c:pt idx="4">
                  <c:v>freshwater eutrophication</c:v>
                </c:pt>
                <c:pt idx="5">
                  <c:v>human toxicity</c:v>
                </c:pt>
                <c:pt idx="6">
                  <c:v>ionising radiation</c:v>
                </c:pt>
                <c:pt idx="7">
                  <c:v>marine ecotoxicity</c:v>
                </c:pt>
                <c:pt idx="8">
                  <c:v>marine eutrophication</c:v>
                </c:pt>
                <c:pt idx="9">
                  <c:v>metal depletion</c:v>
                </c:pt>
                <c:pt idx="10">
                  <c:v>natural land transformation</c:v>
                </c:pt>
                <c:pt idx="11">
                  <c:v>ozone depletion</c:v>
                </c:pt>
                <c:pt idx="12">
                  <c:v>particulate matter formation</c:v>
                </c:pt>
                <c:pt idx="13">
                  <c:v>photochemical oxidant formation</c:v>
                </c:pt>
                <c:pt idx="14">
                  <c:v>terrestrial acidification</c:v>
                </c:pt>
                <c:pt idx="15">
                  <c:v>terrestrial ecotoxicity</c:v>
                </c:pt>
                <c:pt idx="16">
                  <c:v>urban land occupation</c:v>
                </c:pt>
                <c:pt idx="17">
                  <c:v>water depletion</c:v>
                </c:pt>
              </c:strCache>
            </c:strRef>
          </c:cat>
          <c:val>
            <c:numRef>
              <c:f>Hoja2!$C$3:$C$20</c:f>
              <c:numCache>
                <c:formatCode>General</c:formatCode>
                <c:ptCount val="18"/>
                <c:pt idx="0">
                  <c:v>8.4010136458410981E-5</c:v>
                </c:pt>
                <c:pt idx="1">
                  <c:v>1.9437086705352733E-3</c:v>
                </c:pt>
                <c:pt idx="2">
                  <c:v>5.2231126249200016E-4</c:v>
                </c:pt>
                <c:pt idx="3">
                  <c:v>7.5876597879972571E-5</c:v>
                </c:pt>
                <c:pt idx="4">
                  <c:v>1.3232468084611727E-6</c:v>
                </c:pt>
                <c:pt idx="5">
                  <c:v>5.5984086165908244E-3</c:v>
                </c:pt>
                <c:pt idx="6">
                  <c:v>0.10444813805484407</c:v>
                </c:pt>
                <c:pt idx="7">
                  <c:v>8.623254206457645E-5</c:v>
                </c:pt>
                <c:pt idx="8">
                  <c:v>8.9583318327225036E-6</c:v>
                </c:pt>
                <c:pt idx="9">
                  <c:v>8.0318699924476625E-4</c:v>
                </c:pt>
                <c:pt idx="10">
                  <c:v>2.4195333391994998E-7</c:v>
                </c:pt>
                <c:pt idx="11">
                  <c:v>1.5843402895106157E-8</c:v>
                </c:pt>
                <c:pt idx="12">
                  <c:v>9.6984133245706154E-6</c:v>
                </c:pt>
                <c:pt idx="13">
                  <c:v>7.755632834219109E-6</c:v>
                </c:pt>
                <c:pt idx="14">
                  <c:v>8.7609507668834164E-6</c:v>
                </c:pt>
                <c:pt idx="15">
                  <c:v>7.0017228361240178E-7</c:v>
                </c:pt>
                <c:pt idx="16">
                  <c:v>2.9324562714270013E-5</c:v>
                </c:pt>
                <c:pt idx="17">
                  <c:v>4.6392979797660024E-4</c:v>
                </c:pt>
              </c:numCache>
            </c:numRef>
          </c:val>
          <c:extLst>
            <c:ext xmlns:c16="http://schemas.microsoft.com/office/drawing/2014/chart" uri="{C3380CC4-5D6E-409C-BE32-E72D297353CC}">
              <c16:uniqueId val="{00000001-20E7-4E0E-A9B2-5FCD4518821F}"/>
            </c:ext>
          </c:extLst>
        </c:ser>
        <c:ser>
          <c:idx val="2"/>
          <c:order val="2"/>
          <c:tx>
            <c:strRef>
              <c:f>Hoja2!$D$2</c:f>
              <c:strCache>
                <c:ptCount val="1"/>
                <c:pt idx="0">
                  <c:v>Filament Production R</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Hoja2!$A$3:$A$20</c:f>
              <c:strCache>
                <c:ptCount val="18"/>
                <c:pt idx="0">
                  <c:v>agricultural land occupation</c:v>
                </c:pt>
                <c:pt idx="1">
                  <c:v>climate change</c:v>
                </c:pt>
                <c:pt idx="2">
                  <c:v>fossil depletion </c:v>
                </c:pt>
                <c:pt idx="3">
                  <c:v>freshwater ecotoxicity</c:v>
                </c:pt>
                <c:pt idx="4">
                  <c:v>freshwater eutrophication</c:v>
                </c:pt>
                <c:pt idx="5">
                  <c:v>human toxicity</c:v>
                </c:pt>
                <c:pt idx="6">
                  <c:v>ionising radiation</c:v>
                </c:pt>
                <c:pt idx="7">
                  <c:v>marine ecotoxicity</c:v>
                </c:pt>
                <c:pt idx="8">
                  <c:v>marine eutrophication</c:v>
                </c:pt>
                <c:pt idx="9">
                  <c:v>metal depletion</c:v>
                </c:pt>
                <c:pt idx="10">
                  <c:v>natural land transformation</c:v>
                </c:pt>
                <c:pt idx="11">
                  <c:v>ozone depletion</c:v>
                </c:pt>
                <c:pt idx="12">
                  <c:v>particulate matter formation</c:v>
                </c:pt>
                <c:pt idx="13">
                  <c:v>photochemical oxidant formation</c:v>
                </c:pt>
                <c:pt idx="14">
                  <c:v>terrestrial acidification</c:v>
                </c:pt>
                <c:pt idx="15">
                  <c:v>terrestrial ecotoxicity</c:v>
                </c:pt>
                <c:pt idx="16">
                  <c:v>urban land occupation</c:v>
                </c:pt>
                <c:pt idx="17">
                  <c:v>water depletion</c:v>
                </c:pt>
              </c:strCache>
            </c:strRef>
          </c:cat>
          <c:val>
            <c:numRef>
              <c:f>Hoja2!$D$3:$D$20</c:f>
              <c:numCache>
                <c:formatCode>General</c:formatCode>
                <c:ptCount val="18"/>
                <c:pt idx="0">
                  <c:v>2.715479158251667E-4</c:v>
                </c:pt>
                <c:pt idx="1">
                  <c:v>6.2826946926392638E-3</c:v>
                </c:pt>
                <c:pt idx="2">
                  <c:v>1.6882788282569694E-3</c:v>
                </c:pt>
                <c:pt idx="3">
                  <c:v>2.4525769011708292E-4</c:v>
                </c:pt>
                <c:pt idx="4">
                  <c:v>4.2771614010866163E-6</c:v>
                </c:pt>
                <c:pt idx="5">
                  <c:v>1.8095866235445068E-2</c:v>
                </c:pt>
                <c:pt idx="6">
                  <c:v>0.33761014320757671</c:v>
                </c:pt>
                <c:pt idx="7">
                  <c:v>2.7873144909762069E-4</c:v>
                </c:pt>
                <c:pt idx="8">
                  <c:v>2.8956224105769693E-5</c:v>
                </c:pt>
                <c:pt idx="9">
                  <c:v>2.5961599975588383E-3</c:v>
                </c:pt>
                <c:pt idx="10">
                  <c:v>7.8207138236751431E-7</c:v>
                </c:pt>
                <c:pt idx="11">
                  <c:v>5.1210999256908756E-8</c:v>
                </c:pt>
                <c:pt idx="12">
                  <c:v>3.1348406705682782E-5</c:v>
                </c:pt>
                <c:pt idx="13">
                  <c:v>2.5068712191415289E-5</c:v>
                </c:pt>
                <c:pt idx="14">
                  <c:v>2.8318224701037286E-5</c:v>
                </c:pt>
                <c:pt idx="15">
                  <c:v>2.263183138949176E-6</c:v>
                </c:pt>
                <c:pt idx="16">
                  <c:v>9.4786465339054518E-5</c:v>
                </c:pt>
                <c:pt idx="17">
                  <c:v>1.4995710641667874E-3</c:v>
                </c:pt>
              </c:numCache>
            </c:numRef>
          </c:val>
          <c:extLst>
            <c:ext xmlns:c16="http://schemas.microsoft.com/office/drawing/2014/chart" uri="{C3380CC4-5D6E-409C-BE32-E72D297353CC}">
              <c16:uniqueId val="{00000002-20E7-4E0E-A9B2-5FCD4518821F}"/>
            </c:ext>
          </c:extLst>
        </c:ser>
        <c:ser>
          <c:idx val="3"/>
          <c:order val="3"/>
          <c:tx>
            <c:strRef>
              <c:f>Hoja2!$E$2</c:f>
              <c:strCache>
                <c:ptCount val="1"/>
                <c:pt idx="0">
                  <c:v>Delivered Recycled</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cat>
            <c:strRef>
              <c:f>Hoja2!$A$3:$A$20</c:f>
              <c:strCache>
                <c:ptCount val="18"/>
                <c:pt idx="0">
                  <c:v>agricultural land occupation</c:v>
                </c:pt>
                <c:pt idx="1">
                  <c:v>climate change</c:v>
                </c:pt>
                <c:pt idx="2">
                  <c:v>fossil depletion </c:v>
                </c:pt>
                <c:pt idx="3">
                  <c:v>freshwater ecotoxicity</c:v>
                </c:pt>
                <c:pt idx="4">
                  <c:v>freshwater eutrophication</c:v>
                </c:pt>
                <c:pt idx="5">
                  <c:v>human toxicity</c:v>
                </c:pt>
                <c:pt idx="6">
                  <c:v>ionising radiation</c:v>
                </c:pt>
                <c:pt idx="7">
                  <c:v>marine ecotoxicity</c:v>
                </c:pt>
                <c:pt idx="8">
                  <c:v>marine eutrophication</c:v>
                </c:pt>
                <c:pt idx="9">
                  <c:v>metal depletion</c:v>
                </c:pt>
                <c:pt idx="10">
                  <c:v>natural land transformation</c:v>
                </c:pt>
                <c:pt idx="11">
                  <c:v>ozone depletion</c:v>
                </c:pt>
                <c:pt idx="12">
                  <c:v>particulate matter formation</c:v>
                </c:pt>
                <c:pt idx="13">
                  <c:v>photochemical oxidant formation</c:v>
                </c:pt>
                <c:pt idx="14">
                  <c:v>terrestrial acidification</c:v>
                </c:pt>
                <c:pt idx="15">
                  <c:v>terrestrial ecotoxicity</c:v>
                </c:pt>
                <c:pt idx="16">
                  <c:v>urban land occupation</c:v>
                </c:pt>
                <c:pt idx="17">
                  <c:v>water depletion</c:v>
                </c:pt>
              </c:strCache>
            </c:strRef>
          </c:cat>
          <c:val>
            <c:numRef>
              <c:f>Hoja2!$E$3:$E$20</c:f>
              <c:numCache>
                <c:formatCode>General</c:formatCode>
                <c:ptCount val="18"/>
                <c:pt idx="0">
                  <c:v>6.1345512844646728E-4</c:v>
                </c:pt>
                <c:pt idx="1">
                  <c:v>4.9572217223008218E-2</c:v>
                </c:pt>
                <c:pt idx="2">
                  <c:v>1.783061883312E-2</c:v>
                </c:pt>
                <c:pt idx="3">
                  <c:v>4.8617554997576278E-4</c:v>
                </c:pt>
                <c:pt idx="4">
                  <c:v>9.9946775973375174E-6</c:v>
                </c:pt>
                <c:pt idx="5">
                  <c:v>1.6079117542744863E-2</c:v>
                </c:pt>
                <c:pt idx="6">
                  <c:v>4.0587807062946379E-3</c:v>
                </c:pt>
                <c:pt idx="7">
                  <c:v>4.815653311725097E-4</c:v>
                </c:pt>
                <c:pt idx="8">
                  <c:v>8.1957828253154255E-5</c:v>
                </c:pt>
                <c:pt idx="9">
                  <c:v>4.0271466230873201E-3</c:v>
                </c:pt>
                <c:pt idx="10">
                  <c:v>1.6881379925782905E-5</c:v>
                </c:pt>
                <c:pt idx="11">
                  <c:v>8.3614587097605892E-9</c:v>
                </c:pt>
                <c:pt idx="12">
                  <c:v>1.0594864851307363E-4</c:v>
                </c:pt>
                <c:pt idx="13">
                  <c:v>2.888030653022203E-4</c:v>
                </c:pt>
                <c:pt idx="14">
                  <c:v>2.1090080024923816E-4</c:v>
                </c:pt>
                <c:pt idx="15">
                  <c:v>6.3034906231313293E-6</c:v>
                </c:pt>
                <c:pt idx="16">
                  <c:v>1.5752850020603699E-3</c:v>
                </c:pt>
                <c:pt idx="17">
                  <c:v>5.8536528666899994E-5</c:v>
                </c:pt>
              </c:numCache>
            </c:numRef>
          </c:val>
          <c:extLst>
            <c:ext xmlns:c16="http://schemas.microsoft.com/office/drawing/2014/chart" uri="{C3380CC4-5D6E-409C-BE32-E72D297353CC}">
              <c16:uniqueId val="{00000003-20E7-4E0E-A9B2-5FCD4518821F}"/>
            </c:ext>
          </c:extLst>
        </c:ser>
        <c:dLbls>
          <c:showLegendKey val="0"/>
          <c:showVal val="0"/>
          <c:showCatName val="0"/>
          <c:showSerName val="0"/>
          <c:showPercent val="0"/>
          <c:showBubbleSize val="0"/>
        </c:dLbls>
        <c:gapWidth val="150"/>
        <c:overlap val="100"/>
        <c:axId val="578746592"/>
        <c:axId val="578740688"/>
      </c:barChart>
      <c:catAx>
        <c:axId val="57874659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578740688"/>
        <c:crosses val="autoZero"/>
        <c:auto val="1"/>
        <c:lblAlgn val="ctr"/>
        <c:lblOffset val="100"/>
        <c:noMultiLvlLbl val="0"/>
      </c:catAx>
      <c:valAx>
        <c:axId val="578740688"/>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578746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Escenario1!$D$4</c:f>
              <c:strCache>
                <c:ptCount val="1"/>
                <c:pt idx="0">
                  <c:v>PLA production</c:v>
                </c:pt>
              </c:strCache>
            </c:strRef>
          </c:tx>
          <c:spPr>
            <a:solidFill>
              <a:schemeClr val="accent1"/>
            </a:solidFill>
            <a:ln>
              <a:noFill/>
            </a:ln>
            <a:effectLst/>
          </c:spPr>
          <c:invertIfNegative val="0"/>
          <c:cat>
            <c:strRef>
              <c:f>Escenario1!$C$5:$C$9</c:f>
              <c:strCache>
                <c:ptCount val="5"/>
                <c:pt idx="0">
                  <c:v>climate change</c:v>
                </c:pt>
                <c:pt idx="1">
                  <c:v>fossil depletion </c:v>
                </c:pt>
                <c:pt idx="2">
                  <c:v>freshwater eutrophication</c:v>
                </c:pt>
                <c:pt idx="3">
                  <c:v>marine eutrophication</c:v>
                </c:pt>
                <c:pt idx="4">
                  <c:v>water depletion</c:v>
                </c:pt>
              </c:strCache>
            </c:strRef>
          </c:cat>
          <c:val>
            <c:numRef>
              <c:f>Escenario1!$D$5:$D$9</c:f>
              <c:numCache>
                <c:formatCode>General</c:formatCode>
                <c:ptCount val="5"/>
                <c:pt idx="0">
                  <c:v>3.373570705038929</c:v>
                </c:pt>
                <c:pt idx="1">
                  <c:v>0.96785819294600017</c:v>
                </c:pt>
                <c:pt idx="2">
                  <c:v>1.4343218571645192E-3</c:v>
                </c:pt>
                <c:pt idx="3">
                  <c:v>8.8995144987738459E-3</c:v>
                </c:pt>
                <c:pt idx="4">
                  <c:v>0.37366948915960002</c:v>
                </c:pt>
              </c:numCache>
            </c:numRef>
          </c:val>
          <c:extLst>
            <c:ext xmlns:c16="http://schemas.microsoft.com/office/drawing/2014/chart" uri="{C3380CC4-5D6E-409C-BE32-E72D297353CC}">
              <c16:uniqueId val="{00000000-870D-45BF-A7CA-3E961352057E}"/>
            </c:ext>
          </c:extLst>
        </c:ser>
        <c:ser>
          <c:idx val="1"/>
          <c:order val="1"/>
          <c:tx>
            <c:strRef>
              <c:f>Escenario1!$E$4</c:f>
              <c:strCache>
                <c:ptCount val="1"/>
                <c:pt idx="0">
                  <c:v>PLA Transported</c:v>
                </c:pt>
              </c:strCache>
            </c:strRef>
          </c:tx>
          <c:spPr>
            <a:solidFill>
              <a:schemeClr val="accent2"/>
            </a:solidFill>
            <a:ln>
              <a:noFill/>
            </a:ln>
            <a:effectLst/>
          </c:spPr>
          <c:invertIfNegative val="0"/>
          <c:cat>
            <c:strRef>
              <c:f>Escenario1!$C$5:$C$9</c:f>
              <c:strCache>
                <c:ptCount val="5"/>
                <c:pt idx="0">
                  <c:v>climate change</c:v>
                </c:pt>
                <c:pt idx="1">
                  <c:v>fossil depletion </c:v>
                </c:pt>
                <c:pt idx="2">
                  <c:v>freshwater eutrophication</c:v>
                </c:pt>
                <c:pt idx="3">
                  <c:v>marine eutrophication</c:v>
                </c:pt>
                <c:pt idx="4">
                  <c:v>water depletion</c:v>
                </c:pt>
              </c:strCache>
            </c:strRef>
          </c:cat>
          <c:val>
            <c:numRef>
              <c:f>Escenario1!$E$5:$E$9</c:f>
              <c:numCache>
                <c:formatCode>General</c:formatCode>
                <c:ptCount val="5"/>
                <c:pt idx="0">
                  <c:v>0.18192776758598175</c:v>
                </c:pt>
                <c:pt idx="1">
                  <c:v>6.964255638550737E-2</c:v>
                </c:pt>
                <c:pt idx="2">
                  <c:v>1.7862220689771443E-5</c:v>
                </c:pt>
                <c:pt idx="3">
                  <c:v>4.0734046512453927E-4</c:v>
                </c:pt>
                <c:pt idx="4">
                  <c:v>1.7692569443776362E-4</c:v>
                </c:pt>
              </c:numCache>
            </c:numRef>
          </c:val>
          <c:extLst>
            <c:ext xmlns:c16="http://schemas.microsoft.com/office/drawing/2014/chart" uri="{C3380CC4-5D6E-409C-BE32-E72D297353CC}">
              <c16:uniqueId val="{00000001-870D-45BF-A7CA-3E961352057E}"/>
            </c:ext>
          </c:extLst>
        </c:ser>
        <c:ser>
          <c:idx val="2"/>
          <c:order val="2"/>
          <c:tx>
            <c:strRef>
              <c:f>Escenario1!$F$4</c:f>
              <c:strCache>
                <c:ptCount val="1"/>
                <c:pt idx="0">
                  <c:v>Filament Production v</c:v>
                </c:pt>
              </c:strCache>
            </c:strRef>
          </c:tx>
          <c:spPr>
            <a:solidFill>
              <a:schemeClr val="accent3"/>
            </a:solidFill>
            <a:ln>
              <a:noFill/>
            </a:ln>
            <a:effectLst/>
          </c:spPr>
          <c:invertIfNegative val="0"/>
          <c:cat>
            <c:strRef>
              <c:f>Escenario1!$C$5:$C$9</c:f>
              <c:strCache>
                <c:ptCount val="5"/>
                <c:pt idx="0">
                  <c:v>climate change</c:v>
                </c:pt>
                <c:pt idx="1">
                  <c:v>fossil depletion </c:v>
                </c:pt>
                <c:pt idx="2">
                  <c:v>freshwater eutrophication</c:v>
                </c:pt>
                <c:pt idx="3">
                  <c:v>marine eutrophication</c:v>
                </c:pt>
                <c:pt idx="4">
                  <c:v>water depletion</c:v>
                </c:pt>
              </c:strCache>
            </c:strRef>
          </c:cat>
          <c:val>
            <c:numRef>
              <c:f>Escenario1!$F$5:$F$9</c:f>
              <c:numCache>
                <c:formatCode>General</c:formatCode>
                <c:ptCount val="5"/>
                <c:pt idx="0">
                  <c:v>1.9369272548683855E-2</c:v>
                </c:pt>
                <c:pt idx="1">
                  <c:v>4.9900422762120013E-3</c:v>
                </c:pt>
                <c:pt idx="2">
                  <c:v>3.1873270494785768E-5</c:v>
                </c:pt>
                <c:pt idx="3">
                  <c:v>2.991587039520433E-5</c:v>
                </c:pt>
                <c:pt idx="4">
                  <c:v>7.6290894096000012E-5</c:v>
                </c:pt>
              </c:numCache>
            </c:numRef>
          </c:val>
          <c:extLst>
            <c:ext xmlns:c16="http://schemas.microsoft.com/office/drawing/2014/chart" uri="{C3380CC4-5D6E-409C-BE32-E72D297353CC}">
              <c16:uniqueId val="{00000002-870D-45BF-A7CA-3E961352057E}"/>
            </c:ext>
          </c:extLst>
        </c:ser>
        <c:ser>
          <c:idx val="3"/>
          <c:order val="3"/>
          <c:tx>
            <c:strRef>
              <c:f>Escenario1!$G$4</c:f>
              <c:strCache>
                <c:ptCount val="1"/>
                <c:pt idx="0">
                  <c:v>Filament Delivered</c:v>
                </c:pt>
              </c:strCache>
            </c:strRef>
          </c:tx>
          <c:spPr>
            <a:solidFill>
              <a:schemeClr val="accent4"/>
            </a:solidFill>
            <a:ln>
              <a:noFill/>
            </a:ln>
            <a:effectLst/>
          </c:spPr>
          <c:invertIfNegative val="0"/>
          <c:cat>
            <c:strRef>
              <c:f>Escenario1!$C$5:$C$9</c:f>
              <c:strCache>
                <c:ptCount val="5"/>
                <c:pt idx="0">
                  <c:v>climate change</c:v>
                </c:pt>
                <c:pt idx="1">
                  <c:v>fossil depletion </c:v>
                </c:pt>
                <c:pt idx="2">
                  <c:v>freshwater eutrophication</c:v>
                </c:pt>
                <c:pt idx="3">
                  <c:v>marine eutrophication</c:v>
                </c:pt>
                <c:pt idx="4">
                  <c:v>water depletion</c:v>
                </c:pt>
              </c:strCache>
            </c:strRef>
          </c:cat>
          <c:val>
            <c:numRef>
              <c:f>Escenario1!$G$5:$G$9</c:f>
              <c:numCache>
                <c:formatCode>General</c:formatCode>
                <c:ptCount val="5"/>
                <c:pt idx="0">
                  <c:v>0.54432238519381582</c:v>
                </c:pt>
                <c:pt idx="1">
                  <c:v>0.19578718718720006</c:v>
                </c:pt>
                <c:pt idx="2">
                  <c:v>1.0974547950017668E-4</c:v>
                </c:pt>
                <c:pt idx="3">
                  <c:v>8.9992909454443895E-4</c:v>
                </c:pt>
                <c:pt idx="4">
                  <c:v>6.4275404026400008E-4</c:v>
                </c:pt>
              </c:numCache>
            </c:numRef>
          </c:val>
          <c:extLst>
            <c:ext xmlns:c16="http://schemas.microsoft.com/office/drawing/2014/chart" uri="{C3380CC4-5D6E-409C-BE32-E72D297353CC}">
              <c16:uniqueId val="{00000003-870D-45BF-A7CA-3E961352057E}"/>
            </c:ext>
          </c:extLst>
        </c:ser>
        <c:dLbls>
          <c:showLegendKey val="0"/>
          <c:showVal val="0"/>
          <c:showCatName val="0"/>
          <c:showSerName val="0"/>
          <c:showPercent val="0"/>
          <c:showBubbleSize val="0"/>
        </c:dLbls>
        <c:gapWidth val="150"/>
        <c:overlap val="100"/>
        <c:axId val="522027232"/>
        <c:axId val="522030840"/>
      </c:barChart>
      <c:catAx>
        <c:axId val="522027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22030840"/>
        <c:crosses val="autoZero"/>
        <c:auto val="1"/>
        <c:lblAlgn val="ctr"/>
        <c:lblOffset val="100"/>
        <c:noMultiLvlLbl val="0"/>
      </c:catAx>
      <c:valAx>
        <c:axId val="5220308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22027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C92085-9367-4967-BE5D-F9482A3E7CE0}"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fr-FR"/>
        </a:p>
      </dgm:t>
    </dgm:pt>
    <dgm:pt modelId="{C9E188B9-72B8-40BC-9E08-4B101C0BC10C}">
      <dgm:prSet phldrT="[Texto]"/>
      <dgm:spPr/>
      <dgm:t>
        <a:bodyPr/>
        <a:lstStyle/>
        <a:p>
          <a:r>
            <a:rPr lang="es-MX" b="1" dirty="0" err="1">
              <a:latin typeface="+mj-lt"/>
            </a:rPr>
            <a:t>Introduction</a:t>
          </a:r>
          <a:endParaRPr lang="fr-FR" b="1" dirty="0">
            <a:latin typeface="+mj-lt"/>
          </a:endParaRPr>
        </a:p>
      </dgm:t>
    </dgm:pt>
    <dgm:pt modelId="{13BDA1FC-1E1B-407E-B533-17A09D7CB5C6}" type="parTrans" cxnId="{D50FA61D-F704-4F5A-B2E8-816DAF679633}">
      <dgm:prSet/>
      <dgm:spPr/>
      <dgm:t>
        <a:bodyPr/>
        <a:lstStyle/>
        <a:p>
          <a:endParaRPr lang="fr-FR"/>
        </a:p>
      </dgm:t>
    </dgm:pt>
    <dgm:pt modelId="{3B319C1D-0732-48F8-88E4-C57D4B8A1E4E}" type="sibTrans" cxnId="{D50FA61D-F704-4F5A-B2E8-816DAF679633}">
      <dgm:prSet/>
      <dgm:spPr/>
      <dgm:t>
        <a:bodyPr/>
        <a:lstStyle/>
        <a:p>
          <a:endParaRPr lang="fr-FR"/>
        </a:p>
      </dgm:t>
    </dgm:pt>
    <dgm:pt modelId="{8521F908-CBE8-45DA-A424-C8B7B9FA7C3A}">
      <dgm:prSet phldrT="[Texto]"/>
      <dgm:spPr/>
      <dgm:t>
        <a:bodyPr/>
        <a:lstStyle/>
        <a:p>
          <a:r>
            <a:rPr lang="fr-FR" b="1" dirty="0">
              <a:latin typeface="+mj-lt"/>
            </a:rPr>
            <a:t>État de l'art</a:t>
          </a:r>
          <a:endParaRPr lang="fr-FR" b="1" dirty="0"/>
        </a:p>
      </dgm:t>
    </dgm:pt>
    <dgm:pt modelId="{47EF5523-A647-4F04-8648-1AAF68B84393}" type="parTrans" cxnId="{21BEAB62-A1D2-409E-A3DC-D8D57839BF60}">
      <dgm:prSet/>
      <dgm:spPr/>
      <dgm:t>
        <a:bodyPr/>
        <a:lstStyle/>
        <a:p>
          <a:endParaRPr lang="fr-FR"/>
        </a:p>
      </dgm:t>
    </dgm:pt>
    <dgm:pt modelId="{ECF3F8FB-0797-4BC6-BCFD-259123B02771}" type="sibTrans" cxnId="{21BEAB62-A1D2-409E-A3DC-D8D57839BF60}">
      <dgm:prSet/>
      <dgm:spPr/>
      <dgm:t>
        <a:bodyPr/>
        <a:lstStyle/>
        <a:p>
          <a:endParaRPr lang="fr-FR"/>
        </a:p>
      </dgm:t>
    </dgm:pt>
    <dgm:pt modelId="{2035BE2E-1F51-470F-ABDE-1D4A97A663B9}">
      <dgm:prSet phldrT="[Texto]"/>
      <dgm:spPr/>
      <dgm:t>
        <a:bodyPr/>
        <a:lstStyle/>
        <a:p>
          <a:r>
            <a:rPr lang="fr-FR" b="1" dirty="0">
              <a:latin typeface="+mj-lt"/>
            </a:rPr>
            <a:t>Méthodologie: Analyse du cycle de vie</a:t>
          </a:r>
          <a:r>
            <a:rPr lang="es-CL" b="1" dirty="0"/>
            <a:t> </a:t>
          </a:r>
        </a:p>
      </dgm:t>
    </dgm:pt>
    <dgm:pt modelId="{4876CC55-2015-4134-8D65-9DFCCEA6185B}" type="parTrans" cxnId="{582E8553-E9C2-4CDC-8C20-A7BB37AA6BC5}">
      <dgm:prSet/>
      <dgm:spPr/>
      <dgm:t>
        <a:bodyPr/>
        <a:lstStyle/>
        <a:p>
          <a:endParaRPr lang="fr-FR"/>
        </a:p>
      </dgm:t>
    </dgm:pt>
    <dgm:pt modelId="{D87F6289-DC36-485A-9BEB-745C2A46A54D}" type="sibTrans" cxnId="{582E8553-E9C2-4CDC-8C20-A7BB37AA6BC5}">
      <dgm:prSet/>
      <dgm:spPr/>
      <dgm:t>
        <a:bodyPr/>
        <a:lstStyle/>
        <a:p>
          <a:endParaRPr lang="fr-FR"/>
        </a:p>
      </dgm:t>
    </dgm:pt>
    <dgm:pt modelId="{AB7F7DAD-6F55-4401-9D3E-FD7BD0A4C4EA}">
      <dgm:prSet phldrT="[Texto]"/>
      <dgm:spPr/>
      <dgm:t>
        <a:bodyPr/>
        <a:lstStyle/>
        <a:p>
          <a:r>
            <a:rPr lang="fr-FR" b="1" dirty="0">
              <a:latin typeface="+mj-lt"/>
            </a:rPr>
            <a:t>Résultat</a:t>
          </a:r>
          <a:endParaRPr lang="es-CL" b="1" dirty="0"/>
        </a:p>
      </dgm:t>
    </dgm:pt>
    <dgm:pt modelId="{E6C5980C-F953-4D0B-94E4-2ABDADA04F2E}" type="parTrans" cxnId="{3C1BD8D1-FDE7-4C82-928E-003866473870}">
      <dgm:prSet/>
      <dgm:spPr/>
      <dgm:t>
        <a:bodyPr/>
        <a:lstStyle/>
        <a:p>
          <a:endParaRPr lang="fr-FR"/>
        </a:p>
      </dgm:t>
    </dgm:pt>
    <dgm:pt modelId="{2BB20AA9-429B-4250-B4CB-0D125C6B3B4F}" type="sibTrans" cxnId="{3C1BD8D1-FDE7-4C82-928E-003866473870}">
      <dgm:prSet/>
      <dgm:spPr/>
      <dgm:t>
        <a:bodyPr/>
        <a:lstStyle/>
        <a:p>
          <a:endParaRPr lang="fr-FR"/>
        </a:p>
      </dgm:t>
    </dgm:pt>
    <dgm:pt modelId="{77ABBA5D-7E51-4A6F-AFC3-4F6FC3A81EA1}">
      <dgm:prSet phldrT="[Texto]"/>
      <dgm:spPr/>
      <dgm:t>
        <a:bodyPr/>
        <a:lstStyle/>
        <a:p>
          <a:r>
            <a:rPr lang="fr-FR" b="1" dirty="0">
              <a:latin typeface="+mj-lt"/>
            </a:rPr>
            <a:t>Conclusion et perspectives</a:t>
          </a:r>
          <a:endParaRPr lang="es-CL" b="1" dirty="0"/>
        </a:p>
      </dgm:t>
    </dgm:pt>
    <dgm:pt modelId="{367952EA-36C9-42AA-9EB3-EFBCE231C3A5}" type="parTrans" cxnId="{8AE98671-5069-4FD1-BCEA-BF98A578307E}">
      <dgm:prSet/>
      <dgm:spPr/>
      <dgm:t>
        <a:bodyPr/>
        <a:lstStyle/>
        <a:p>
          <a:endParaRPr lang="fr-FR"/>
        </a:p>
      </dgm:t>
    </dgm:pt>
    <dgm:pt modelId="{8F305579-08DA-4EAE-81C7-BA60A85AE657}" type="sibTrans" cxnId="{8AE98671-5069-4FD1-BCEA-BF98A578307E}">
      <dgm:prSet/>
      <dgm:spPr/>
      <dgm:t>
        <a:bodyPr/>
        <a:lstStyle/>
        <a:p>
          <a:endParaRPr lang="fr-FR"/>
        </a:p>
      </dgm:t>
    </dgm:pt>
    <dgm:pt modelId="{67CFF249-AE07-42D5-9D31-E46C333B68E2}" type="pres">
      <dgm:prSet presAssocID="{0FC92085-9367-4967-BE5D-F9482A3E7CE0}" presName="Name0" presStyleCnt="0">
        <dgm:presLayoutVars>
          <dgm:chMax val="7"/>
          <dgm:chPref val="7"/>
          <dgm:dir/>
        </dgm:presLayoutVars>
      </dgm:prSet>
      <dgm:spPr/>
    </dgm:pt>
    <dgm:pt modelId="{D90ED699-B66D-43A2-8335-15C11BF6A0BF}" type="pres">
      <dgm:prSet presAssocID="{0FC92085-9367-4967-BE5D-F9482A3E7CE0}" presName="Name1" presStyleCnt="0"/>
      <dgm:spPr/>
    </dgm:pt>
    <dgm:pt modelId="{EAE21DED-5D39-40AE-899D-0DD18FDC994F}" type="pres">
      <dgm:prSet presAssocID="{0FC92085-9367-4967-BE5D-F9482A3E7CE0}" presName="cycle" presStyleCnt="0"/>
      <dgm:spPr/>
    </dgm:pt>
    <dgm:pt modelId="{DCCAFAAD-D6CB-44D8-9115-B00BB1200C63}" type="pres">
      <dgm:prSet presAssocID="{0FC92085-9367-4967-BE5D-F9482A3E7CE0}" presName="srcNode" presStyleLbl="node1" presStyleIdx="0" presStyleCnt="5"/>
      <dgm:spPr/>
    </dgm:pt>
    <dgm:pt modelId="{93C2E5AF-68B0-4E48-ACC6-26F332E73935}" type="pres">
      <dgm:prSet presAssocID="{0FC92085-9367-4967-BE5D-F9482A3E7CE0}" presName="conn" presStyleLbl="parChTrans1D2" presStyleIdx="0" presStyleCnt="1"/>
      <dgm:spPr/>
    </dgm:pt>
    <dgm:pt modelId="{8C4F998E-4DCE-4CFA-ABCC-E0A28D014644}" type="pres">
      <dgm:prSet presAssocID="{0FC92085-9367-4967-BE5D-F9482A3E7CE0}" presName="extraNode" presStyleLbl="node1" presStyleIdx="0" presStyleCnt="5"/>
      <dgm:spPr/>
    </dgm:pt>
    <dgm:pt modelId="{9A2C67DA-F6CC-4A8F-8F11-08F01AD65C35}" type="pres">
      <dgm:prSet presAssocID="{0FC92085-9367-4967-BE5D-F9482A3E7CE0}" presName="dstNode" presStyleLbl="node1" presStyleIdx="0" presStyleCnt="5"/>
      <dgm:spPr/>
    </dgm:pt>
    <dgm:pt modelId="{0826568E-C56C-4491-B631-84673EBAF823}" type="pres">
      <dgm:prSet presAssocID="{C9E188B9-72B8-40BC-9E08-4B101C0BC10C}" presName="text_1" presStyleLbl="node1" presStyleIdx="0" presStyleCnt="5">
        <dgm:presLayoutVars>
          <dgm:bulletEnabled val="1"/>
        </dgm:presLayoutVars>
      </dgm:prSet>
      <dgm:spPr/>
    </dgm:pt>
    <dgm:pt modelId="{F3987798-76B9-43C5-8CB1-368C4DFFB622}" type="pres">
      <dgm:prSet presAssocID="{C9E188B9-72B8-40BC-9E08-4B101C0BC10C}" presName="accent_1" presStyleCnt="0"/>
      <dgm:spPr/>
    </dgm:pt>
    <dgm:pt modelId="{96F9F473-281C-43F5-8D2A-0B4DE63F218D}" type="pres">
      <dgm:prSet presAssocID="{C9E188B9-72B8-40BC-9E08-4B101C0BC10C}" presName="accentRepeatNode" presStyleLbl="solidFgAcc1" presStyleIdx="0" presStyleCnt="5"/>
      <dgm:spPr/>
    </dgm:pt>
    <dgm:pt modelId="{95CE3167-1F9E-4A66-A64B-B8B0D9608181}" type="pres">
      <dgm:prSet presAssocID="{8521F908-CBE8-45DA-A424-C8B7B9FA7C3A}" presName="text_2" presStyleLbl="node1" presStyleIdx="1" presStyleCnt="5">
        <dgm:presLayoutVars>
          <dgm:bulletEnabled val="1"/>
        </dgm:presLayoutVars>
      </dgm:prSet>
      <dgm:spPr/>
    </dgm:pt>
    <dgm:pt modelId="{196B1539-D599-481C-9900-DE3EE8362278}" type="pres">
      <dgm:prSet presAssocID="{8521F908-CBE8-45DA-A424-C8B7B9FA7C3A}" presName="accent_2" presStyleCnt="0"/>
      <dgm:spPr/>
    </dgm:pt>
    <dgm:pt modelId="{CED209DB-B327-4304-B739-891FDF508F16}" type="pres">
      <dgm:prSet presAssocID="{8521F908-CBE8-45DA-A424-C8B7B9FA7C3A}" presName="accentRepeatNode" presStyleLbl="solidFgAcc1" presStyleIdx="1" presStyleCnt="5"/>
      <dgm:spPr/>
    </dgm:pt>
    <dgm:pt modelId="{B440F0D3-218A-4F92-B2C6-E3693166A5F9}" type="pres">
      <dgm:prSet presAssocID="{2035BE2E-1F51-470F-ABDE-1D4A97A663B9}" presName="text_3" presStyleLbl="node1" presStyleIdx="2" presStyleCnt="5">
        <dgm:presLayoutVars>
          <dgm:bulletEnabled val="1"/>
        </dgm:presLayoutVars>
      </dgm:prSet>
      <dgm:spPr/>
    </dgm:pt>
    <dgm:pt modelId="{B1C2E904-76E3-4663-8015-239C6138F298}" type="pres">
      <dgm:prSet presAssocID="{2035BE2E-1F51-470F-ABDE-1D4A97A663B9}" presName="accent_3" presStyleCnt="0"/>
      <dgm:spPr/>
    </dgm:pt>
    <dgm:pt modelId="{B4CD999D-661C-4E3F-9B82-21182A86736A}" type="pres">
      <dgm:prSet presAssocID="{2035BE2E-1F51-470F-ABDE-1D4A97A663B9}" presName="accentRepeatNode" presStyleLbl="solidFgAcc1" presStyleIdx="2" presStyleCnt="5"/>
      <dgm:spPr/>
    </dgm:pt>
    <dgm:pt modelId="{75DCFB89-B6EC-4D35-827A-6AB9B08B61BD}" type="pres">
      <dgm:prSet presAssocID="{AB7F7DAD-6F55-4401-9D3E-FD7BD0A4C4EA}" presName="text_4" presStyleLbl="node1" presStyleIdx="3" presStyleCnt="5">
        <dgm:presLayoutVars>
          <dgm:bulletEnabled val="1"/>
        </dgm:presLayoutVars>
      </dgm:prSet>
      <dgm:spPr/>
    </dgm:pt>
    <dgm:pt modelId="{F9968C5C-E08B-46BF-86E1-2E8658EA796E}" type="pres">
      <dgm:prSet presAssocID="{AB7F7DAD-6F55-4401-9D3E-FD7BD0A4C4EA}" presName="accent_4" presStyleCnt="0"/>
      <dgm:spPr/>
    </dgm:pt>
    <dgm:pt modelId="{16B1AC2A-A38E-4226-A7C1-4A89DD3BEDDB}" type="pres">
      <dgm:prSet presAssocID="{AB7F7DAD-6F55-4401-9D3E-FD7BD0A4C4EA}" presName="accentRepeatNode" presStyleLbl="solidFgAcc1" presStyleIdx="3" presStyleCnt="5"/>
      <dgm:spPr/>
    </dgm:pt>
    <dgm:pt modelId="{53E480D4-306E-4B6B-AE9B-7C14966E0AF5}" type="pres">
      <dgm:prSet presAssocID="{77ABBA5D-7E51-4A6F-AFC3-4F6FC3A81EA1}" presName="text_5" presStyleLbl="node1" presStyleIdx="4" presStyleCnt="5">
        <dgm:presLayoutVars>
          <dgm:bulletEnabled val="1"/>
        </dgm:presLayoutVars>
      </dgm:prSet>
      <dgm:spPr/>
    </dgm:pt>
    <dgm:pt modelId="{802674BA-865A-4424-8DB8-BFA5C659FCD1}" type="pres">
      <dgm:prSet presAssocID="{77ABBA5D-7E51-4A6F-AFC3-4F6FC3A81EA1}" presName="accent_5" presStyleCnt="0"/>
      <dgm:spPr/>
    </dgm:pt>
    <dgm:pt modelId="{2C08BA5B-DDBA-4562-8819-3778801D87C7}" type="pres">
      <dgm:prSet presAssocID="{77ABBA5D-7E51-4A6F-AFC3-4F6FC3A81EA1}" presName="accentRepeatNode" presStyleLbl="solidFgAcc1" presStyleIdx="4" presStyleCnt="5"/>
      <dgm:spPr/>
    </dgm:pt>
  </dgm:ptLst>
  <dgm:cxnLst>
    <dgm:cxn modelId="{376FD505-C68D-44CE-BF4F-F131CEA195E2}" type="presOf" srcId="{0FC92085-9367-4967-BE5D-F9482A3E7CE0}" destId="{67CFF249-AE07-42D5-9D31-E46C333B68E2}" srcOrd="0" destOrd="0" presId="urn:microsoft.com/office/officeart/2008/layout/VerticalCurvedList"/>
    <dgm:cxn modelId="{D063AF11-DB97-422A-9D35-AD73EEDCEC74}" type="presOf" srcId="{77ABBA5D-7E51-4A6F-AFC3-4F6FC3A81EA1}" destId="{53E480D4-306E-4B6B-AE9B-7C14966E0AF5}" srcOrd="0" destOrd="0" presId="urn:microsoft.com/office/officeart/2008/layout/VerticalCurvedList"/>
    <dgm:cxn modelId="{D50FA61D-F704-4F5A-B2E8-816DAF679633}" srcId="{0FC92085-9367-4967-BE5D-F9482A3E7CE0}" destId="{C9E188B9-72B8-40BC-9E08-4B101C0BC10C}" srcOrd="0" destOrd="0" parTransId="{13BDA1FC-1E1B-407E-B533-17A09D7CB5C6}" sibTransId="{3B319C1D-0732-48F8-88E4-C57D4B8A1E4E}"/>
    <dgm:cxn modelId="{582E8553-E9C2-4CDC-8C20-A7BB37AA6BC5}" srcId="{0FC92085-9367-4967-BE5D-F9482A3E7CE0}" destId="{2035BE2E-1F51-470F-ABDE-1D4A97A663B9}" srcOrd="2" destOrd="0" parTransId="{4876CC55-2015-4134-8D65-9DFCCEA6185B}" sibTransId="{D87F6289-DC36-485A-9BEB-745C2A46A54D}"/>
    <dgm:cxn modelId="{C02F8562-C4E7-4264-89EB-B8BBBFDCDBBE}" type="presOf" srcId="{AB7F7DAD-6F55-4401-9D3E-FD7BD0A4C4EA}" destId="{75DCFB89-B6EC-4D35-827A-6AB9B08B61BD}" srcOrd="0" destOrd="0" presId="urn:microsoft.com/office/officeart/2008/layout/VerticalCurvedList"/>
    <dgm:cxn modelId="{21BEAB62-A1D2-409E-A3DC-D8D57839BF60}" srcId="{0FC92085-9367-4967-BE5D-F9482A3E7CE0}" destId="{8521F908-CBE8-45DA-A424-C8B7B9FA7C3A}" srcOrd="1" destOrd="0" parTransId="{47EF5523-A647-4F04-8648-1AAF68B84393}" sibTransId="{ECF3F8FB-0797-4BC6-BCFD-259123B02771}"/>
    <dgm:cxn modelId="{19CE3A71-FA97-4420-A7F4-209435A4FCFC}" type="presOf" srcId="{2035BE2E-1F51-470F-ABDE-1D4A97A663B9}" destId="{B440F0D3-218A-4F92-B2C6-E3693166A5F9}" srcOrd="0" destOrd="0" presId="urn:microsoft.com/office/officeart/2008/layout/VerticalCurvedList"/>
    <dgm:cxn modelId="{8AE98671-5069-4FD1-BCEA-BF98A578307E}" srcId="{0FC92085-9367-4967-BE5D-F9482A3E7CE0}" destId="{77ABBA5D-7E51-4A6F-AFC3-4F6FC3A81EA1}" srcOrd="4" destOrd="0" parTransId="{367952EA-36C9-42AA-9EB3-EFBCE231C3A5}" sibTransId="{8F305579-08DA-4EAE-81C7-BA60A85AE657}"/>
    <dgm:cxn modelId="{E8BDC4A8-B70D-40BE-9427-8B961609651C}" type="presOf" srcId="{C9E188B9-72B8-40BC-9E08-4B101C0BC10C}" destId="{0826568E-C56C-4491-B631-84673EBAF823}" srcOrd="0" destOrd="0" presId="urn:microsoft.com/office/officeart/2008/layout/VerticalCurvedList"/>
    <dgm:cxn modelId="{E83207AE-3F63-4C6A-A566-7AAB02855593}" type="presOf" srcId="{3B319C1D-0732-48F8-88E4-C57D4B8A1E4E}" destId="{93C2E5AF-68B0-4E48-ACC6-26F332E73935}" srcOrd="0" destOrd="0" presId="urn:microsoft.com/office/officeart/2008/layout/VerticalCurvedList"/>
    <dgm:cxn modelId="{192792BC-670F-4639-9484-82FF68EC2388}" type="presOf" srcId="{8521F908-CBE8-45DA-A424-C8B7B9FA7C3A}" destId="{95CE3167-1F9E-4A66-A64B-B8B0D9608181}" srcOrd="0" destOrd="0" presId="urn:microsoft.com/office/officeart/2008/layout/VerticalCurvedList"/>
    <dgm:cxn modelId="{3C1BD8D1-FDE7-4C82-928E-003866473870}" srcId="{0FC92085-9367-4967-BE5D-F9482A3E7CE0}" destId="{AB7F7DAD-6F55-4401-9D3E-FD7BD0A4C4EA}" srcOrd="3" destOrd="0" parTransId="{E6C5980C-F953-4D0B-94E4-2ABDADA04F2E}" sibTransId="{2BB20AA9-429B-4250-B4CB-0D125C6B3B4F}"/>
    <dgm:cxn modelId="{A808091E-11F8-4D38-81E5-81C49E97EDB5}" type="presParOf" srcId="{67CFF249-AE07-42D5-9D31-E46C333B68E2}" destId="{D90ED699-B66D-43A2-8335-15C11BF6A0BF}" srcOrd="0" destOrd="0" presId="urn:microsoft.com/office/officeart/2008/layout/VerticalCurvedList"/>
    <dgm:cxn modelId="{BC7F890E-4C24-4C2D-A516-4A07C8DE52FC}" type="presParOf" srcId="{D90ED699-B66D-43A2-8335-15C11BF6A0BF}" destId="{EAE21DED-5D39-40AE-899D-0DD18FDC994F}" srcOrd="0" destOrd="0" presId="urn:microsoft.com/office/officeart/2008/layout/VerticalCurvedList"/>
    <dgm:cxn modelId="{E414D251-8694-407F-97BD-644591AB8B0C}" type="presParOf" srcId="{EAE21DED-5D39-40AE-899D-0DD18FDC994F}" destId="{DCCAFAAD-D6CB-44D8-9115-B00BB1200C63}" srcOrd="0" destOrd="0" presId="urn:microsoft.com/office/officeart/2008/layout/VerticalCurvedList"/>
    <dgm:cxn modelId="{7CFB4E95-DEA3-472D-B3CA-B264CAB79B1D}" type="presParOf" srcId="{EAE21DED-5D39-40AE-899D-0DD18FDC994F}" destId="{93C2E5AF-68B0-4E48-ACC6-26F332E73935}" srcOrd="1" destOrd="0" presId="urn:microsoft.com/office/officeart/2008/layout/VerticalCurvedList"/>
    <dgm:cxn modelId="{6022F8AA-D0E0-4964-8A07-85F9526F4564}" type="presParOf" srcId="{EAE21DED-5D39-40AE-899D-0DD18FDC994F}" destId="{8C4F998E-4DCE-4CFA-ABCC-E0A28D014644}" srcOrd="2" destOrd="0" presId="urn:microsoft.com/office/officeart/2008/layout/VerticalCurvedList"/>
    <dgm:cxn modelId="{10BB9736-3C33-486D-A14E-13191D039131}" type="presParOf" srcId="{EAE21DED-5D39-40AE-899D-0DD18FDC994F}" destId="{9A2C67DA-F6CC-4A8F-8F11-08F01AD65C35}" srcOrd="3" destOrd="0" presId="urn:microsoft.com/office/officeart/2008/layout/VerticalCurvedList"/>
    <dgm:cxn modelId="{5AA3F025-82F6-4FED-A499-6E375D5442F6}" type="presParOf" srcId="{D90ED699-B66D-43A2-8335-15C11BF6A0BF}" destId="{0826568E-C56C-4491-B631-84673EBAF823}" srcOrd="1" destOrd="0" presId="urn:microsoft.com/office/officeart/2008/layout/VerticalCurvedList"/>
    <dgm:cxn modelId="{6EC1215E-EA62-4A2E-B1C6-DA95BDCF0523}" type="presParOf" srcId="{D90ED699-B66D-43A2-8335-15C11BF6A0BF}" destId="{F3987798-76B9-43C5-8CB1-368C4DFFB622}" srcOrd="2" destOrd="0" presId="urn:microsoft.com/office/officeart/2008/layout/VerticalCurvedList"/>
    <dgm:cxn modelId="{617E3A06-AAD1-43B2-90D7-36FC8FE6E236}" type="presParOf" srcId="{F3987798-76B9-43C5-8CB1-368C4DFFB622}" destId="{96F9F473-281C-43F5-8D2A-0B4DE63F218D}" srcOrd="0" destOrd="0" presId="urn:microsoft.com/office/officeart/2008/layout/VerticalCurvedList"/>
    <dgm:cxn modelId="{C9664DAD-13A9-469D-B731-76FE2144DA3E}" type="presParOf" srcId="{D90ED699-B66D-43A2-8335-15C11BF6A0BF}" destId="{95CE3167-1F9E-4A66-A64B-B8B0D9608181}" srcOrd="3" destOrd="0" presId="urn:microsoft.com/office/officeart/2008/layout/VerticalCurvedList"/>
    <dgm:cxn modelId="{3CF09FC4-B9EB-4004-9086-1B80675FA48C}" type="presParOf" srcId="{D90ED699-B66D-43A2-8335-15C11BF6A0BF}" destId="{196B1539-D599-481C-9900-DE3EE8362278}" srcOrd="4" destOrd="0" presId="urn:microsoft.com/office/officeart/2008/layout/VerticalCurvedList"/>
    <dgm:cxn modelId="{DA341F18-B0B4-4AF8-92F9-F6E259EABF3E}" type="presParOf" srcId="{196B1539-D599-481C-9900-DE3EE8362278}" destId="{CED209DB-B327-4304-B739-891FDF508F16}" srcOrd="0" destOrd="0" presId="urn:microsoft.com/office/officeart/2008/layout/VerticalCurvedList"/>
    <dgm:cxn modelId="{B0F395DC-A11A-4466-AF96-753CB38FF404}" type="presParOf" srcId="{D90ED699-B66D-43A2-8335-15C11BF6A0BF}" destId="{B440F0D3-218A-4F92-B2C6-E3693166A5F9}" srcOrd="5" destOrd="0" presId="urn:microsoft.com/office/officeart/2008/layout/VerticalCurvedList"/>
    <dgm:cxn modelId="{BB2E5F2C-ECEA-4AD3-8894-CD91FAB5E422}" type="presParOf" srcId="{D90ED699-B66D-43A2-8335-15C11BF6A0BF}" destId="{B1C2E904-76E3-4663-8015-239C6138F298}" srcOrd="6" destOrd="0" presId="urn:microsoft.com/office/officeart/2008/layout/VerticalCurvedList"/>
    <dgm:cxn modelId="{A85E4B45-2CF5-469C-8223-52D47B337877}" type="presParOf" srcId="{B1C2E904-76E3-4663-8015-239C6138F298}" destId="{B4CD999D-661C-4E3F-9B82-21182A86736A}" srcOrd="0" destOrd="0" presId="urn:microsoft.com/office/officeart/2008/layout/VerticalCurvedList"/>
    <dgm:cxn modelId="{8CEFE663-784E-497A-AD1C-37FC423659EF}" type="presParOf" srcId="{D90ED699-B66D-43A2-8335-15C11BF6A0BF}" destId="{75DCFB89-B6EC-4D35-827A-6AB9B08B61BD}" srcOrd="7" destOrd="0" presId="urn:microsoft.com/office/officeart/2008/layout/VerticalCurvedList"/>
    <dgm:cxn modelId="{179B6124-4508-4CF5-ADA8-44144C532032}" type="presParOf" srcId="{D90ED699-B66D-43A2-8335-15C11BF6A0BF}" destId="{F9968C5C-E08B-46BF-86E1-2E8658EA796E}" srcOrd="8" destOrd="0" presId="urn:microsoft.com/office/officeart/2008/layout/VerticalCurvedList"/>
    <dgm:cxn modelId="{6A2622A8-0DAA-417D-A3DA-65AF16624B1C}" type="presParOf" srcId="{F9968C5C-E08B-46BF-86E1-2E8658EA796E}" destId="{16B1AC2A-A38E-4226-A7C1-4A89DD3BEDDB}" srcOrd="0" destOrd="0" presId="urn:microsoft.com/office/officeart/2008/layout/VerticalCurvedList"/>
    <dgm:cxn modelId="{F2FEC5E1-8574-431D-93DF-C029BE849F52}" type="presParOf" srcId="{D90ED699-B66D-43A2-8335-15C11BF6A0BF}" destId="{53E480D4-306E-4B6B-AE9B-7C14966E0AF5}" srcOrd="9" destOrd="0" presId="urn:microsoft.com/office/officeart/2008/layout/VerticalCurvedList"/>
    <dgm:cxn modelId="{04EC6916-1C85-4D0D-864C-55FF6EA09980}" type="presParOf" srcId="{D90ED699-B66D-43A2-8335-15C11BF6A0BF}" destId="{802674BA-865A-4424-8DB8-BFA5C659FCD1}" srcOrd="10" destOrd="0" presId="urn:microsoft.com/office/officeart/2008/layout/VerticalCurvedList"/>
    <dgm:cxn modelId="{C24822F8-F5B7-4F1D-B751-699E0143C73F}" type="presParOf" srcId="{802674BA-865A-4424-8DB8-BFA5C659FCD1}" destId="{2C08BA5B-DDBA-4562-8819-3778801D87C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a:solidFill>
          <a:schemeClr val="accent1">
            <a:lumMod val="40000"/>
            <a:lumOff val="60000"/>
          </a:schemeClr>
        </a:solidFill>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a:solidFill>
          <a:schemeClr val="accent1">
            <a:lumMod val="40000"/>
            <a:lumOff val="60000"/>
          </a:schemeClr>
        </a:solidFill>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a:solidFill>
          <a:schemeClr val="accent1">
            <a:lumMod val="40000"/>
            <a:lumOff val="60000"/>
          </a:schemeClr>
        </a:solidFill>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01ACE5-E772-40A0-8BC0-EF41E100380E}" type="doc">
      <dgm:prSet loTypeId="urn:microsoft.com/office/officeart/2008/layout/SquareAccentList" loCatId="list" qsTypeId="urn:microsoft.com/office/officeart/2005/8/quickstyle/simple1" qsCatId="simple" csTypeId="urn:microsoft.com/office/officeart/2005/8/colors/colorful1" csCatId="colorful" phldr="1"/>
      <dgm:spPr/>
      <dgm:t>
        <a:bodyPr/>
        <a:lstStyle/>
        <a:p>
          <a:endParaRPr lang="fr-FR"/>
        </a:p>
      </dgm:t>
    </dgm:pt>
    <dgm:pt modelId="{DF0A9805-A7B0-479B-BB2A-7A94D02EB654}">
      <dgm:prSet phldrT="[Texto]"/>
      <dgm:spPr/>
      <dgm:t>
        <a:bodyPr/>
        <a:lstStyle/>
        <a:p>
          <a:r>
            <a:rPr lang="fr-FR" b="1" dirty="0"/>
            <a:t>Bio-mass plastic (1)</a:t>
          </a:r>
        </a:p>
      </dgm:t>
    </dgm:pt>
    <dgm:pt modelId="{47717FDB-FB9C-4A98-8EC6-B958DD8B541A}" type="parTrans" cxnId="{189F0DC5-435E-4702-8021-C7C52C7DDF33}">
      <dgm:prSet/>
      <dgm:spPr/>
      <dgm:t>
        <a:bodyPr/>
        <a:lstStyle/>
        <a:p>
          <a:endParaRPr lang="fr-FR"/>
        </a:p>
      </dgm:t>
    </dgm:pt>
    <dgm:pt modelId="{54724BD6-9660-4E91-819E-5BE98B0E3D50}" type="sibTrans" cxnId="{189F0DC5-435E-4702-8021-C7C52C7DDF33}">
      <dgm:prSet/>
      <dgm:spPr/>
      <dgm:t>
        <a:bodyPr/>
        <a:lstStyle/>
        <a:p>
          <a:endParaRPr lang="fr-FR"/>
        </a:p>
      </dgm:t>
    </dgm:pt>
    <dgm:pt modelId="{C971E330-E4B7-44BF-9804-5C6797E7EBDC}">
      <dgm:prSet phldrT="[Texto]" custT="1"/>
      <dgm:spPr/>
      <dgm:t>
        <a:bodyPr/>
        <a:lstStyle/>
        <a:p>
          <a:r>
            <a:rPr lang="es-CL" sz="1600" dirty="0" err="1"/>
            <a:t>Climate</a:t>
          </a:r>
          <a:r>
            <a:rPr lang="es-CL" sz="1600" dirty="0"/>
            <a:t> Change</a:t>
          </a:r>
          <a:endParaRPr lang="fr-FR" sz="1600" dirty="0"/>
        </a:p>
      </dgm:t>
    </dgm:pt>
    <dgm:pt modelId="{D3580AC3-E68A-4DF9-AF2A-86476278E5F1}" type="parTrans" cxnId="{6066BE7B-2FCC-4EBE-A0D0-FA7E0E3DDDD7}">
      <dgm:prSet/>
      <dgm:spPr/>
      <dgm:t>
        <a:bodyPr/>
        <a:lstStyle/>
        <a:p>
          <a:endParaRPr lang="fr-FR"/>
        </a:p>
      </dgm:t>
    </dgm:pt>
    <dgm:pt modelId="{94CC3297-5DE5-46F4-B2FD-A8B76C7DD41D}" type="sibTrans" cxnId="{6066BE7B-2FCC-4EBE-A0D0-FA7E0E3DDDD7}">
      <dgm:prSet/>
      <dgm:spPr/>
      <dgm:t>
        <a:bodyPr/>
        <a:lstStyle/>
        <a:p>
          <a:endParaRPr lang="fr-FR"/>
        </a:p>
      </dgm:t>
    </dgm:pt>
    <dgm:pt modelId="{2DA40E88-B1F7-4624-9629-C85F1599BC3A}">
      <dgm:prSet phldrT="[Texto]" custT="1"/>
      <dgm:spPr/>
      <dgm:t>
        <a:bodyPr/>
        <a:lstStyle/>
        <a:p>
          <a:r>
            <a:rPr lang="es-CL" sz="1600" dirty="0" err="1"/>
            <a:t>Eutrophication</a:t>
          </a:r>
          <a:r>
            <a:rPr lang="es-CL" sz="1600" dirty="0"/>
            <a:t> </a:t>
          </a:r>
          <a:endParaRPr lang="fr-FR" sz="1600" dirty="0"/>
        </a:p>
      </dgm:t>
    </dgm:pt>
    <dgm:pt modelId="{E687B059-FC51-4DFF-8AEC-6B6EDE497EE7}" type="parTrans" cxnId="{CCA23442-DBFD-4BF8-82F0-4E7348DCB9F4}">
      <dgm:prSet/>
      <dgm:spPr/>
      <dgm:t>
        <a:bodyPr/>
        <a:lstStyle/>
        <a:p>
          <a:endParaRPr lang="fr-FR"/>
        </a:p>
      </dgm:t>
    </dgm:pt>
    <dgm:pt modelId="{1E583046-B0F2-4E88-8FBA-66E96495EF45}" type="sibTrans" cxnId="{CCA23442-DBFD-4BF8-82F0-4E7348DCB9F4}">
      <dgm:prSet/>
      <dgm:spPr/>
      <dgm:t>
        <a:bodyPr/>
        <a:lstStyle/>
        <a:p>
          <a:endParaRPr lang="fr-FR"/>
        </a:p>
      </dgm:t>
    </dgm:pt>
    <dgm:pt modelId="{94B13B72-45EE-440D-92D5-ED798904BB71}">
      <dgm:prSet phldrT="[Texto]" custT="1"/>
      <dgm:spPr/>
      <dgm:t>
        <a:bodyPr/>
        <a:lstStyle/>
        <a:p>
          <a:r>
            <a:rPr lang="es-CL" sz="1600" dirty="0" err="1"/>
            <a:t>Resource</a:t>
          </a:r>
          <a:r>
            <a:rPr lang="es-CL" sz="1600" dirty="0"/>
            <a:t> </a:t>
          </a:r>
          <a:r>
            <a:rPr lang="es-CL" sz="1600" dirty="0" err="1"/>
            <a:t>Depletion</a:t>
          </a:r>
          <a:endParaRPr lang="fr-FR" sz="1600" dirty="0"/>
        </a:p>
      </dgm:t>
    </dgm:pt>
    <dgm:pt modelId="{29828249-926F-45AE-A8B3-4DB349A4CEC2}" type="parTrans" cxnId="{03BEC634-2837-4298-AE43-DFA1CEEFC736}">
      <dgm:prSet/>
      <dgm:spPr/>
      <dgm:t>
        <a:bodyPr/>
        <a:lstStyle/>
        <a:p>
          <a:endParaRPr lang="fr-FR"/>
        </a:p>
      </dgm:t>
    </dgm:pt>
    <dgm:pt modelId="{36940ADD-12F4-4E98-90CB-7DCA46BDD34D}" type="sibTrans" cxnId="{03BEC634-2837-4298-AE43-DFA1CEEFC736}">
      <dgm:prSet/>
      <dgm:spPr/>
      <dgm:t>
        <a:bodyPr/>
        <a:lstStyle/>
        <a:p>
          <a:endParaRPr lang="fr-FR"/>
        </a:p>
      </dgm:t>
    </dgm:pt>
    <dgm:pt modelId="{6E0C8BCD-22DE-488F-85EC-63BC75BEEA07}">
      <dgm:prSet phldrT="[Texto]"/>
      <dgm:spPr/>
      <dgm:t>
        <a:bodyPr/>
        <a:lstStyle/>
        <a:p>
          <a:r>
            <a:rPr lang="fr-FR" b="1" dirty="0"/>
            <a:t>Reverse </a:t>
          </a:r>
          <a:r>
            <a:rPr lang="fr-FR" b="1" dirty="0" err="1"/>
            <a:t>logistics</a:t>
          </a:r>
          <a:r>
            <a:rPr lang="fr-FR" b="1" dirty="0"/>
            <a:t> (2)</a:t>
          </a:r>
        </a:p>
      </dgm:t>
    </dgm:pt>
    <dgm:pt modelId="{09D2A3D4-496E-45D3-BFEE-0C47711044D2}" type="parTrans" cxnId="{1523A129-4ABB-4E2D-BEE3-9587D7D0A4CD}">
      <dgm:prSet/>
      <dgm:spPr/>
      <dgm:t>
        <a:bodyPr/>
        <a:lstStyle/>
        <a:p>
          <a:endParaRPr lang="fr-FR"/>
        </a:p>
      </dgm:t>
    </dgm:pt>
    <dgm:pt modelId="{1A5E49E4-2A85-4C42-9FCB-9584FE39D8F2}" type="sibTrans" cxnId="{1523A129-4ABB-4E2D-BEE3-9587D7D0A4CD}">
      <dgm:prSet/>
      <dgm:spPr/>
      <dgm:t>
        <a:bodyPr/>
        <a:lstStyle/>
        <a:p>
          <a:endParaRPr lang="fr-FR"/>
        </a:p>
      </dgm:t>
    </dgm:pt>
    <dgm:pt modelId="{157FEE4A-3B81-4AF8-8B3D-7AB658C45999}">
      <dgm:prSet phldrT="[Texto]" custT="1"/>
      <dgm:spPr/>
      <dgm:t>
        <a:bodyPr/>
        <a:lstStyle/>
        <a:p>
          <a:r>
            <a:rPr lang="es-CL" sz="1600" dirty="0" err="1"/>
            <a:t>Climate</a:t>
          </a:r>
          <a:r>
            <a:rPr lang="es-CL" sz="1600" dirty="0"/>
            <a:t> Change</a:t>
          </a:r>
          <a:endParaRPr lang="fr-FR" sz="1600" dirty="0"/>
        </a:p>
      </dgm:t>
    </dgm:pt>
    <dgm:pt modelId="{80B76681-9463-4B03-8369-E3FC1D01DA6B}" type="parTrans" cxnId="{22C87CA8-CEE6-4204-B064-D5ECF3B4B40E}">
      <dgm:prSet/>
      <dgm:spPr/>
      <dgm:t>
        <a:bodyPr/>
        <a:lstStyle/>
        <a:p>
          <a:endParaRPr lang="fr-FR"/>
        </a:p>
      </dgm:t>
    </dgm:pt>
    <dgm:pt modelId="{A61959EC-2AF0-43AF-92E9-C556CAFBA413}" type="sibTrans" cxnId="{22C87CA8-CEE6-4204-B064-D5ECF3B4B40E}">
      <dgm:prSet/>
      <dgm:spPr/>
      <dgm:t>
        <a:bodyPr/>
        <a:lstStyle/>
        <a:p>
          <a:endParaRPr lang="fr-FR"/>
        </a:p>
      </dgm:t>
    </dgm:pt>
    <dgm:pt modelId="{3A5CD63C-0FD0-4018-A112-55F4673A8E37}">
      <dgm:prSet phldrT="[Texto]" custT="1"/>
      <dgm:spPr/>
      <dgm:t>
        <a:bodyPr/>
        <a:lstStyle/>
        <a:p>
          <a:r>
            <a:rPr lang="es-CL" sz="1600" dirty="0" err="1"/>
            <a:t>Euthrophication</a:t>
          </a:r>
          <a:endParaRPr lang="fr-FR" sz="1600" dirty="0"/>
        </a:p>
      </dgm:t>
    </dgm:pt>
    <dgm:pt modelId="{680E125A-65A0-4DB9-9036-949DBB5C948B}" type="parTrans" cxnId="{BBE316B7-73ED-460F-B0A2-724DAD94FBB8}">
      <dgm:prSet/>
      <dgm:spPr/>
      <dgm:t>
        <a:bodyPr/>
        <a:lstStyle/>
        <a:p>
          <a:endParaRPr lang="fr-FR"/>
        </a:p>
      </dgm:t>
    </dgm:pt>
    <dgm:pt modelId="{522D864C-0ED7-4EE2-9825-824D0C6607A5}" type="sibTrans" cxnId="{BBE316B7-73ED-460F-B0A2-724DAD94FBB8}">
      <dgm:prSet/>
      <dgm:spPr/>
      <dgm:t>
        <a:bodyPr/>
        <a:lstStyle/>
        <a:p>
          <a:endParaRPr lang="fr-FR"/>
        </a:p>
      </dgm:t>
    </dgm:pt>
    <dgm:pt modelId="{E40062BC-072E-48A6-9BCA-DF8E2DCC9DD4}">
      <dgm:prSet phldrT="[Texto]" custT="1"/>
      <dgm:spPr/>
      <dgm:t>
        <a:bodyPr/>
        <a:lstStyle/>
        <a:p>
          <a:r>
            <a:rPr lang="es-CL" sz="1600" dirty="0"/>
            <a:t>Human </a:t>
          </a:r>
          <a:r>
            <a:rPr lang="es-CL" sz="1600" dirty="0" err="1"/>
            <a:t>Toxicity</a:t>
          </a:r>
          <a:endParaRPr lang="fr-FR" sz="1600" dirty="0"/>
        </a:p>
      </dgm:t>
    </dgm:pt>
    <dgm:pt modelId="{122FA48C-30C2-4C79-96C4-B076516AEB40}" type="parTrans" cxnId="{E59CBB94-5791-4BEF-8B4D-0C5A8FF9563D}">
      <dgm:prSet/>
      <dgm:spPr/>
      <dgm:t>
        <a:bodyPr/>
        <a:lstStyle/>
        <a:p>
          <a:endParaRPr lang="fr-FR"/>
        </a:p>
      </dgm:t>
    </dgm:pt>
    <dgm:pt modelId="{750798BF-AF2C-441C-9734-547CE4C45AB2}" type="sibTrans" cxnId="{E59CBB94-5791-4BEF-8B4D-0C5A8FF9563D}">
      <dgm:prSet/>
      <dgm:spPr/>
      <dgm:t>
        <a:bodyPr/>
        <a:lstStyle/>
        <a:p>
          <a:endParaRPr lang="fr-FR"/>
        </a:p>
      </dgm:t>
    </dgm:pt>
    <dgm:pt modelId="{1B12A80D-C08F-429F-8556-22F5602D1A1C}">
      <dgm:prSet phldrT="[Texto]" custT="1"/>
      <dgm:spPr/>
      <dgm:t>
        <a:bodyPr/>
        <a:lstStyle/>
        <a:p>
          <a:r>
            <a:rPr lang="es-CL" sz="1600" dirty="0" err="1"/>
            <a:t>Ressource</a:t>
          </a:r>
          <a:r>
            <a:rPr lang="es-CL" sz="1600" dirty="0"/>
            <a:t> </a:t>
          </a:r>
          <a:r>
            <a:rPr lang="es-CL" sz="1600" dirty="0" err="1"/>
            <a:t>Depletion</a:t>
          </a:r>
          <a:endParaRPr lang="fr-FR" sz="1600" dirty="0"/>
        </a:p>
      </dgm:t>
    </dgm:pt>
    <dgm:pt modelId="{1E7CFFD6-45CE-48B8-9399-B9101464436D}" type="parTrans" cxnId="{CDCDCBBD-BA79-499D-9ED9-5953A56E4B6A}">
      <dgm:prSet/>
      <dgm:spPr/>
      <dgm:t>
        <a:bodyPr/>
        <a:lstStyle/>
        <a:p>
          <a:endParaRPr lang="fr-FR"/>
        </a:p>
      </dgm:t>
    </dgm:pt>
    <dgm:pt modelId="{39D97771-35E6-4E10-A61C-AE2D449B1C20}" type="sibTrans" cxnId="{CDCDCBBD-BA79-499D-9ED9-5953A56E4B6A}">
      <dgm:prSet/>
      <dgm:spPr/>
      <dgm:t>
        <a:bodyPr/>
        <a:lstStyle/>
        <a:p>
          <a:endParaRPr lang="fr-FR"/>
        </a:p>
      </dgm:t>
    </dgm:pt>
    <dgm:pt modelId="{7B81FE0C-41EC-47C7-9FCE-7EE18D178C23}">
      <dgm:prSet phldrT="[Texto]" custT="1"/>
      <dgm:spPr/>
      <dgm:t>
        <a:bodyPr/>
        <a:lstStyle/>
        <a:p>
          <a:r>
            <a:rPr lang="es-CL" sz="1600" dirty="0" err="1"/>
            <a:t>Potential</a:t>
          </a:r>
          <a:r>
            <a:rPr lang="es-CL" sz="1600" dirty="0"/>
            <a:t> </a:t>
          </a:r>
          <a:r>
            <a:rPr lang="es-CL" sz="1600" dirty="0" err="1"/>
            <a:t>Acidification</a:t>
          </a:r>
          <a:endParaRPr lang="fr-FR" sz="1600" dirty="0"/>
        </a:p>
      </dgm:t>
    </dgm:pt>
    <dgm:pt modelId="{CE098441-539C-4B0A-9933-CD41EF8B88E3}" type="parTrans" cxnId="{19B0C5F8-7EEA-468E-BF73-ED41B08FC186}">
      <dgm:prSet/>
      <dgm:spPr/>
      <dgm:t>
        <a:bodyPr/>
        <a:lstStyle/>
        <a:p>
          <a:endParaRPr lang="fr-FR"/>
        </a:p>
      </dgm:t>
    </dgm:pt>
    <dgm:pt modelId="{081FD501-F3BD-4B99-863D-4D51AC5624CE}" type="sibTrans" cxnId="{19B0C5F8-7EEA-468E-BF73-ED41B08FC186}">
      <dgm:prSet/>
      <dgm:spPr/>
      <dgm:t>
        <a:bodyPr/>
        <a:lstStyle/>
        <a:p>
          <a:endParaRPr lang="fr-FR"/>
        </a:p>
      </dgm:t>
    </dgm:pt>
    <dgm:pt modelId="{B09C0F3B-473F-4ECA-AE1D-49691166EA52}">
      <dgm:prSet phldrT="[Texto]"/>
      <dgm:spPr/>
      <dgm:t>
        <a:bodyPr/>
        <a:lstStyle/>
        <a:p>
          <a:r>
            <a:rPr lang="fr-FR" b="1" dirty="0"/>
            <a:t>Additive </a:t>
          </a:r>
          <a:r>
            <a:rPr lang="fr-FR" b="1" dirty="0" err="1"/>
            <a:t>manufacturing</a:t>
          </a:r>
          <a:r>
            <a:rPr lang="es-CL" b="1" dirty="0"/>
            <a:t>(3)</a:t>
          </a:r>
          <a:endParaRPr lang="fr-FR" b="1" dirty="0"/>
        </a:p>
      </dgm:t>
    </dgm:pt>
    <dgm:pt modelId="{D7F9A0A9-D283-4BDF-AFA0-FF1833BB46E4}" type="parTrans" cxnId="{6AEB827A-AAE0-4B60-8F2D-59AE81F2B0B0}">
      <dgm:prSet/>
      <dgm:spPr/>
      <dgm:t>
        <a:bodyPr/>
        <a:lstStyle/>
        <a:p>
          <a:endParaRPr lang="fr-FR"/>
        </a:p>
      </dgm:t>
    </dgm:pt>
    <dgm:pt modelId="{C1DB4FE1-3F7E-4229-9125-A885BA78407A}" type="sibTrans" cxnId="{6AEB827A-AAE0-4B60-8F2D-59AE81F2B0B0}">
      <dgm:prSet/>
      <dgm:spPr/>
      <dgm:t>
        <a:bodyPr/>
        <a:lstStyle/>
        <a:p>
          <a:endParaRPr lang="fr-FR"/>
        </a:p>
      </dgm:t>
    </dgm:pt>
    <dgm:pt modelId="{04050553-4597-4E58-9785-0EE35EBF297D}">
      <dgm:prSet phldrT="[Texto]" custT="1"/>
      <dgm:spPr/>
      <dgm:t>
        <a:bodyPr/>
        <a:lstStyle/>
        <a:p>
          <a:r>
            <a:rPr lang="es-CL" sz="1600" dirty="0" err="1"/>
            <a:t>Cumulative</a:t>
          </a:r>
          <a:r>
            <a:rPr lang="es-CL" sz="1600" dirty="0"/>
            <a:t> Energy </a:t>
          </a:r>
          <a:r>
            <a:rPr lang="es-CL" sz="1600" dirty="0" err="1"/>
            <a:t>Demanded</a:t>
          </a:r>
          <a:endParaRPr lang="fr-FR" sz="1600" dirty="0"/>
        </a:p>
      </dgm:t>
    </dgm:pt>
    <dgm:pt modelId="{42BC0186-24E2-4026-9D46-11F770C7EE31}" type="parTrans" cxnId="{6169C8A9-97F9-4F89-B187-EDD0B74231BA}">
      <dgm:prSet/>
      <dgm:spPr/>
      <dgm:t>
        <a:bodyPr/>
        <a:lstStyle/>
        <a:p>
          <a:endParaRPr lang="fr-FR"/>
        </a:p>
      </dgm:t>
    </dgm:pt>
    <dgm:pt modelId="{1EEB6D5C-637D-49EB-AF4E-F16CE24011E8}" type="sibTrans" cxnId="{6169C8A9-97F9-4F89-B187-EDD0B74231BA}">
      <dgm:prSet/>
      <dgm:spPr/>
      <dgm:t>
        <a:bodyPr/>
        <a:lstStyle/>
        <a:p>
          <a:endParaRPr lang="fr-FR"/>
        </a:p>
      </dgm:t>
    </dgm:pt>
    <dgm:pt modelId="{B63E289F-A3B9-4673-90E2-B2BEB35FEBE8}">
      <dgm:prSet phldrT="[Texto]" custT="1"/>
      <dgm:spPr/>
      <dgm:t>
        <a:bodyPr/>
        <a:lstStyle/>
        <a:p>
          <a:r>
            <a:rPr lang="es-CL" sz="1600" dirty="0" err="1"/>
            <a:t>Climate</a:t>
          </a:r>
          <a:r>
            <a:rPr lang="es-CL" sz="1600" dirty="0"/>
            <a:t> Change</a:t>
          </a:r>
          <a:endParaRPr lang="fr-FR" sz="1600" dirty="0"/>
        </a:p>
      </dgm:t>
    </dgm:pt>
    <dgm:pt modelId="{0E1FF05C-11D5-4996-90EA-27FE51C37095}" type="parTrans" cxnId="{530C0EDE-2297-414D-BFE1-2A361F2C971D}">
      <dgm:prSet/>
      <dgm:spPr/>
      <dgm:t>
        <a:bodyPr/>
        <a:lstStyle/>
        <a:p>
          <a:endParaRPr lang="fr-FR"/>
        </a:p>
      </dgm:t>
    </dgm:pt>
    <dgm:pt modelId="{41B2D3D2-BDA8-4FDC-9065-FDB3E6CE4731}" type="sibTrans" cxnId="{530C0EDE-2297-414D-BFE1-2A361F2C971D}">
      <dgm:prSet/>
      <dgm:spPr/>
      <dgm:t>
        <a:bodyPr/>
        <a:lstStyle/>
        <a:p>
          <a:endParaRPr lang="fr-FR"/>
        </a:p>
      </dgm:t>
    </dgm:pt>
    <dgm:pt modelId="{51B9EF16-B24A-43D3-BB9C-413A2703CA19}">
      <dgm:prSet phldrT="[Texto]" custT="1"/>
      <dgm:spPr/>
      <dgm:t>
        <a:bodyPr/>
        <a:lstStyle/>
        <a:p>
          <a:r>
            <a:rPr lang="es-CL" sz="1600" dirty="0" err="1"/>
            <a:t>Eutrophication</a:t>
          </a:r>
          <a:endParaRPr lang="fr-FR" sz="1600" dirty="0"/>
        </a:p>
      </dgm:t>
    </dgm:pt>
    <dgm:pt modelId="{CD1E589D-F37E-41B0-B23E-F7D0B28C9FF1}" type="parTrans" cxnId="{D578821C-CE30-415A-9183-B8A08DB11D58}">
      <dgm:prSet/>
      <dgm:spPr/>
      <dgm:t>
        <a:bodyPr/>
        <a:lstStyle/>
        <a:p>
          <a:endParaRPr lang="fr-FR"/>
        </a:p>
      </dgm:t>
    </dgm:pt>
    <dgm:pt modelId="{602BBA2D-6788-4931-9BA1-F884FE43E980}" type="sibTrans" cxnId="{D578821C-CE30-415A-9183-B8A08DB11D58}">
      <dgm:prSet/>
      <dgm:spPr/>
      <dgm:t>
        <a:bodyPr/>
        <a:lstStyle/>
        <a:p>
          <a:endParaRPr lang="fr-FR"/>
        </a:p>
      </dgm:t>
    </dgm:pt>
    <dgm:pt modelId="{19E2AF67-A044-458D-B310-14AEBE7CF45C}">
      <dgm:prSet phldrT="[Texto]" custT="1"/>
      <dgm:spPr/>
      <dgm:t>
        <a:bodyPr/>
        <a:lstStyle/>
        <a:p>
          <a:r>
            <a:rPr lang="es-CL" sz="1600" dirty="0"/>
            <a:t>Human </a:t>
          </a:r>
          <a:r>
            <a:rPr lang="es-CL" sz="1600" dirty="0" err="1"/>
            <a:t>Toxicity</a:t>
          </a:r>
          <a:endParaRPr lang="fr-FR" sz="1600" dirty="0"/>
        </a:p>
      </dgm:t>
    </dgm:pt>
    <dgm:pt modelId="{E3EBD819-799A-43E6-85F1-4540197D8674}" type="parTrans" cxnId="{E05C10A1-BB43-4EC9-A504-8B6F12B08637}">
      <dgm:prSet/>
      <dgm:spPr/>
      <dgm:t>
        <a:bodyPr/>
        <a:lstStyle/>
        <a:p>
          <a:endParaRPr lang="fr-FR"/>
        </a:p>
      </dgm:t>
    </dgm:pt>
    <dgm:pt modelId="{EC0F48DE-19B3-4C54-AD31-F54C9E75F2F5}" type="sibTrans" cxnId="{E05C10A1-BB43-4EC9-A504-8B6F12B08637}">
      <dgm:prSet/>
      <dgm:spPr/>
      <dgm:t>
        <a:bodyPr/>
        <a:lstStyle/>
        <a:p>
          <a:endParaRPr lang="fr-FR"/>
        </a:p>
      </dgm:t>
    </dgm:pt>
    <dgm:pt modelId="{95BAD6AC-6234-4209-952A-B2A871BF36C3}" type="pres">
      <dgm:prSet presAssocID="{B201ACE5-E772-40A0-8BC0-EF41E100380E}" presName="layout" presStyleCnt="0">
        <dgm:presLayoutVars>
          <dgm:chMax/>
          <dgm:chPref/>
          <dgm:dir/>
          <dgm:resizeHandles/>
        </dgm:presLayoutVars>
      </dgm:prSet>
      <dgm:spPr/>
    </dgm:pt>
    <dgm:pt modelId="{B1BA9272-3114-4529-AB45-05659DC01EC6}" type="pres">
      <dgm:prSet presAssocID="{DF0A9805-A7B0-479B-BB2A-7A94D02EB654}" presName="root" presStyleCnt="0">
        <dgm:presLayoutVars>
          <dgm:chMax/>
          <dgm:chPref/>
        </dgm:presLayoutVars>
      </dgm:prSet>
      <dgm:spPr/>
    </dgm:pt>
    <dgm:pt modelId="{D09F1DA2-5EFC-4300-9631-49D92A9D5384}" type="pres">
      <dgm:prSet presAssocID="{DF0A9805-A7B0-479B-BB2A-7A94D02EB654}" presName="rootComposite" presStyleCnt="0">
        <dgm:presLayoutVars/>
      </dgm:prSet>
      <dgm:spPr/>
    </dgm:pt>
    <dgm:pt modelId="{0513D602-787E-44E9-BA42-3671514BC45F}" type="pres">
      <dgm:prSet presAssocID="{DF0A9805-A7B0-479B-BB2A-7A94D02EB654}" presName="ParentAccent" presStyleLbl="alignNode1" presStyleIdx="0" presStyleCnt="3"/>
      <dgm:spPr/>
    </dgm:pt>
    <dgm:pt modelId="{D7E9BE64-7E05-4CFE-B8FA-694217062F74}" type="pres">
      <dgm:prSet presAssocID="{DF0A9805-A7B0-479B-BB2A-7A94D02EB654}" presName="ParentSmallAccent" presStyleLbl="fgAcc1" presStyleIdx="0" presStyleCnt="3"/>
      <dgm:spPr/>
    </dgm:pt>
    <dgm:pt modelId="{210D5943-5121-4726-8AFB-A33BABD593B7}" type="pres">
      <dgm:prSet presAssocID="{DF0A9805-A7B0-479B-BB2A-7A94D02EB654}" presName="Parent" presStyleLbl="revTx" presStyleIdx="0" presStyleCnt="15">
        <dgm:presLayoutVars>
          <dgm:chMax/>
          <dgm:chPref val="4"/>
          <dgm:bulletEnabled val="1"/>
        </dgm:presLayoutVars>
      </dgm:prSet>
      <dgm:spPr/>
    </dgm:pt>
    <dgm:pt modelId="{B205B7FD-C706-471F-8A20-78974E2832D2}" type="pres">
      <dgm:prSet presAssocID="{DF0A9805-A7B0-479B-BB2A-7A94D02EB654}" presName="childShape" presStyleCnt="0">
        <dgm:presLayoutVars>
          <dgm:chMax val="0"/>
          <dgm:chPref val="0"/>
        </dgm:presLayoutVars>
      </dgm:prSet>
      <dgm:spPr/>
    </dgm:pt>
    <dgm:pt modelId="{E9796C6E-6A37-4D7C-98A3-CC2F84BA4EF3}" type="pres">
      <dgm:prSet presAssocID="{C971E330-E4B7-44BF-9804-5C6797E7EBDC}" presName="childComposite" presStyleCnt="0">
        <dgm:presLayoutVars>
          <dgm:chMax val="0"/>
          <dgm:chPref val="0"/>
        </dgm:presLayoutVars>
      </dgm:prSet>
      <dgm:spPr/>
    </dgm:pt>
    <dgm:pt modelId="{BA1F8526-9BE6-48ED-B44A-05E337C03414}" type="pres">
      <dgm:prSet presAssocID="{C971E330-E4B7-44BF-9804-5C6797E7EBDC}" presName="ChildAccent" presStyleLbl="solidFgAcc1" presStyleIdx="0" presStyleCnt="12"/>
      <dgm:spPr/>
    </dgm:pt>
    <dgm:pt modelId="{74067B4C-FD49-4282-B06D-08E5DA3F872F}" type="pres">
      <dgm:prSet presAssocID="{C971E330-E4B7-44BF-9804-5C6797E7EBDC}" presName="Child" presStyleLbl="revTx" presStyleIdx="1" presStyleCnt="15">
        <dgm:presLayoutVars>
          <dgm:chMax val="0"/>
          <dgm:chPref val="0"/>
          <dgm:bulletEnabled val="1"/>
        </dgm:presLayoutVars>
      </dgm:prSet>
      <dgm:spPr/>
    </dgm:pt>
    <dgm:pt modelId="{D452392B-CCF6-41D6-96BE-8DFE83D497C0}" type="pres">
      <dgm:prSet presAssocID="{2DA40E88-B1F7-4624-9629-C85F1599BC3A}" presName="childComposite" presStyleCnt="0">
        <dgm:presLayoutVars>
          <dgm:chMax val="0"/>
          <dgm:chPref val="0"/>
        </dgm:presLayoutVars>
      </dgm:prSet>
      <dgm:spPr/>
    </dgm:pt>
    <dgm:pt modelId="{B7165641-E5F4-4606-8603-F481787895BE}" type="pres">
      <dgm:prSet presAssocID="{2DA40E88-B1F7-4624-9629-C85F1599BC3A}" presName="ChildAccent" presStyleLbl="solidFgAcc1" presStyleIdx="1" presStyleCnt="12"/>
      <dgm:spPr/>
    </dgm:pt>
    <dgm:pt modelId="{DED8EB85-41DA-4E9F-AF22-E1A2A0D81F94}" type="pres">
      <dgm:prSet presAssocID="{2DA40E88-B1F7-4624-9629-C85F1599BC3A}" presName="Child" presStyleLbl="revTx" presStyleIdx="2" presStyleCnt="15">
        <dgm:presLayoutVars>
          <dgm:chMax val="0"/>
          <dgm:chPref val="0"/>
          <dgm:bulletEnabled val="1"/>
        </dgm:presLayoutVars>
      </dgm:prSet>
      <dgm:spPr/>
    </dgm:pt>
    <dgm:pt modelId="{81595648-D05F-4142-B0E6-4EB0AA56705F}" type="pres">
      <dgm:prSet presAssocID="{94B13B72-45EE-440D-92D5-ED798904BB71}" presName="childComposite" presStyleCnt="0">
        <dgm:presLayoutVars>
          <dgm:chMax val="0"/>
          <dgm:chPref val="0"/>
        </dgm:presLayoutVars>
      </dgm:prSet>
      <dgm:spPr/>
    </dgm:pt>
    <dgm:pt modelId="{A49C8708-9446-4AC5-84B4-7C91D4B8AEEF}" type="pres">
      <dgm:prSet presAssocID="{94B13B72-45EE-440D-92D5-ED798904BB71}" presName="ChildAccent" presStyleLbl="solidFgAcc1" presStyleIdx="2" presStyleCnt="12"/>
      <dgm:spPr/>
    </dgm:pt>
    <dgm:pt modelId="{D0C41B40-8865-406F-B139-9E40E86FC5A1}" type="pres">
      <dgm:prSet presAssocID="{94B13B72-45EE-440D-92D5-ED798904BB71}" presName="Child" presStyleLbl="revTx" presStyleIdx="3" presStyleCnt="15">
        <dgm:presLayoutVars>
          <dgm:chMax val="0"/>
          <dgm:chPref val="0"/>
          <dgm:bulletEnabled val="1"/>
        </dgm:presLayoutVars>
      </dgm:prSet>
      <dgm:spPr/>
    </dgm:pt>
    <dgm:pt modelId="{FD133D39-A425-49EA-B5C0-FDA9BE7C95FA}" type="pres">
      <dgm:prSet presAssocID="{E40062BC-072E-48A6-9BCA-DF8E2DCC9DD4}" presName="childComposite" presStyleCnt="0">
        <dgm:presLayoutVars>
          <dgm:chMax val="0"/>
          <dgm:chPref val="0"/>
        </dgm:presLayoutVars>
      </dgm:prSet>
      <dgm:spPr/>
    </dgm:pt>
    <dgm:pt modelId="{EFAB4867-2DAE-483B-B3C0-6E372C74072C}" type="pres">
      <dgm:prSet presAssocID="{E40062BC-072E-48A6-9BCA-DF8E2DCC9DD4}" presName="ChildAccent" presStyleLbl="solidFgAcc1" presStyleIdx="3" presStyleCnt="12"/>
      <dgm:spPr/>
    </dgm:pt>
    <dgm:pt modelId="{A7CF221E-A65B-4ACA-AAD6-DCB80BB6D66E}" type="pres">
      <dgm:prSet presAssocID="{E40062BC-072E-48A6-9BCA-DF8E2DCC9DD4}" presName="Child" presStyleLbl="revTx" presStyleIdx="4" presStyleCnt="15">
        <dgm:presLayoutVars>
          <dgm:chMax val="0"/>
          <dgm:chPref val="0"/>
          <dgm:bulletEnabled val="1"/>
        </dgm:presLayoutVars>
      </dgm:prSet>
      <dgm:spPr/>
    </dgm:pt>
    <dgm:pt modelId="{D931D8B4-5FAE-428D-98BD-E14965CB7572}" type="pres">
      <dgm:prSet presAssocID="{6E0C8BCD-22DE-488F-85EC-63BC75BEEA07}" presName="root" presStyleCnt="0">
        <dgm:presLayoutVars>
          <dgm:chMax/>
          <dgm:chPref/>
        </dgm:presLayoutVars>
      </dgm:prSet>
      <dgm:spPr/>
    </dgm:pt>
    <dgm:pt modelId="{A0BDA453-A1E9-41BA-8B21-2A2D6DCDAE0F}" type="pres">
      <dgm:prSet presAssocID="{6E0C8BCD-22DE-488F-85EC-63BC75BEEA07}" presName="rootComposite" presStyleCnt="0">
        <dgm:presLayoutVars/>
      </dgm:prSet>
      <dgm:spPr/>
    </dgm:pt>
    <dgm:pt modelId="{08DD6170-7E75-475A-9E46-653A69BA49B0}" type="pres">
      <dgm:prSet presAssocID="{6E0C8BCD-22DE-488F-85EC-63BC75BEEA07}" presName="ParentAccent" presStyleLbl="alignNode1" presStyleIdx="1" presStyleCnt="3"/>
      <dgm:spPr/>
    </dgm:pt>
    <dgm:pt modelId="{8D552FC3-7AB0-4697-AAEA-3FDCE1F54241}" type="pres">
      <dgm:prSet presAssocID="{6E0C8BCD-22DE-488F-85EC-63BC75BEEA07}" presName="ParentSmallAccent" presStyleLbl="fgAcc1" presStyleIdx="1" presStyleCnt="3"/>
      <dgm:spPr/>
    </dgm:pt>
    <dgm:pt modelId="{49F66EF8-BEE0-4E75-895F-48641C86578D}" type="pres">
      <dgm:prSet presAssocID="{6E0C8BCD-22DE-488F-85EC-63BC75BEEA07}" presName="Parent" presStyleLbl="revTx" presStyleIdx="5" presStyleCnt="15">
        <dgm:presLayoutVars>
          <dgm:chMax/>
          <dgm:chPref val="4"/>
          <dgm:bulletEnabled val="1"/>
        </dgm:presLayoutVars>
      </dgm:prSet>
      <dgm:spPr/>
    </dgm:pt>
    <dgm:pt modelId="{A9DCE514-2DC5-4AD0-90BF-0C7A00247E06}" type="pres">
      <dgm:prSet presAssocID="{6E0C8BCD-22DE-488F-85EC-63BC75BEEA07}" presName="childShape" presStyleCnt="0">
        <dgm:presLayoutVars>
          <dgm:chMax val="0"/>
          <dgm:chPref val="0"/>
        </dgm:presLayoutVars>
      </dgm:prSet>
      <dgm:spPr/>
    </dgm:pt>
    <dgm:pt modelId="{4ACEFAEA-5F0A-4001-AC70-9D40C6035223}" type="pres">
      <dgm:prSet presAssocID="{157FEE4A-3B81-4AF8-8B3D-7AB658C45999}" presName="childComposite" presStyleCnt="0">
        <dgm:presLayoutVars>
          <dgm:chMax val="0"/>
          <dgm:chPref val="0"/>
        </dgm:presLayoutVars>
      </dgm:prSet>
      <dgm:spPr/>
    </dgm:pt>
    <dgm:pt modelId="{78FFC6AD-C962-4F00-9946-09586729D797}" type="pres">
      <dgm:prSet presAssocID="{157FEE4A-3B81-4AF8-8B3D-7AB658C45999}" presName="ChildAccent" presStyleLbl="solidFgAcc1" presStyleIdx="4" presStyleCnt="12"/>
      <dgm:spPr/>
    </dgm:pt>
    <dgm:pt modelId="{8AE01DA3-380E-480C-A1D8-D60659684F6B}" type="pres">
      <dgm:prSet presAssocID="{157FEE4A-3B81-4AF8-8B3D-7AB658C45999}" presName="Child" presStyleLbl="revTx" presStyleIdx="6" presStyleCnt="15">
        <dgm:presLayoutVars>
          <dgm:chMax val="0"/>
          <dgm:chPref val="0"/>
          <dgm:bulletEnabled val="1"/>
        </dgm:presLayoutVars>
      </dgm:prSet>
      <dgm:spPr/>
    </dgm:pt>
    <dgm:pt modelId="{D61C9887-CB23-4502-A2D7-0D281C8AF4A1}" type="pres">
      <dgm:prSet presAssocID="{3A5CD63C-0FD0-4018-A112-55F4673A8E37}" presName="childComposite" presStyleCnt="0">
        <dgm:presLayoutVars>
          <dgm:chMax val="0"/>
          <dgm:chPref val="0"/>
        </dgm:presLayoutVars>
      </dgm:prSet>
      <dgm:spPr/>
    </dgm:pt>
    <dgm:pt modelId="{9F800D76-5117-4299-B220-F0C530C62033}" type="pres">
      <dgm:prSet presAssocID="{3A5CD63C-0FD0-4018-A112-55F4673A8E37}" presName="ChildAccent" presStyleLbl="solidFgAcc1" presStyleIdx="5" presStyleCnt="12"/>
      <dgm:spPr/>
    </dgm:pt>
    <dgm:pt modelId="{39188890-5560-4AA8-BBC4-5B4749C864A7}" type="pres">
      <dgm:prSet presAssocID="{3A5CD63C-0FD0-4018-A112-55F4673A8E37}" presName="Child" presStyleLbl="revTx" presStyleIdx="7" presStyleCnt="15">
        <dgm:presLayoutVars>
          <dgm:chMax val="0"/>
          <dgm:chPref val="0"/>
          <dgm:bulletEnabled val="1"/>
        </dgm:presLayoutVars>
      </dgm:prSet>
      <dgm:spPr/>
    </dgm:pt>
    <dgm:pt modelId="{C079A72D-423E-4D5A-95DA-658FFC5305ED}" type="pres">
      <dgm:prSet presAssocID="{1B12A80D-C08F-429F-8556-22F5602D1A1C}" presName="childComposite" presStyleCnt="0">
        <dgm:presLayoutVars>
          <dgm:chMax val="0"/>
          <dgm:chPref val="0"/>
        </dgm:presLayoutVars>
      </dgm:prSet>
      <dgm:spPr/>
    </dgm:pt>
    <dgm:pt modelId="{3562BCE6-9149-4D83-B9E5-87CC7203E51B}" type="pres">
      <dgm:prSet presAssocID="{1B12A80D-C08F-429F-8556-22F5602D1A1C}" presName="ChildAccent" presStyleLbl="solidFgAcc1" presStyleIdx="6" presStyleCnt="12"/>
      <dgm:spPr/>
    </dgm:pt>
    <dgm:pt modelId="{613E3855-E02B-49A7-8CBB-ECE8A746E8C5}" type="pres">
      <dgm:prSet presAssocID="{1B12A80D-C08F-429F-8556-22F5602D1A1C}" presName="Child" presStyleLbl="revTx" presStyleIdx="8" presStyleCnt="15">
        <dgm:presLayoutVars>
          <dgm:chMax val="0"/>
          <dgm:chPref val="0"/>
          <dgm:bulletEnabled val="1"/>
        </dgm:presLayoutVars>
      </dgm:prSet>
      <dgm:spPr/>
    </dgm:pt>
    <dgm:pt modelId="{76DAAED2-9D15-471E-AAB1-EC12F8FE153D}" type="pres">
      <dgm:prSet presAssocID="{7B81FE0C-41EC-47C7-9FCE-7EE18D178C23}" presName="childComposite" presStyleCnt="0">
        <dgm:presLayoutVars>
          <dgm:chMax val="0"/>
          <dgm:chPref val="0"/>
        </dgm:presLayoutVars>
      </dgm:prSet>
      <dgm:spPr/>
    </dgm:pt>
    <dgm:pt modelId="{EA5D2FBF-9242-4F38-B43B-44C7588C4C10}" type="pres">
      <dgm:prSet presAssocID="{7B81FE0C-41EC-47C7-9FCE-7EE18D178C23}" presName="ChildAccent" presStyleLbl="solidFgAcc1" presStyleIdx="7" presStyleCnt="12"/>
      <dgm:spPr/>
    </dgm:pt>
    <dgm:pt modelId="{BEE731CA-5946-417F-A0E3-2310FE6D2536}" type="pres">
      <dgm:prSet presAssocID="{7B81FE0C-41EC-47C7-9FCE-7EE18D178C23}" presName="Child" presStyleLbl="revTx" presStyleIdx="9" presStyleCnt="15">
        <dgm:presLayoutVars>
          <dgm:chMax val="0"/>
          <dgm:chPref val="0"/>
          <dgm:bulletEnabled val="1"/>
        </dgm:presLayoutVars>
      </dgm:prSet>
      <dgm:spPr/>
    </dgm:pt>
    <dgm:pt modelId="{C6C4A3E7-F2CB-481B-8A24-CE93915DEE71}" type="pres">
      <dgm:prSet presAssocID="{B09C0F3B-473F-4ECA-AE1D-49691166EA52}" presName="root" presStyleCnt="0">
        <dgm:presLayoutVars>
          <dgm:chMax/>
          <dgm:chPref/>
        </dgm:presLayoutVars>
      </dgm:prSet>
      <dgm:spPr/>
    </dgm:pt>
    <dgm:pt modelId="{4723F417-3237-4A92-B1E0-72D499D472B7}" type="pres">
      <dgm:prSet presAssocID="{B09C0F3B-473F-4ECA-AE1D-49691166EA52}" presName="rootComposite" presStyleCnt="0">
        <dgm:presLayoutVars/>
      </dgm:prSet>
      <dgm:spPr/>
    </dgm:pt>
    <dgm:pt modelId="{EFC8F9A6-E796-4356-9923-4112BE769601}" type="pres">
      <dgm:prSet presAssocID="{B09C0F3B-473F-4ECA-AE1D-49691166EA52}" presName="ParentAccent" presStyleLbl="alignNode1" presStyleIdx="2" presStyleCnt="3"/>
      <dgm:spPr/>
    </dgm:pt>
    <dgm:pt modelId="{C8DD6B1D-A5B0-4F85-BEB3-668A4AD11D47}" type="pres">
      <dgm:prSet presAssocID="{B09C0F3B-473F-4ECA-AE1D-49691166EA52}" presName="ParentSmallAccent" presStyleLbl="fgAcc1" presStyleIdx="2" presStyleCnt="3"/>
      <dgm:spPr/>
    </dgm:pt>
    <dgm:pt modelId="{4A901883-ABC0-41C5-A32E-C4DCF195421D}" type="pres">
      <dgm:prSet presAssocID="{B09C0F3B-473F-4ECA-AE1D-49691166EA52}" presName="Parent" presStyleLbl="revTx" presStyleIdx="10" presStyleCnt="15" custScaleX="110120">
        <dgm:presLayoutVars>
          <dgm:chMax/>
          <dgm:chPref val="4"/>
          <dgm:bulletEnabled val="1"/>
        </dgm:presLayoutVars>
      </dgm:prSet>
      <dgm:spPr/>
    </dgm:pt>
    <dgm:pt modelId="{9916AC3A-A868-4F59-A15B-962B1EC143D9}" type="pres">
      <dgm:prSet presAssocID="{B09C0F3B-473F-4ECA-AE1D-49691166EA52}" presName="childShape" presStyleCnt="0">
        <dgm:presLayoutVars>
          <dgm:chMax val="0"/>
          <dgm:chPref val="0"/>
        </dgm:presLayoutVars>
      </dgm:prSet>
      <dgm:spPr/>
    </dgm:pt>
    <dgm:pt modelId="{712D48A4-1845-4B43-BCEF-1B7C19396CE6}" type="pres">
      <dgm:prSet presAssocID="{04050553-4597-4E58-9785-0EE35EBF297D}" presName="childComposite" presStyleCnt="0">
        <dgm:presLayoutVars>
          <dgm:chMax val="0"/>
          <dgm:chPref val="0"/>
        </dgm:presLayoutVars>
      </dgm:prSet>
      <dgm:spPr/>
    </dgm:pt>
    <dgm:pt modelId="{012664CA-7FAB-49AF-9056-A7D1B1E18725}" type="pres">
      <dgm:prSet presAssocID="{04050553-4597-4E58-9785-0EE35EBF297D}" presName="ChildAccent" presStyleLbl="solidFgAcc1" presStyleIdx="8" presStyleCnt="12"/>
      <dgm:spPr/>
    </dgm:pt>
    <dgm:pt modelId="{A53FA641-77E2-4320-A054-954911815370}" type="pres">
      <dgm:prSet presAssocID="{04050553-4597-4E58-9785-0EE35EBF297D}" presName="Child" presStyleLbl="revTx" presStyleIdx="11" presStyleCnt="15">
        <dgm:presLayoutVars>
          <dgm:chMax val="0"/>
          <dgm:chPref val="0"/>
          <dgm:bulletEnabled val="1"/>
        </dgm:presLayoutVars>
      </dgm:prSet>
      <dgm:spPr/>
    </dgm:pt>
    <dgm:pt modelId="{2F47D301-2049-4676-81C7-B6B5C9F38AB7}" type="pres">
      <dgm:prSet presAssocID="{B63E289F-A3B9-4673-90E2-B2BEB35FEBE8}" presName="childComposite" presStyleCnt="0">
        <dgm:presLayoutVars>
          <dgm:chMax val="0"/>
          <dgm:chPref val="0"/>
        </dgm:presLayoutVars>
      </dgm:prSet>
      <dgm:spPr/>
    </dgm:pt>
    <dgm:pt modelId="{94D8BFEC-B960-419E-B4A4-5918882FA625}" type="pres">
      <dgm:prSet presAssocID="{B63E289F-A3B9-4673-90E2-B2BEB35FEBE8}" presName="ChildAccent" presStyleLbl="solidFgAcc1" presStyleIdx="9" presStyleCnt="12"/>
      <dgm:spPr/>
    </dgm:pt>
    <dgm:pt modelId="{F2CAB71B-2D29-4700-AB0C-B937A8EA4A77}" type="pres">
      <dgm:prSet presAssocID="{B63E289F-A3B9-4673-90E2-B2BEB35FEBE8}" presName="Child" presStyleLbl="revTx" presStyleIdx="12" presStyleCnt="15">
        <dgm:presLayoutVars>
          <dgm:chMax val="0"/>
          <dgm:chPref val="0"/>
          <dgm:bulletEnabled val="1"/>
        </dgm:presLayoutVars>
      </dgm:prSet>
      <dgm:spPr/>
    </dgm:pt>
    <dgm:pt modelId="{0C9113CB-E159-420C-AFBF-2B35482B787F}" type="pres">
      <dgm:prSet presAssocID="{51B9EF16-B24A-43D3-BB9C-413A2703CA19}" presName="childComposite" presStyleCnt="0">
        <dgm:presLayoutVars>
          <dgm:chMax val="0"/>
          <dgm:chPref val="0"/>
        </dgm:presLayoutVars>
      </dgm:prSet>
      <dgm:spPr/>
    </dgm:pt>
    <dgm:pt modelId="{6C63FD1B-F2BD-47C5-A2A7-B447CF525E9F}" type="pres">
      <dgm:prSet presAssocID="{51B9EF16-B24A-43D3-BB9C-413A2703CA19}" presName="ChildAccent" presStyleLbl="solidFgAcc1" presStyleIdx="10" presStyleCnt="12"/>
      <dgm:spPr/>
    </dgm:pt>
    <dgm:pt modelId="{26A98620-2387-41E6-A90E-9A2318038E8C}" type="pres">
      <dgm:prSet presAssocID="{51B9EF16-B24A-43D3-BB9C-413A2703CA19}" presName="Child" presStyleLbl="revTx" presStyleIdx="13" presStyleCnt="15">
        <dgm:presLayoutVars>
          <dgm:chMax val="0"/>
          <dgm:chPref val="0"/>
          <dgm:bulletEnabled val="1"/>
        </dgm:presLayoutVars>
      </dgm:prSet>
      <dgm:spPr/>
    </dgm:pt>
    <dgm:pt modelId="{4D0B4FF3-610D-4328-B3A6-67BC2D55C9B5}" type="pres">
      <dgm:prSet presAssocID="{19E2AF67-A044-458D-B310-14AEBE7CF45C}" presName="childComposite" presStyleCnt="0">
        <dgm:presLayoutVars>
          <dgm:chMax val="0"/>
          <dgm:chPref val="0"/>
        </dgm:presLayoutVars>
      </dgm:prSet>
      <dgm:spPr/>
    </dgm:pt>
    <dgm:pt modelId="{8CC5B4B5-76F7-4970-AF25-D4D04B1E37E6}" type="pres">
      <dgm:prSet presAssocID="{19E2AF67-A044-458D-B310-14AEBE7CF45C}" presName="ChildAccent" presStyleLbl="solidFgAcc1" presStyleIdx="11" presStyleCnt="12"/>
      <dgm:spPr/>
    </dgm:pt>
    <dgm:pt modelId="{E9D0D92E-6570-461A-A058-BE4323FCB259}" type="pres">
      <dgm:prSet presAssocID="{19E2AF67-A044-458D-B310-14AEBE7CF45C}" presName="Child" presStyleLbl="revTx" presStyleIdx="14" presStyleCnt="15">
        <dgm:presLayoutVars>
          <dgm:chMax val="0"/>
          <dgm:chPref val="0"/>
          <dgm:bulletEnabled val="1"/>
        </dgm:presLayoutVars>
      </dgm:prSet>
      <dgm:spPr/>
    </dgm:pt>
  </dgm:ptLst>
  <dgm:cxnLst>
    <dgm:cxn modelId="{B4F58917-BFEE-4A04-8AB9-271EA5315880}" type="presOf" srcId="{2DA40E88-B1F7-4624-9629-C85F1599BC3A}" destId="{DED8EB85-41DA-4E9F-AF22-E1A2A0D81F94}" srcOrd="0" destOrd="0" presId="urn:microsoft.com/office/officeart/2008/layout/SquareAccentList"/>
    <dgm:cxn modelId="{25BDF21B-89E1-4451-8BEB-12E686A74AF4}" type="presOf" srcId="{DF0A9805-A7B0-479B-BB2A-7A94D02EB654}" destId="{210D5943-5121-4726-8AFB-A33BABD593B7}" srcOrd="0" destOrd="0" presId="urn:microsoft.com/office/officeart/2008/layout/SquareAccentList"/>
    <dgm:cxn modelId="{D578821C-CE30-415A-9183-B8A08DB11D58}" srcId="{B09C0F3B-473F-4ECA-AE1D-49691166EA52}" destId="{51B9EF16-B24A-43D3-BB9C-413A2703CA19}" srcOrd="2" destOrd="0" parTransId="{CD1E589D-F37E-41B0-B23E-F7D0B28C9FF1}" sibTransId="{602BBA2D-6788-4931-9BA1-F884FE43E980}"/>
    <dgm:cxn modelId="{423AAD27-79C3-4E14-BEC8-169CB63E5348}" type="presOf" srcId="{6E0C8BCD-22DE-488F-85EC-63BC75BEEA07}" destId="{49F66EF8-BEE0-4E75-895F-48641C86578D}" srcOrd="0" destOrd="0" presId="urn:microsoft.com/office/officeart/2008/layout/SquareAccentList"/>
    <dgm:cxn modelId="{1523A129-4ABB-4E2D-BEE3-9587D7D0A4CD}" srcId="{B201ACE5-E772-40A0-8BC0-EF41E100380E}" destId="{6E0C8BCD-22DE-488F-85EC-63BC75BEEA07}" srcOrd="1" destOrd="0" parTransId="{09D2A3D4-496E-45D3-BFEE-0C47711044D2}" sibTransId="{1A5E49E4-2A85-4C42-9FCB-9584FE39D8F2}"/>
    <dgm:cxn modelId="{03BEC634-2837-4298-AE43-DFA1CEEFC736}" srcId="{DF0A9805-A7B0-479B-BB2A-7A94D02EB654}" destId="{94B13B72-45EE-440D-92D5-ED798904BB71}" srcOrd="2" destOrd="0" parTransId="{29828249-926F-45AE-A8B3-4DB349A4CEC2}" sibTransId="{36940ADD-12F4-4E98-90CB-7DCA46BDD34D}"/>
    <dgm:cxn modelId="{CCA23442-DBFD-4BF8-82F0-4E7348DCB9F4}" srcId="{DF0A9805-A7B0-479B-BB2A-7A94D02EB654}" destId="{2DA40E88-B1F7-4624-9629-C85F1599BC3A}" srcOrd="1" destOrd="0" parTransId="{E687B059-FC51-4DFF-8AEC-6B6EDE497EE7}" sibTransId="{1E583046-B0F2-4E88-8FBA-66E96495EF45}"/>
    <dgm:cxn modelId="{077A274C-D8CF-42E9-B53E-CD2C3B62741E}" type="presOf" srcId="{B201ACE5-E772-40A0-8BC0-EF41E100380E}" destId="{95BAD6AC-6234-4209-952A-B2A871BF36C3}" srcOrd="0" destOrd="0" presId="urn:microsoft.com/office/officeart/2008/layout/SquareAccentList"/>
    <dgm:cxn modelId="{BB4B7F4D-659C-451B-9A55-9A6E11CF206D}" type="presOf" srcId="{B09C0F3B-473F-4ECA-AE1D-49691166EA52}" destId="{4A901883-ABC0-41C5-A32E-C4DCF195421D}" srcOrd="0" destOrd="0" presId="urn:microsoft.com/office/officeart/2008/layout/SquareAccentList"/>
    <dgm:cxn modelId="{ECBA8D51-92DD-4AAF-9CB5-07027EC35114}" type="presOf" srcId="{B63E289F-A3B9-4673-90E2-B2BEB35FEBE8}" destId="{F2CAB71B-2D29-4700-AB0C-B937A8EA4A77}" srcOrd="0" destOrd="0" presId="urn:microsoft.com/office/officeart/2008/layout/SquareAccentList"/>
    <dgm:cxn modelId="{48F4217A-C89C-44A8-AF6A-670EC5E49329}" type="presOf" srcId="{1B12A80D-C08F-429F-8556-22F5602D1A1C}" destId="{613E3855-E02B-49A7-8CBB-ECE8A746E8C5}" srcOrd="0" destOrd="0" presId="urn:microsoft.com/office/officeart/2008/layout/SquareAccentList"/>
    <dgm:cxn modelId="{6AEB827A-AAE0-4B60-8F2D-59AE81F2B0B0}" srcId="{B201ACE5-E772-40A0-8BC0-EF41E100380E}" destId="{B09C0F3B-473F-4ECA-AE1D-49691166EA52}" srcOrd="2" destOrd="0" parTransId="{D7F9A0A9-D283-4BDF-AFA0-FF1833BB46E4}" sibTransId="{C1DB4FE1-3F7E-4229-9125-A885BA78407A}"/>
    <dgm:cxn modelId="{6066BE7B-2FCC-4EBE-A0D0-FA7E0E3DDDD7}" srcId="{DF0A9805-A7B0-479B-BB2A-7A94D02EB654}" destId="{C971E330-E4B7-44BF-9804-5C6797E7EBDC}" srcOrd="0" destOrd="0" parTransId="{D3580AC3-E68A-4DF9-AF2A-86476278E5F1}" sibTransId="{94CC3297-5DE5-46F4-B2FD-A8B76C7DD41D}"/>
    <dgm:cxn modelId="{D4F79293-DEB2-43D8-AAAE-B3F321855DEF}" type="presOf" srcId="{157FEE4A-3B81-4AF8-8B3D-7AB658C45999}" destId="{8AE01DA3-380E-480C-A1D8-D60659684F6B}" srcOrd="0" destOrd="0" presId="urn:microsoft.com/office/officeart/2008/layout/SquareAccentList"/>
    <dgm:cxn modelId="{E59CBB94-5791-4BEF-8B4D-0C5A8FF9563D}" srcId="{DF0A9805-A7B0-479B-BB2A-7A94D02EB654}" destId="{E40062BC-072E-48A6-9BCA-DF8E2DCC9DD4}" srcOrd="3" destOrd="0" parTransId="{122FA48C-30C2-4C79-96C4-B076516AEB40}" sibTransId="{750798BF-AF2C-441C-9734-547CE4C45AB2}"/>
    <dgm:cxn modelId="{1147F59A-B9AB-4D49-A956-C15DE03E5873}" type="presOf" srcId="{3A5CD63C-0FD0-4018-A112-55F4673A8E37}" destId="{39188890-5560-4AA8-BBC4-5B4749C864A7}" srcOrd="0" destOrd="0" presId="urn:microsoft.com/office/officeart/2008/layout/SquareAccentList"/>
    <dgm:cxn modelId="{1DBD7A9B-A91F-4296-9210-1F4755772F5E}" type="presOf" srcId="{7B81FE0C-41EC-47C7-9FCE-7EE18D178C23}" destId="{BEE731CA-5946-417F-A0E3-2310FE6D2536}" srcOrd="0" destOrd="0" presId="urn:microsoft.com/office/officeart/2008/layout/SquareAccentList"/>
    <dgm:cxn modelId="{E05C10A1-BB43-4EC9-A504-8B6F12B08637}" srcId="{B09C0F3B-473F-4ECA-AE1D-49691166EA52}" destId="{19E2AF67-A044-458D-B310-14AEBE7CF45C}" srcOrd="3" destOrd="0" parTransId="{E3EBD819-799A-43E6-85F1-4540197D8674}" sibTransId="{EC0F48DE-19B3-4C54-AD31-F54C9E75F2F5}"/>
    <dgm:cxn modelId="{22C87CA8-CEE6-4204-B064-D5ECF3B4B40E}" srcId="{6E0C8BCD-22DE-488F-85EC-63BC75BEEA07}" destId="{157FEE4A-3B81-4AF8-8B3D-7AB658C45999}" srcOrd="0" destOrd="0" parTransId="{80B76681-9463-4B03-8369-E3FC1D01DA6B}" sibTransId="{A61959EC-2AF0-43AF-92E9-C556CAFBA413}"/>
    <dgm:cxn modelId="{6169C8A9-97F9-4F89-B187-EDD0B74231BA}" srcId="{B09C0F3B-473F-4ECA-AE1D-49691166EA52}" destId="{04050553-4597-4E58-9785-0EE35EBF297D}" srcOrd="0" destOrd="0" parTransId="{42BC0186-24E2-4026-9D46-11F770C7EE31}" sibTransId="{1EEB6D5C-637D-49EB-AF4E-F16CE24011E8}"/>
    <dgm:cxn modelId="{BBE316B7-73ED-460F-B0A2-724DAD94FBB8}" srcId="{6E0C8BCD-22DE-488F-85EC-63BC75BEEA07}" destId="{3A5CD63C-0FD0-4018-A112-55F4673A8E37}" srcOrd="1" destOrd="0" parTransId="{680E125A-65A0-4DB9-9036-949DBB5C948B}" sibTransId="{522D864C-0ED7-4EE2-9825-824D0C6607A5}"/>
    <dgm:cxn modelId="{CDCDCBBD-BA79-499D-9ED9-5953A56E4B6A}" srcId="{6E0C8BCD-22DE-488F-85EC-63BC75BEEA07}" destId="{1B12A80D-C08F-429F-8556-22F5602D1A1C}" srcOrd="2" destOrd="0" parTransId="{1E7CFFD6-45CE-48B8-9399-B9101464436D}" sibTransId="{39D97771-35E6-4E10-A61C-AE2D449B1C20}"/>
    <dgm:cxn modelId="{189F0DC5-435E-4702-8021-C7C52C7DDF33}" srcId="{B201ACE5-E772-40A0-8BC0-EF41E100380E}" destId="{DF0A9805-A7B0-479B-BB2A-7A94D02EB654}" srcOrd="0" destOrd="0" parTransId="{47717FDB-FB9C-4A98-8EC6-B958DD8B541A}" sibTransId="{54724BD6-9660-4E91-819E-5BE98B0E3D50}"/>
    <dgm:cxn modelId="{CE03A9C9-F4BC-421B-91E3-B6C459978CEA}" type="presOf" srcId="{94B13B72-45EE-440D-92D5-ED798904BB71}" destId="{D0C41B40-8865-406F-B139-9E40E86FC5A1}" srcOrd="0" destOrd="0" presId="urn:microsoft.com/office/officeart/2008/layout/SquareAccentList"/>
    <dgm:cxn modelId="{53654DCC-1FA3-4158-9F1C-495E4465E36C}" type="presOf" srcId="{C971E330-E4B7-44BF-9804-5C6797E7EBDC}" destId="{74067B4C-FD49-4282-B06D-08E5DA3F872F}" srcOrd="0" destOrd="0" presId="urn:microsoft.com/office/officeart/2008/layout/SquareAccentList"/>
    <dgm:cxn modelId="{7E4963D1-5872-49BD-ABA4-2DB9758D0438}" type="presOf" srcId="{04050553-4597-4E58-9785-0EE35EBF297D}" destId="{A53FA641-77E2-4320-A054-954911815370}" srcOrd="0" destOrd="0" presId="urn:microsoft.com/office/officeart/2008/layout/SquareAccentList"/>
    <dgm:cxn modelId="{4C7A58D2-2F24-4744-98F3-2872F939EA5C}" type="presOf" srcId="{51B9EF16-B24A-43D3-BB9C-413A2703CA19}" destId="{26A98620-2387-41E6-A90E-9A2318038E8C}" srcOrd="0" destOrd="0" presId="urn:microsoft.com/office/officeart/2008/layout/SquareAccentList"/>
    <dgm:cxn modelId="{530C0EDE-2297-414D-BFE1-2A361F2C971D}" srcId="{B09C0F3B-473F-4ECA-AE1D-49691166EA52}" destId="{B63E289F-A3B9-4673-90E2-B2BEB35FEBE8}" srcOrd="1" destOrd="0" parTransId="{0E1FF05C-11D5-4996-90EA-27FE51C37095}" sibTransId="{41B2D3D2-BDA8-4FDC-9065-FDB3E6CE4731}"/>
    <dgm:cxn modelId="{07A6C1E3-C25E-4883-BDE9-4CC9AFC06073}" type="presOf" srcId="{19E2AF67-A044-458D-B310-14AEBE7CF45C}" destId="{E9D0D92E-6570-461A-A058-BE4323FCB259}" srcOrd="0" destOrd="0" presId="urn:microsoft.com/office/officeart/2008/layout/SquareAccentList"/>
    <dgm:cxn modelId="{67F4CFEB-6044-477B-8FF1-58F5C601564D}" type="presOf" srcId="{E40062BC-072E-48A6-9BCA-DF8E2DCC9DD4}" destId="{A7CF221E-A65B-4ACA-AAD6-DCB80BB6D66E}" srcOrd="0" destOrd="0" presId="urn:microsoft.com/office/officeart/2008/layout/SquareAccentList"/>
    <dgm:cxn modelId="{19B0C5F8-7EEA-468E-BF73-ED41B08FC186}" srcId="{6E0C8BCD-22DE-488F-85EC-63BC75BEEA07}" destId="{7B81FE0C-41EC-47C7-9FCE-7EE18D178C23}" srcOrd="3" destOrd="0" parTransId="{CE098441-539C-4B0A-9933-CD41EF8B88E3}" sibTransId="{081FD501-F3BD-4B99-863D-4D51AC5624CE}"/>
    <dgm:cxn modelId="{EC3E9DE1-C301-4B88-AFAE-9C9CB0129582}" type="presParOf" srcId="{95BAD6AC-6234-4209-952A-B2A871BF36C3}" destId="{B1BA9272-3114-4529-AB45-05659DC01EC6}" srcOrd="0" destOrd="0" presId="urn:microsoft.com/office/officeart/2008/layout/SquareAccentList"/>
    <dgm:cxn modelId="{BD239731-B186-4D14-B2B3-E2D60ADF04C7}" type="presParOf" srcId="{B1BA9272-3114-4529-AB45-05659DC01EC6}" destId="{D09F1DA2-5EFC-4300-9631-49D92A9D5384}" srcOrd="0" destOrd="0" presId="urn:microsoft.com/office/officeart/2008/layout/SquareAccentList"/>
    <dgm:cxn modelId="{7D5068F8-1DCF-4377-8287-921E1EB728D5}" type="presParOf" srcId="{D09F1DA2-5EFC-4300-9631-49D92A9D5384}" destId="{0513D602-787E-44E9-BA42-3671514BC45F}" srcOrd="0" destOrd="0" presId="urn:microsoft.com/office/officeart/2008/layout/SquareAccentList"/>
    <dgm:cxn modelId="{E1545C9B-C0F8-4460-B903-589579A28E72}" type="presParOf" srcId="{D09F1DA2-5EFC-4300-9631-49D92A9D5384}" destId="{D7E9BE64-7E05-4CFE-B8FA-694217062F74}" srcOrd="1" destOrd="0" presId="urn:microsoft.com/office/officeart/2008/layout/SquareAccentList"/>
    <dgm:cxn modelId="{B25AAAD6-3553-4D5A-AD3F-7DA9F4CA3332}" type="presParOf" srcId="{D09F1DA2-5EFC-4300-9631-49D92A9D5384}" destId="{210D5943-5121-4726-8AFB-A33BABD593B7}" srcOrd="2" destOrd="0" presId="urn:microsoft.com/office/officeart/2008/layout/SquareAccentList"/>
    <dgm:cxn modelId="{A20A6AD6-C574-4395-B287-9750AC898B1E}" type="presParOf" srcId="{B1BA9272-3114-4529-AB45-05659DC01EC6}" destId="{B205B7FD-C706-471F-8A20-78974E2832D2}" srcOrd="1" destOrd="0" presId="urn:microsoft.com/office/officeart/2008/layout/SquareAccentList"/>
    <dgm:cxn modelId="{6D146FEF-99CA-4E04-B392-CB174C15E7AF}" type="presParOf" srcId="{B205B7FD-C706-471F-8A20-78974E2832D2}" destId="{E9796C6E-6A37-4D7C-98A3-CC2F84BA4EF3}" srcOrd="0" destOrd="0" presId="urn:microsoft.com/office/officeart/2008/layout/SquareAccentList"/>
    <dgm:cxn modelId="{0C848303-FA81-4A76-906F-80257B82D7DF}" type="presParOf" srcId="{E9796C6E-6A37-4D7C-98A3-CC2F84BA4EF3}" destId="{BA1F8526-9BE6-48ED-B44A-05E337C03414}" srcOrd="0" destOrd="0" presId="urn:microsoft.com/office/officeart/2008/layout/SquareAccentList"/>
    <dgm:cxn modelId="{F4FC049F-D7D5-475B-871A-45B377CF0FB2}" type="presParOf" srcId="{E9796C6E-6A37-4D7C-98A3-CC2F84BA4EF3}" destId="{74067B4C-FD49-4282-B06D-08E5DA3F872F}" srcOrd="1" destOrd="0" presId="urn:microsoft.com/office/officeart/2008/layout/SquareAccentList"/>
    <dgm:cxn modelId="{3440344A-50BB-453B-A1FC-0FAD487AE73C}" type="presParOf" srcId="{B205B7FD-C706-471F-8A20-78974E2832D2}" destId="{D452392B-CCF6-41D6-96BE-8DFE83D497C0}" srcOrd="1" destOrd="0" presId="urn:microsoft.com/office/officeart/2008/layout/SquareAccentList"/>
    <dgm:cxn modelId="{841909CC-0A27-4A88-A8E7-402647EC61B4}" type="presParOf" srcId="{D452392B-CCF6-41D6-96BE-8DFE83D497C0}" destId="{B7165641-E5F4-4606-8603-F481787895BE}" srcOrd="0" destOrd="0" presId="urn:microsoft.com/office/officeart/2008/layout/SquareAccentList"/>
    <dgm:cxn modelId="{9CEFCB6F-6198-4A4B-ACEA-5886D666DA5C}" type="presParOf" srcId="{D452392B-CCF6-41D6-96BE-8DFE83D497C0}" destId="{DED8EB85-41DA-4E9F-AF22-E1A2A0D81F94}" srcOrd="1" destOrd="0" presId="urn:microsoft.com/office/officeart/2008/layout/SquareAccentList"/>
    <dgm:cxn modelId="{9B1F1F5A-2329-4C2E-9218-22E4EDAC82F8}" type="presParOf" srcId="{B205B7FD-C706-471F-8A20-78974E2832D2}" destId="{81595648-D05F-4142-B0E6-4EB0AA56705F}" srcOrd="2" destOrd="0" presId="urn:microsoft.com/office/officeart/2008/layout/SquareAccentList"/>
    <dgm:cxn modelId="{9A9CAC5C-45F8-427E-B492-2892936D57EA}" type="presParOf" srcId="{81595648-D05F-4142-B0E6-4EB0AA56705F}" destId="{A49C8708-9446-4AC5-84B4-7C91D4B8AEEF}" srcOrd="0" destOrd="0" presId="urn:microsoft.com/office/officeart/2008/layout/SquareAccentList"/>
    <dgm:cxn modelId="{6D8258B8-572E-40DF-B999-FB1559A6CB58}" type="presParOf" srcId="{81595648-D05F-4142-B0E6-4EB0AA56705F}" destId="{D0C41B40-8865-406F-B139-9E40E86FC5A1}" srcOrd="1" destOrd="0" presId="urn:microsoft.com/office/officeart/2008/layout/SquareAccentList"/>
    <dgm:cxn modelId="{D1ED3E7F-6B73-4D8B-96C3-13C0E9D89B84}" type="presParOf" srcId="{B205B7FD-C706-471F-8A20-78974E2832D2}" destId="{FD133D39-A425-49EA-B5C0-FDA9BE7C95FA}" srcOrd="3" destOrd="0" presId="urn:microsoft.com/office/officeart/2008/layout/SquareAccentList"/>
    <dgm:cxn modelId="{4644B7C5-F091-4D56-AC8B-8480D560F33C}" type="presParOf" srcId="{FD133D39-A425-49EA-B5C0-FDA9BE7C95FA}" destId="{EFAB4867-2DAE-483B-B3C0-6E372C74072C}" srcOrd="0" destOrd="0" presId="urn:microsoft.com/office/officeart/2008/layout/SquareAccentList"/>
    <dgm:cxn modelId="{8F2220E5-86E7-4B97-BB12-3475F0D9741B}" type="presParOf" srcId="{FD133D39-A425-49EA-B5C0-FDA9BE7C95FA}" destId="{A7CF221E-A65B-4ACA-AAD6-DCB80BB6D66E}" srcOrd="1" destOrd="0" presId="urn:microsoft.com/office/officeart/2008/layout/SquareAccentList"/>
    <dgm:cxn modelId="{6711CA92-79B2-4042-9CBB-0963AF799290}" type="presParOf" srcId="{95BAD6AC-6234-4209-952A-B2A871BF36C3}" destId="{D931D8B4-5FAE-428D-98BD-E14965CB7572}" srcOrd="1" destOrd="0" presId="urn:microsoft.com/office/officeart/2008/layout/SquareAccentList"/>
    <dgm:cxn modelId="{7912CF13-5538-4F70-89F0-F9368602FF7C}" type="presParOf" srcId="{D931D8B4-5FAE-428D-98BD-E14965CB7572}" destId="{A0BDA453-A1E9-41BA-8B21-2A2D6DCDAE0F}" srcOrd="0" destOrd="0" presId="urn:microsoft.com/office/officeart/2008/layout/SquareAccentList"/>
    <dgm:cxn modelId="{B7440163-10D1-4E7A-BCCE-F0316A66BC00}" type="presParOf" srcId="{A0BDA453-A1E9-41BA-8B21-2A2D6DCDAE0F}" destId="{08DD6170-7E75-475A-9E46-653A69BA49B0}" srcOrd="0" destOrd="0" presId="urn:microsoft.com/office/officeart/2008/layout/SquareAccentList"/>
    <dgm:cxn modelId="{A5DDDB1E-EF62-4BB6-820E-8FC9C335EC35}" type="presParOf" srcId="{A0BDA453-A1E9-41BA-8B21-2A2D6DCDAE0F}" destId="{8D552FC3-7AB0-4697-AAEA-3FDCE1F54241}" srcOrd="1" destOrd="0" presId="urn:microsoft.com/office/officeart/2008/layout/SquareAccentList"/>
    <dgm:cxn modelId="{E093F059-BD51-414B-B089-3D7300DE359D}" type="presParOf" srcId="{A0BDA453-A1E9-41BA-8B21-2A2D6DCDAE0F}" destId="{49F66EF8-BEE0-4E75-895F-48641C86578D}" srcOrd="2" destOrd="0" presId="urn:microsoft.com/office/officeart/2008/layout/SquareAccentList"/>
    <dgm:cxn modelId="{28014422-29A6-4722-A35F-A494F9B80740}" type="presParOf" srcId="{D931D8B4-5FAE-428D-98BD-E14965CB7572}" destId="{A9DCE514-2DC5-4AD0-90BF-0C7A00247E06}" srcOrd="1" destOrd="0" presId="urn:microsoft.com/office/officeart/2008/layout/SquareAccentList"/>
    <dgm:cxn modelId="{03C02866-9E15-479A-9251-23FA86527184}" type="presParOf" srcId="{A9DCE514-2DC5-4AD0-90BF-0C7A00247E06}" destId="{4ACEFAEA-5F0A-4001-AC70-9D40C6035223}" srcOrd="0" destOrd="0" presId="urn:microsoft.com/office/officeart/2008/layout/SquareAccentList"/>
    <dgm:cxn modelId="{9D46D301-98D5-4B52-8DE7-B1B88FC56251}" type="presParOf" srcId="{4ACEFAEA-5F0A-4001-AC70-9D40C6035223}" destId="{78FFC6AD-C962-4F00-9946-09586729D797}" srcOrd="0" destOrd="0" presId="urn:microsoft.com/office/officeart/2008/layout/SquareAccentList"/>
    <dgm:cxn modelId="{7C6B4F25-A23D-4263-86F4-48727DDC7355}" type="presParOf" srcId="{4ACEFAEA-5F0A-4001-AC70-9D40C6035223}" destId="{8AE01DA3-380E-480C-A1D8-D60659684F6B}" srcOrd="1" destOrd="0" presId="urn:microsoft.com/office/officeart/2008/layout/SquareAccentList"/>
    <dgm:cxn modelId="{C15C32C1-18E3-4B45-89EA-038EC266AC10}" type="presParOf" srcId="{A9DCE514-2DC5-4AD0-90BF-0C7A00247E06}" destId="{D61C9887-CB23-4502-A2D7-0D281C8AF4A1}" srcOrd="1" destOrd="0" presId="urn:microsoft.com/office/officeart/2008/layout/SquareAccentList"/>
    <dgm:cxn modelId="{DD255143-AAB1-4EFE-ADFB-AC8F894C713D}" type="presParOf" srcId="{D61C9887-CB23-4502-A2D7-0D281C8AF4A1}" destId="{9F800D76-5117-4299-B220-F0C530C62033}" srcOrd="0" destOrd="0" presId="urn:microsoft.com/office/officeart/2008/layout/SquareAccentList"/>
    <dgm:cxn modelId="{D55BE9E5-9D2B-4D14-9C3D-F109F6C450DE}" type="presParOf" srcId="{D61C9887-CB23-4502-A2D7-0D281C8AF4A1}" destId="{39188890-5560-4AA8-BBC4-5B4749C864A7}" srcOrd="1" destOrd="0" presId="urn:microsoft.com/office/officeart/2008/layout/SquareAccentList"/>
    <dgm:cxn modelId="{C23FA403-B399-4AEF-B24D-78E8FF37C093}" type="presParOf" srcId="{A9DCE514-2DC5-4AD0-90BF-0C7A00247E06}" destId="{C079A72D-423E-4D5A-95DA-658FFC5305ED}" srcOrd="2" destOrd="0" presId="urn:microsoft.com/office/officeart/2008/layout/SquareAccentList"/>
    <dgm:cxn modelId="{2A097BE3-1FED-4F54-B2FD-38F2625004A7}" type="presParOf" srcId="{C079A72D-423E-4D5A-95DA-658FFC5305ED}" destId="{3562BCE6-9149-4D83-B9E5-87CC7203E51B}" srcOrd="0" destOrd="0" presId="urn:microsoft.com/office/officeart/2008/layout/SquareAccentList"/>
    <dgm:cxn modelId="{515278FF-FFD2-4524-A4DA-DB5677A2A291}" type="presParOf" srcId="{C079A72D-423E-4D5A-95DA-658FFC5305ED}" destId="{613E3855-E02B-49A7-8CBB-ECE8A746E8C5}" srcOrd="1" destOrd="0" presId="urn:microsoft.com/office/officeart/2008/layout/SquareAccentList"/>
    <dgm:cxn modelId="{5235C8B3-71FB-4BE9-89AC-1915E7CBB40E}" type="presParOf" srcId="{A9DCE514-2DC5-4AD0-90BF-0C7A00247E06}" destId="{76DAAED2-9D15-471E-AAB1-EC12F8FE153D}" srcOrd="3" destOrd="0" presId="urn:microsoft.com/office/officeart/2008/layout/SquareAccentList"/>
    <dgm:cxn modelId="{399BEC1A-3A06-4E6F-81D0-332ED76D1464}" type="presParOf" srcId="{76DAAED2-9D15-471E-AAB1-EC12F8FE153D}" destId="{EA5D2FBF-9242-4F38-B43B-44C7588C4C10}" srcOrd="0" destOrd="0" presId="urn:microsoft.com/office/officeart/2008/layout/SquareAccentList"/>
    <dgm:cxn modelId="{214F1CFC-58E5-4D69-B026-4EE8DF94BEAD}" type="presParOf" srcId="{76DAAED2-9D15-471E-AAB1-EC12F8FE153D}" destId="{BEE731CA-5946-417F-A0E3-2310FE6D2536}" srcOrd="1" destOrd="0" presId="urn:microsoft.com/office/officeart/2008/layout/SquareAccentList"/>
    <dgm:cxn modelId="{014549F3-ECE3-4622-8165-7C33F2565D03}" type="presParOf" srcId="{95BAD6AC-6234-4209-952A-B2A871BF36C3}" destId="{C6C4A3E7-F2CB-481B-8A24-CE93915DEE71}" srcOrd="2" destOrd="0" presId="urn:microsoft.com/office/officeart/2008/layout/SquareAccentList"/>
    <dgm:cxn modelId="{EA4C568F-DDE2-41E4-B7D3-BA68073C928A}" type="presParOf" srcId="{C6C4A3E7-F2CB-481B-8A24-CE93915DEE71}" destId="{4723F417-3237-4A92-B1E0-72D499D472B7}" srcOrd="0" destOrd="0" presId="urn:microsoft.com/office/officeart/2008/layout/SquareAccentList"/>
    <dgm:cxn modelId="{07F5147E-8365-46C1-BAC3-1CA5DB133A94}" type="presParOf" srcId="{4723F417-3237-4A92-B1E0-72D499D472B7}" destId="{EFC8F9A6-E796-4356-9923-4112BE769601}" srcOrd="0" destOrd="0" presId="urn:microsoft.com/office/officeart/2008/layout/SquareAccentList"/>
    <dgm:cxn modelId="{0177852A-D69D-442D-B480-D293C00B00F4}" type="presParOf" srcId="{4723F417-3237-4A92-B1E0-72D499D472B7}" destId="{C8DD6B1D-A5B0-4F85-BEB3-668A4AD11D47}" srcOrd="1" destOrd="0" presId="urn:microsoft.com/office/officeart/2008/layout/SquareAccentList"/>
    <dgm:cxn modelId="{ABF3ED5C-A178-4B40-9C94-FFBC8D08CD83}" type="presParOf" srcId="{4723F417-3237-4A92-B1E0-72D499D472B7}" destId="{4A901883-ABC0-41C5-A32E-C4DCF195421D}" srcOrd="2" destOrd="0" presId="urn:microsoft.com/office/officeart/2008/layout/SquareAccentList"/>
    <dgm:cxn modelId="{222458D2-EDFC-462A-9CBF-88B53C456816}" type="presParOf" srcId="{C6C4A3E7-F2CB-481B-8A24-CE93915DEE71}" destId="{9916AC3A-A868-4F59-A15B-962B1EC143D9}" srcOrd="1" destOrd="0" presId="urn:microsoft.com/office/officeart/2008/layout/SquareAccentList"/>
    <dgm:cxn modelId="{25D6D5B4-DEEB-4742-BCB9-2786D046038D}" type="presParOf" srcId="{9916AC3A-A868-4F59-A15B-962B1EC143D9}" destId="{712D48A4-1845-4B43-BCEF-1B7C19396CE6}" srcOrd="0" destOrd="0" presId="urn:microsoft.com/office/officeart/2008/layout/SquareAccentList"/>
    <dgm:cxn modelId="{D2A7FD2E-112B-44C1-B0C5-29399A0936DC}" type="presParOf" srcId="{712D48A4-1845-4B43-BCEF-1B7C19396CE6}" destId="{012664CA-7FAB-49AF-9056-A7D1B1E18725}" srcOrd="0" destOrd="0" presId="urn:microsoft.com/office/officeart/2008/layout/SquareAccentList"/>
    <dgm:cxn modelId="{D08032CD-EE37-44DB-8CC0-46C096B13A74}" type="presParOf" srcId="{712D48A4-1845-4B43-BCEF-1B7C19396CE6}" destId="{A53FA641-77E2-4320-A054-954911815370}" srcOrd="1" destOrd="0" presId="urn:microsoft.com/office/officeart/2008/layout/SquareAccentList"/>
    <dgm:cxn modelId="{8894F6C8-7E4C-4845-9097-44871312BDBD}" type="presParOf" srcId="{9916AC3A-A868-4F59-A15B-962B1EC143D9}" destId="{2F47D301-2049-4676-81C7-B6B5C9F38AB7}" srcOrd="1" destOrd="0" presId="urn:microsoft.com/office/officeart/2008/layout/SquareAccentList"/>
    <dgm:cxn modelId="{64466275-1CD8-4940-A6B0-857A93904C46}" type="presParOf" srcId="{2F47D301-2049-4676-81C7-B6B5C9F38AB7}" destId="{94D8BFEC-B960-419E-B4A4-5918882FA625}" srcOrd="0" destOrd="0" presId="urn:microsoft.com/office/officeart/2008/layout/SquareAccentList"/>
    <dgm:cxn modelId="{48EEB790-30A4-49A5-BE36-D712E41324DE}" type="presParOf" srcId="{2F47D301-2049-4676-81C7-B6B5C9F38AB7}" destId="{F2CAB71B-2D29-4700-AB0C-B937A8EA4A77}" srcOrd="1" destOrd="0" presId="urn:microsoft.com/office/officeart/2008/layout/SquareAccentList"/>
    <dgm:cxn modelId="{0E89914A-C06D-4202-83DF-95056F13A933}" type="presParOf" srcId="{9916AC3A-A868-4F59-A15B-962B1EC143D9}" destId="{0C9113CB-E159-420C-AFBF-2B35482B787F}" srcOrd="2" destOrd="0" presId="urn:microsoft.com/office/officeart/2008/layout/SquareAccentList"/>
    <dgm:cxn modelId="{025DA745-40D4-4F61-A545-AAC796C8C2EF}" type="presParOf" srcId="{0C9113CB-E159-420C-AFBF-2B35482B787F}" destId="{6C63FD1B-F2BD-47C5-A2A7-B447CF525E9F}" srcOrd="0" destOrd="0" presId="urn:microsoft.com/office/officeart/2008/layout/SquareAccentList"/>
    <dgm:cxn modelId="{2AEB8C97-81D6-4480-8719-3358BA4134D2}" type="presParOf" srcId="{0C9113CB-E159-420C-AFBF-2B35482B787F}" destId="{26A98620-2387-41E6-A90E-9A2318038E8C}" srcOrd="1" destOrd="0" presId="urn:microsoft.com/office/officeart/2008/layout/SquareAccentList"/>
    <dgm:cxn modelId="{0D74031B-98C5-4C32-BAA5-398F04D27354}" type="presParOf" srcId="{9916AC3A-A868-4F59-A15B-962B1EC143D9}" destId="{4D0B4FF3-610D-4328-B3A6-67BC2D55C9B5}" srcOrd="3" destOrd="0" presId="urn:microsoft.com/office/officeart/2008/layout/SquareAccentList"/>
    <dgm:cxn modelId="{3FC46923-0741-4449-BADE-E680C677BA24}" type="presParOf" srcId="{4D0B4FF3-610D-4328-B3A6-67BC2D55C9B5}" destId="{8CC5B4B5-76F7-4970-AF25-D4D04B1E37E6}" srcOrd="0" destOrd="0" presId="urn:microsoft.com/office/officeart/2008/layout/SquareAccentList"/>
    <dgm:cxn modelId="{A85A8A31-F658-4107-9BA3-5FF5C60B9DF8}" type="presParOf" srcId="{4D0B4FF3-610D-4328-B3A6-67BC2D55C9B5}" destId="{E9D0D92E-6570-461A-A058-BE4323FCB259}"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a:solidFill>
          <a:schemeClr val="accent1">
            <a:lumMod val="40000"/>
            <a:lumOff val="60000"/>
          </a:schemeClr>
        </a:solidFill>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a:solidFill>
          <a:schemeClr val="accent1">
            <a:lumMod val="40000"/>
            <a:lumOff val="60000"/>
          </a:schemeClr>
        </a:solidFill>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a:solidFill>
          <a:schemeClr val="accent1">
            <a:lumMod val="40000"/>
            <a:lumOff val="60000"/>
          </a:schemeClr>
        </a:solidFill>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2_1" csCatId="accent2" phldr="1"/>
      <dgm:spPr/>
      <dgm:t>
        <a:bodyPr/>
        <a:lstStyle/>
        <a:p>
          <a:endParaRPr lang="fr-FR"/>
        </a:p>
      </dgm:t>
    </dgm:pt>
    <dgm:pt modelId="{563E515E-CEBD-44AE-A7B5-DDDB5BFEA70F}">
      <dgm:prSet phldrT="[Texto]"/>
      <dgm:spPr>
        <a:solidFill>
          <a:schemeClr val="accent1">
            <a:lumMod val="40000"/>
            <a:lumOff val="60000"/>
          </a:schemeClr>
        </a:solidFill>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a:solidFill>
          <a:schemeClr val="accent1">
            <a:lumMod val="40000"/>
            <a:lumOff val="60000"/>
          </a:schemeClr>
        </a:solidFill>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a:solidFill>
          <a:schemeClr val="accent1">
            <a:lumMod val="40000"/>
            <a:lumOff val="60000"/>
          </a:schemeClr>
        </a:solidFill>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a:solidFill>
          <a:schemeClr val="accent1">
            <a:lumMod val="40000"/>
            <a:lumOff val="60000"/>
          </a:schemeClr>
        </a:solidFill>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a:solidFill>
          <a:schemeClr val="accent1">
            <a:lumMod val="40000"/>
            <a:lumOff val="60000"/>
          </a:schemeClr>
        </a:solidFill>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a:solidFill>
          <a:schemeClr val="accent1">
            <a:lumMod val="40000"/>
            <a:lumOff val="60000"/>
          </a:schemeClr>
        </a:solidFill>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a:solidFill>
          <a:schemeClr val="accent1">
            <a:lumMod val="40000"/>
            <a:lumOff val="60000"/>
          </a:schemeClr>
        </a:solidFill>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821D767-194B-48E3-B41F-4256227FC156}" type="doc">
      <dgm:prSet loTypeId="urn:microsoft.com/office/officeart/2005/8/layout/chevron1" loCatId="process" qsTypeId="urn:microsoft.com/office/officeart/2005/8/quickstyle/simple1" qsCatId="simple" csTypeId="urn:microsoft.com/office/officeart/2005/8/colors/accent1_1" csCatId="accent1" phldr="1"/>
      <dgm:spPr/>
      <dgm:t>
        <a:bodyPr/>
        <a:lstStyle/>
        <a:p>
          <a:endParaRPr lang="fr-FR"/>
        </a:p>
      </dgm:t>
    </dgm:pt>
    <dgm:pt modelId="{563E515E-CEBD-44AE-A7B5-DDDB5BFEA70F}">
      <dgm:prSet phldrT="[Texto]"/>
      <dgm:spPr/>
      <dgm:t>
        <a:bodyPr/>
        <a:lstStyle/>
        <a:p>
          <a:r>
            <a:rPr lang="es-MX" b="1" dirty="0" err="1">
              <a:latin typeface="+mj-lt"/>
            </a:rPr>
            <a:t>Introduction</a:t>
          </a:r>
          <a:endParaRPr lang="fr-FR" b="1" dirty="0"/>
        </a:p>
      </dgm:t>
    </dgm:pt>
    <dgm:pt modelId="{B897B3B8-115E-400B-A5CB-A00A497EFEC2}" type="parTrans" cxnId="{C7BB833C-93B4-4BE2-9AAD-45A67AD49FEE}">
      <dgm:prSet/>
      <dgm:spPr/>
      <dgm:t>
        <a:bodyPr/>
        <a:lstStyle/>
        <a:p>
          <a:endParaRPr lang="fr-FR"/>
        </a:p>
      </dgm:t>
    </dgm:pt>
    <dgm:pt modelId="{981D9764-ECB0-424D-B4DD-E26B070C2286}" type="sibTrans" cxnId="{C7BB833C-93B4-4BE2-9AAD-45A67AD49FEE}">
      <dgm:prSet/>
      <dgm:spPr/>
      <dgm:t>
        <a:bodyPr/>
        <a:lstStyle/>
        <a:p>
          <a:endParaRPr lang="fr-FR"/>
        </a:p>
      </dgm:t>
    </dgm:pt>
    <dgm:pt modelId="{870C7E64-BF7E-410B-A2FB-F10A5CA165CF}">
      <dgm:prSet phldrT="[Texto]"/>
      <dgm:spPr>
        <a:solidFill>
          <a:schemeClr val="accent1">
            <a:lumMod val="40000"/>
            <a:lumOff val="60000"/>
          </a:schemeClr>
        </a:solidFill>
      </dgm:spPr>
      <dgm:t>
        <a:bodyPr/>
        <a:lstStyle/>
        <a:p>
          <a:r>
            <a:rPr lang="fr-FR" b="1" dirty="0">
              <a:latin typeface="+mj-lt"/>
            </a:rPr>
            <a:t>État de l'art</a:t>
          </a:r>
          <a:endParaRPr lang="fr-FR" b="1" dirty="0"/>
        </a:p>
      </dgm:t>
    </dgm:pt>
    <dgm:pt modelId="{6B41A477-BAEB-453E-A926-ECC94F5AEA73}" type="parTrans" cxnId="{D835B615-572A-44E5-BF57-5E9820694623}">
      <dgm:prSet/>
      <dgm:spPr/>
      <dgm:t>
        <a:bodyPr/>
        <a:lstStyle/>
        <a:p>
          <a:endParaRPr lang="fr-FR"/>
        </a:p>
      </dgm:t>
    </dgm:pt>
    <dgm:pt modelId="{32EB8BA6-8C36-4BB6-A73D-8B545CE91705}" type="sibTrans" cxnId="{D835B615-572A-44E5-BF57-5E9820694623}">
      <dgm:prSet/>
      <dgm:spPr/>
      <dgm:t>
        <a:bodyPr/>
        <a:lstStyle/>
        <a:p>
          <a:endParaRPr lang="fr-FR"/>
        </a:p>
      </dgm:t>
    </dgm:pt>
    <dgm:pt modelId="{2CFC8C36-4A50-401C-9B98-0F5C5243758B}">
      <dgm:prSet phldrT="[Texto]"/>
      <dgm:spPr/>
      <dgm:t>
        <a:bodyPr/>
        <a:lstStyle/>
        <a:p>
          <a:r>
            <a:rPr lang="fr-FR" b="1" dirty="0">
              <a:latin typeface="+mj-lt"/>
            </a:rPr>
            <a:t>Analyse du cycle de vie</a:t>
          </a:r>
          <a:r>
            <a:rPr lang="es-CL" b="1" dirty="0"/>
            <a:t> </a:t>
          </a:r>
          <a:endParaRPr lang="fr-FR" b="1" dirty="0"/>
        </a:p>
      </dgm:t>
    </dgm:pt>
    <dgm:pt modelId="{E0786E7C-6ED0-4A0E-B210-F25A7C2D94E8}" type="parTrans" cxnId="{CBC8D76F-41E4-4C57-B3ED-D35B8DDDAD34}">
      <dgm:prSet/>
      <dgm:spPr/>
      <dgm:t>
        <a:bodyPr/>
        <a:lstStyle/>
        <a:p>
          <a:endParaRPr lang="fr-FR"/>
        </a:p>
      </dgm:t>
    </dgm:pt>
    <dgm:pt modelId="{D8759B80-49D1-43D1-A40D-1EE33B5AA8A9}" type="sibTrans" cxnId="{CBC8D76F-41E4-4C57-B3ED-D35B8DDDAD34}">
      <dgm:prSet/>
      <dgm:spPr/>
      <dgm:t>
        <a:bodyPr/>
        <a:lstStyle/>
        <a:p>
          <a:endParaRPr lang="fr-FR"/>
        </a:p>
      </dgm:t>
    </dgm:pt>
    <dgm:pt modelId="{D387CDDF-BF80-4CD6-8C4E-D08B573F7E37}">
      <dgm:prSet phldrT="[Texto]"/>
      <dgm:spPr/>
      <dgm:t>
        <a:bodyPr/>
        <a:lstStyle/>
        <a:p>
          <a:r>
            <a:rPr lang="fr-FR" b="1" dirty="0">
              <a:latin typeface="+mj-lt"/>
            </a:rPr>
            <a:t>Résultat</a:t>
          </a:r>
          <a:endParaRPr lang="fr-FR" b="1" dirty="0"/>
        </a:p>
      </dgm:t>
    </dgm:pt>
    <dgm:pt modelId="{9C835400-A8AE-43AB-BC81-39860EB86DB6}" type="parTrans" cxnId="{40337AC5-81BA-4D0F-89F6-66331886A0EE}">
      <dgm:prSet/>
      <dgm:spPr/>
      <dgm:t>
        <a:bodyPr/>
        <a:lstStyle/>
        <a:p>
          <a:endParaRPr lang="fr-FR"/>
        </a:p>
      </dgm:t>
    </dgm:pt>
    <dgm:pt modelId="{C7BA44C0-8FB7-44CA-97AD-A9A1186EB7F4}" type="sibTrans" cxnId="{40337AC5-81BA-4D0F-89F6-66331886A0EE}">
      <dgm:prSet/>
      <dgm:spPr/>
      <dgm:t>
        <a:bodyPr/>
        <a:lstStyle/>
        <a:p>
          <a:endParaRPr lang="fr-FR"/>
        </a:p>
      </dgm:t>
    </dgm:pt>
    <dgm:pt modelId="{6764799C-79A2-4F83-920B-826C24433301}">
      <dgm:prSet phldrT="[Texto]"/>
      <dgm:spPr/>
      <dgm:t>
        <a:bodyPr/>
        <a:lstStyle/>
        <a:p>
          <a:r>
            <a:rPr lang="fr-FR" b="1" dirty="0">
              <a:latin typeface="+mj-lt"/>
            </a:rPr>
            <a:t>Conclusion et perspectives</a:t>
          </a:r>
          <a:endParaRPr lang="fr-FR" b="1" dirty="0"/>
        </a:p>
      </dgm:t>
    </dgm:pt>
    <dgm:pt modelId="{7841A171-91A1-482A-BCFF-790E94D9951E}" type="parTrans" cxnId="{D033A230-0509-42DF-A0F3-CBC7C9643B2A}">
      <dgm:prSet/>
      <dgm:spPr/>
      <dgm:t>
        <a:bodyPr/>
        <a:lstStyle/>
        <a:p>
          <a:endParaRPr lang="fr-FR"/>
        </a:p>
      </dgm:t>
    </dgm:pt>
    <dgm:pt modelId="{DA0F5E88-AD87-4A17-8B81-13D2D65665BC}" type="sibTrans" cxnId="{D033A230-0509-42DF-A0F3-CBC7C9643B2A}">
      <dgm:prSet/>
      <dgm:spPr/>
      <dgm:t>
        <a:bodyPr/>
        <a:lstStyle/>
        <a:p>
          <a:endParaRPr lang="fr-FR"/>
        </a:p>
      </dgm:t>
    </dgm:pt>
    <dgm:pt modelId="{F61EA340-E46A-47A0-BE12-D5EF77527E49}" type="pres">
      <dgm:prSet presAssocID="{7821D767-194B-48E3-B41F-4256227FC156}" presName="Name0" presStyleCnt="0">
        <dgm:presLayoutVars>
          <dgm:dir/>
          <dgm:animLvl val="lvl"/>
          <dgm:resizeHandles val="exact"/>
        </dgm:presLayoutVars>
      </dgm:prSet>
      <dgm:spPr/>
    </dgm:pt>
    <dgm:pt modelId="{9EFE241E-650C-42EE-B625-E0793EF56044}" type="pres">
      <dgm:prSet presAssocID="{563E515E-CEBD-44AE-A7B5-DDDB5BFEA70F}" presName="parTxOnly" presStyleLbl="node1" presStyleIdx="0" presStyleCnt="5">
        <dgm:presLayoutVars>
          <dgm:chMax val="0"/>
          <dgm:chPref val="0"/>
          <dgm:bulletEnabled val="1"/>
        </dgm:presLayoutVars>
      </dgm:prSet>
      <dgm:spPr/>
    </dgm:pt>
    <dgm:pt modelId="{2D8D4D00-34FA-4C56-9783-54BAD1BA6FC4}" type="pres">
      <dgm:prSet presAssocID="{981D9764-ECB0-424D-B4DD-E26B070C2286}" presName="parTxOnlySpace" presStyleCnt="0"/>
      <dgm:spPr/>
    </dgm:pt>
    <dgm:pt modelId="{0295AEDB-5E66-4422-B463-0CF70727B8D0}" type="pres">
      <dgm:prSet presAssocID="{870C7E64-BF7E-410B-A2FB-F10A5CA165CF}" presName="parTxOnly" presStyleLbl="node1" presStyleIdx="1" presStyleCnt="5">
        <dgm:presLayoutVars>
          <dgm:chMax val="0"/>
          <dgm:chPref val="0"/>
          <dgm:bulletEnabled val="1"/>
        </dgm:presLayoutVars>
      </dgm:prSet>
      <dgm:spPr/>
    </dgm:pt>
    <dgm:pt modelId="{61FDC102-9E22-4359-9876-1CBD97D6C5C1}" type="pres">
      <dgm:prSet presAssocID="{32EB8BA6-8C36-4BB6-A73D-8B545CE91705}" presName="parTxOnlySpace" presStyleCnt="0"/>
      <dgm:spPr/>
    </dgm:pt>
    <dgm:pt modelId="{88F54E0F-2C05-42D8-AEE1-E3B8A846FEE0}" type="pres">
      <dgm:prSet presAssocID="{2CFC8C36-4A50-401C-9B98-0F5C5243758B}" presName="parTxOnly" presStyleLbl="node1" presStyleIdx="2" presStyleCnt="5">
        <dgm:presLayoutVars>
          <dgm:chMax val="0"/>
          <dgm:chPref val="0"/>
          <dgm:bulletEnabled val="1"/>
        </dgm:presLayoutVars>
      </dgm:prSet>
      <dgm:spPr/>
    </dgm:pt>
    <dgm:pt modelId="{DE7C0D50-DC87-43FB-8AE0-72924123060E}" type="pres">
      <dgm:prSet presAssocID="{D8759B80-49D1-43D1-A40D-1EE33B5AA8A9}" presName="parTxOnlySpace" presStyleCnt="0"/>
      <dgm:spPr/>
    </dgm:pt>
    <dgm:pt modelId="{AAB491AF-1BF7-476D-AEB1-A2F1CFFC43F9}" type="pres">
      <dgm:prSet presAssocID="{D387CDDF-BF80-4CD6-8C4E-D08B573F7E37}" presName="parTxOnly" presStyleLbl="node1" presStyleIdx="3" presStyleCnt="5">
        <dgm:presLayoutVars>
          <dgm:chMax val="0"/>
          <dgm:chPref val="0"/>
          <dgm:bulletEnabled val="1"/>
        </dgm:presLayoutVars>
      </dgm:prSet>
      <dgm:spPr/>
    </dgm:pt>
    <dgm:pt modelId="{C952AF0C-4837-4A96-B003-0D4D162343B8}" type="pres">
      <dgm:prSet presAssocID="{C7BA44C0-8FB7-44CA-97AD-A9A1186EB7F4}" presName="parTxOnlySpace" presStyleCnt="0"/>
      <dgm:spPr/>
    </dgm:pt>
    <dgm:pt modelId="{10944ECA-B1C0-4F77-A1C6-537EA181B764}" type="pres">
      <dgm:prSet presAssocID="{6764799C-79A2-4F83-920B-826C24433301}" presName="parTxOnly" presStyleLbl="node1" presStyleIdx="4" presStyleCnt="5">
        <dgm:presLayoutVars>
          <dgm:chMax val="0"/>
          <dgm:chPref val="0"/>
          <dgm:bulletEnabled val="1"/>
        </dgm:presLayoutVars>
      </dgm:prSet>
      <dgm:spPr/>
    </dgm:pt>
  </dgm:ptLst>
  <dgm:cxnLst>
    <dgm:cxn modelId="{1A39FF0C-8183-4D0D-B955-28CCDF7576D7}" type="presOf" srcId="{870C7E64-BF7E-410B-A2FB-F10A5CA165CF}" destId="{0295AEDB-5E66-4422-B463-0CF70727B8D0}" srcOrd="0" destOrd="0" presId="urn:microsoft.com/office/officeart/2005/8/layout/chevron1"/>
    <dgm:cxn modelId="{D835B615-572A-44E5-BF57-5E9820694623}" srcId="{7821D767-194B-48E3-B41F-4256227FC156}" destId="{870C7E64-BF7E-410B-A2FB-F10A5CA165CF}" srcOrd="1" destOrd="0" parTransId="{6B41A477-BAEB-453E-A926-ECC94F5AEA73}" sibTransId="{32EB8BA6-8C36-4BB6-A73D-8B545CE91705}"/>
    <dgm:cxn modelId="{D033A230-0509-42DF-A0F3-CBC7C9643B2A}" srcId="{7821D767-194B-48E3-B41F-4256227FC156}" destId="{6764799C-79A2-4F83-920B-826C24433301}" srcOrd="4" destOrd="0" parTransId="{7841A171-91A1-482A-BCFF-790E94D9951E}" sibTransId="{DA0F5E88-AD87-4A17-8B81-13D2D65665BC}"/>
    <dgm:cxn modelId="{C7BB833C-93B4-4BE2-9AAD-45A67AD49FEE}" srcId="{7821D767-194B-48E3-B41F-4256227FC156}" destId="{563E515E-CEBD-44AE-A7B5-DDDB5BFEA70F}" srcOrd="0" destOrd="0" parTransId="{B897B3B8-115E-400B-A5CB-A00A497EFEC2}" sibTransId="{981D9764-ECB0-424D-B4DD-E26B070C2286}"/>
    <dgm:cxn modelId="{9EA58E51-B061-41D7-B8D6-E3EB6DC7149F}" type="presOf" srcId="{563E515E-CEBD-44AE-A7B5-DDDB5BFEA70F}" destId="{9EFE241E-650C-42EE-B625-E0793EF56044}" srcOrd="0" destOrd="0" presId="urn:microsoft.com/office/officeart/2005/8/layout/chevron1"/>
    <dgm:cxn modelId="{CBC8D76F-41E4-4C57-B3ED-D35B8DDDAD34}" srcId="{7821D767-194B-48E3-B41F-4256227FC156}" destId="{2CFC8C36-4A50-401C-9B98-0F5C5243758B}" srcOrd="2" destOrd="0" parTransId="{E0786E7C-6ED0-4A0E-B210-F25A7C2D94E8}" sibTransId="{D8759B80-49D1-43D1-A40D-1EE33B5AA8A9}"/>
    <dgm:cxn modelId="{70C328A0-F430-4C9D-8CFE-B9E8C1EDA167}" type="presOf" srcId="{2CFC8C36-4A50-401C-9B98-0F5C5243758B}" destId="{88F54E0F-2C05-42D8-AEE1-E3B8A846FEE0}" srcOrd="0" destOrd="0" presId="urn:microsoft.com/office/officeart/2005/8/layout/chevron1"/>
    <dgm:cxn modelId="{EE6CFBA9-C965-4674-AA95-077B76B19CF7}" type="presOf" srcId="{7821D767-194B-48E3-B41F-4256227FC156}" destId="{F61EA340-E46A-47A0-BE12-D5EF77527E49}" srcOrd="0" destOrd="0" presId="urn:microsoft.com/office/officeart/2005/8/layout/chevron1"/>
    <dgm:cxn modelId="{40337AC5-81BA-4D0F-89F6-66331886A0EE}" srcId="{7821D767-194B-48E3-B41F-4256227FC156}" destId="{D387CDDF-BF80-4CD6-8C4E-D08B573F7E37}" srcOrd="3" destOrd="0" parTransId="{9C835400-A8AE-43AB-BC81-39860EB86DB6}" sibTransId="{C7BA44C0-8FB7-44CA-97AD-A9A1186EB7F4}"/>
    <dgm:cxn modelId="{4B9E07CC-1811-415A-809B-BDDD48BC56A1}" type="presOf" srcId="{D387CDDF-BF80-4CD6-8C4E-D08B573F7E37}" destId="{AAB491AF-1BF7-476D-AEB1-A2F1CFFC43F9}" srcOrd="0" destOrd="0" presId="urn:microsoft.com/office/officeart/2005/8/layout/chevron1"/>
    <dgm:cxn modelId="{EC0BB3F6-66D2-49C5-8B48-0633834964DD}" type="presOf" srcId="{6764799C-79A2-4F83-920B-826C24433301}" destId="{10944ECA-B1C0-4F77-A1C6-537EA181B764}" srcOrd="0" destOrd="0" presId="urn:microsoft.com/office/officeart/2005/8/layout/chevron1"/>
    <dgm:cxn modelId="{23EE8D4A-736E-439E-AA9E-871A29E10DE2}" type="presParOf" srcId="{F61EA340-E46A-47A0-BE12-D5EF77527E49}" destId="{9EFE241E-650C-42EE-B625-E0793EF56044}" srcOrd="0" destOrd="0" presId="urn:microsoft.com/office/officeart/2005/8/layout/chevron1"/>
    <dgm:cxn modelId="{7D751259-B4EC-4075-A128-32C209512D96}" type="presParOf" srcId="{F61EA340-E46A-47A0-BE12-D5EF77527E49}" destId="{2D8D4D00-34FA-4C56-9783-54BAD1BA6FC4}" srcOrd="1" destOrd="0" presId="urn:microsoft.com/office/officeart/2005/8/layout/chevron1"/>
    <dgm:cxn modelId="{FD5BDA21-4B12-4BD8-8BBB-CA4A6328FF80}" type="presParOf" srcId="{F61EA340-E46A-47A0-BE12-D5EF77527E49}" destId="{0295AEDB-5E66-4422-B463-0CF70727B8D0}" srcOrd="2" destOrd="0" presId="urn:microsoft.com/office/officeart/2005/8/layout/chevron1"/>
    <dgm:cxn modelId="{D06F7669-5105-4C47-B0E2-ECC3E9649D2E}" type="presParOf" srcId="{F61EA340-E46A-47A0-BE12-D5EF77527E49}" destId="{61FDC102-9E22-4359-9876-1CBD97D6C5C1}" srcOrd="3" destOrd="0" presId="urn:microsoft.com/office/officeart/2005/8/layout/chevron1"/>
    <dgm:cxn modelId="{8916047B-0A79-4592-A919-0C65D0B30ED4}" type="presParOf" srcId="{F61EA340-E46A-47A0-BE12-D5EF77527E49}" destId="{88F54E0F-2C05-42D8-AEE1-E3B8A846FEE0}" srcOrd="4" destOrd="0" presId="urn:microsoft.com/office/officeart/2005/8/layout/chevron1"/>
    <dgm:cxn modelId="{847105B1-9944-4EB8-AFB9-EE59FDBE7572}" type="presParOf" srcId="{F61EA340-E46A-47A0-BE12-D5EF77527E49}" destId="{DE7C0D50-DC87-43FB-8AE0-72924123060E}" srcOrd="5" destOrd="0" presId="urn:microsoft.com/office/officeart/2005/8/layout/chevron1"/>
    <dgm:cxn modelId="{B17DA221-6009-43FF-ACF5-BC40BED8B9B0}" type="presParOf" srcId="{F61EA340-E46A-47A0-BE12-D5EF77527E49}" destId="{AAB491AF-1BF7-476D-AEB1-A2F1CFFC43F9}" srcOrd="6" destOrd="0" presId="urn:microsoft.com/office/officeart/2005/8/layout/chevron1"/>
    <dgm:cxn modelId="{655A85A7-80D7-4F17-A802-15335A700B23}" type="presParOf" srcId="{F61EA340-E46A-47A0-BE12-D5EF77527E49}" destId="{C952AF0C-4837-4A96-B003-0D4D162343B8}" srcOrd="7" destOrd="0" presId="urn:microsoft.com/office/officeart/2005/8/layout/chevron1"/>
    <dgm:cxn modelId="{BE5A4AD0-8ADA-4236-A7EC-E53A7F971672}" type="presParOf" srcId="{F61EA340-E46A-47A0-BE12-D5EF77527E49}" destId="{10944ECA-B1C0-4F77-A1C6-537EA181B764}"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2E5AF-68B0-4E48-ACC6-26F332E73935}">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26568E-C56C-4491-B631-84673EBAF823}">
      <dsp:nvSpPr>
        <dsp:cNvPr id="0" name=""/>
        <dsp:cNvSpPr/>
      </dsp:nvSpPr>
      <dsp:spPr>
        <a:xfrm>
          <a:off x="411090" y="271871"/>
          <a:ext cx="10044785" cy="5440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72" tIns="71120" rIns="71120" bIns="71120" numCol="1" spcCol="1270" anchor="ctr" anchorCtr="0">
          <a:noAutofit/>
        </a:bodyPr>
        <a:lstStyle/>
        <a:p>
          <a:pPr marL="0" lvl="0" indent="0" algn="l" defTabSz="1244600">
            <a:lnSpc>
              <a:spcPct val="90000"/>
            </a:lnSpc>
            <a:spcBef>
              <a:spcPct val="0"/>
            </a:spcBef>
            <a:spcAft>
              <a:spcPct val="35000"/>
            </a:spcAft>
            <a:buNone/>
          </a:pPr>
          <a:r>
            <a:rPr lang="es-MX" sz="2800" b="1" kern="1200" dirty="0" err="1">
              <a:latin typeface="+mj-lt"/>
            </a:rPr>
            <a:t>Introduction</a:t>
          </a:r>
          <a:endParaRPr lang="fr-FR" sz="2800" b="1" kern="1200" dirty="0">
            <a:latin typeface="+mj-lt"/>
          </a:endParaRPr>
        </a:p>
      </dsp:txBody>
      <dsp:txXfrm>
        <a:off x="411090" y="271871"/>
        <a:ext cx="10044785" cy="544091"/>
      </dsp:txXfrm>
    </dsp:sp>
    <dsp:sp modelId="{96F9F473-281C-43F5-8D2A-0B4DE63F218D}">
      <dsp:nvSpPr>
        <dsp:cNvPr id="0" name=""/>
        <dsp:cNvSpPr/>
      </dsp:nvSpPr>
      <dsp:spPr>
        <a:xfrm>
          <a:off x="71032" y="203860"/>
          <a:ext cx="680114" cy="680114"/>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CE3167-1F9E-4A66-A64B-B8B0D9608181}">
      <dsp:nvSpPr>
        <dsp:cNvPr id="0" name=""/>
        <dsp:cNvSpPr/>
      </dsp:nvSpPr>
      <dsp:spPr>
        <a:xfrm>
          <a:off x="800969" y="1087747"/>
          <a:ext cx="9654905" cy="5440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72" tIns="71120" rIns="71120" bIns="71120" numCol="1" spcCol="1270" anchor="ctr" anchorCtr="0">
          <a:noAutofit/>
        </a:bodyPr>
        <a:lstStyle/>
        <a:p>
          <a:pPr marL="0" lvl="0" indent="0" algn="l" defTabSz="1244600">
            <a:lnSpc>
              <a:spcPct val="90000"/>
            </a:lnSpc>
            <a:spcBef>
              <a:spcPct val="0"/>
            </a:spcBef>
            <a:spcAft>
              <a:spcPct val="35000"/>
            </a:spcAft>
            <a:buNone/>
          </a:pPr>
          <a:r>
            <a:rPr lang="fr-FR" sz="2800" b="1" kern="1200" dirty="0">
              <a:latin typeface="+mj-lt"/>
            </a:rPr>
            <a:t>État de l'art</a:t>
          </a:r>
          <a:endParaRPr lang="fr-FR" sz="2800" b="1" kern="1200" dirty="0"/>
        </a:p>
      </dsp:txBody>
      <dsp:txXfrm>
        <a:off x="800969" y="1087747"/>
        <a:ext cx="9654905" cy="544091"/>
      </dsp:txXfrm>
    </dsp:sp>
    <dsp:sp modelId="{CED209DB-B327-4304-B739-891FDF508F16}">
      <dsp:nvSpPr>
        <dsp:cNvPr id="0" name=""/>
        <dsp:cNvSpPr/>
      </dsp:nvSpPr>
      <dsp:spPr>
        <a:xfrm>
          <a:off x="460912" y="1019736"/>
          <a:ext cx="680114" cy="680114"/>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40F0D3-218A-4F92-B2C6-E3693166A5F9}">
      <dsp:nvSpPr>
        <dsp:cNvPr id="0" name=""/>
        <dsp:cNvSpPr/>
      </dsp:nvSpPr>
      <dsp:spPr>
        <a:xfrm>
          <a:off x="920631" y="1903623"/>
          <a:ext cx="9535243" cy="5440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72" tIns="71120" rIns="71120" bIns="71120" numCol="1" spcCol="1270" anchor="ctr" anchorCtr="0">
          <a:noAutofit/>
        </a:bodyPr>
        <a:lstStyle/>
        <a:p>
          <a:pPr marL="0" lvl="0" indent="0" algn="l" defTabSz="1244600">
            <a:lnSpc>
              <a:spcPct val="90000"/>
            </a:lnSpc>
            <a:spcBef>
              <a:spcPct val="0"/>
            </a:spcBef>
            <a:spcAft>
              <a:spcPct val="35000"/>
            </a:spcAft>
            <a:buNone/>
          </a:pPr>
          <a:r>
            <a:rPr lang="fr-FR" sz="2800" b="1" kern="1200" dirty="0">
              <a:latin typeface="+mj-lt"/>
            </a:rPr>
            <a:t>Méthodologie: Analyse du cycle de vie</a:t>
          </a:r>
          <a:r>
            <a:rPr lang="es-CL" sz="2800" b="1" kern="1200" dirty="0"/>
            <a:t> </a:t>
          </a:r>
        </a:p>
      </dsp:txBody>
      <dsp:txXfrm>
        <a:off x="920631" y="1903623"/>
        <a:ext cx="9535243" cy="544091"/>
      </dsp:txXfrm>
    </dsp:sp>
    <dsp:sp modelId="{B4CD999D-661C-4E3F-9B82-21182A86736A}">
      <dsp:nvSpPr>
        <dsp:cNvPr id="0" name=""/>
        <dsp:cNvSpPr/>
      </dsp:nvSpPr>
      <dsp:spPr>
        <a:xfrm>
          <a:off x="580574" y="1835611"/>
          <a:ext cx="680114" cy="680114"/>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DCFB89-B6EC-4D35-827A-6AB9B08B61BD}">
      <dsp:nvSpPr>
        <dsp:cNvPr id="0" name=""/>
        <dsp:cNvSpPr/>
      </dsp:nvSpPr>
      <dsp:spPr>
        <a:xfrm>
          <a:off x="800969" y="2719499"/>
          <a:ext cx="9654905" cy="5440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72" tIns="71120" rIns="71120" bIns="71120" numCol="1" spcCol="1270" anchor="ctr" anchorCtr="0">
          <a:noAutofit/>
        </a:bodyPr>
        <a:lstStyle/>
        <a:p>
          <a:pPr marL="0" lvl="0" indent="0" algn="l" defTabSz="1244600">
            <a:lnSpc>
              <a:spcPct val="90000"/>
            </a:lnSpc>
            <a:spcBef>
              <a:spcPct val="0"/>
            </a:spcBef>
            <a:spcAft>
              <a:spcPct val="35000"/>
            </a:spcAft>
            <a:buNone/>
          </a:pPr>
          <a:r>
            <a:rPr lang="fr-FR" sz="2800" b="1" kern="1200" dirty="0">
              <a:latin typeface="+mj-lt"/>
            </a:rPr>
            <a:t>Résultat</a:t>
          </a:r>
          <a:endParaRPr lang="es-CL" sz="2800" b="1" kern="1200" dirty="0"/>
        </a:p>
      </dsp:txBody>
      <dsp:txXfrm>
        <a:off x="800969" y="2719499"/>
        <a:ext cx="9654905" cy="544091"/>
      </dsp:txXfrm>
    </dsp:sp>
    <dsp:sp modelId="{16B1AC2A-A38E-4226-A7C1-4A89DD3BEDDB}">
      <dsp:nvSpPr>
        <dsp:cNvPr id="0" name=""/>
        <dsp:cNvSpPr/>
      </dsp:nvSpPr>
      <dsp:spPr>
        <a:xfrm>
          <a:off x="460912" y="2651487"/>
          <a:ext cx="680114" cy="680114"/>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E480D4-306E-4B6B-AE9B-7C14966E0AF5}">
      <dsp:nvSpPr>
        <dsp:cNvPr id="0" name=""/>
        <dsp:cNvSpPr/>
      </dsp:nvSpPr>
      <dsp:spPr>
        <a:xfrm>
          <a:off x="411090" y="3535375"/>
          <a:ext cx="10044785" cy="5440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72" tIns="71120" rIns="71120" bIns="71120" numCol="1" spcCol="1270" anchor="ctr" anchorCtr="0">
          <a:noAutofit/>
        </a:bodyPr>
        <a:lstStyle/>
        <a:p>
          <a:pPr marL="0" lvl="0" indent="0" algn="l" defTabSz="1244600">
            <a:lnSpc>
              <a:spcPct val="90000"/>
            </a:lnSpc>
            <a:spcBef>
              <a:spcPct val="0"/>
            </a:spcBef>
            <a:spcAft>
              <a:spcPct val="35000"/>
            </a:spcAft>
            <a:buNone/>
          </a:pPr>
          <a:r>
            <a:rPr lang="fr-FR" sz="2800" b="1" kern="1200" dirty="0">
              <a:latin typeface="+mj-lt"/>
            </a:rPr>
            <a:t>Conclusion et perspectives</a:t>
          </a:r>
          <a:endParaRPr lang="es-CL" sz="2800" b="1" kern="1200" dirty="0"/>
        </a:p>
      </dsp:txBody>
      <dsp:txXfrm>
        <a:off x="411090" y="3535375"/>
        <a:ext cx="10044785" cy="544091"/>
      </dsp:txXfrm>
    </dsp:sp>
    <dsp:sp modelId="{2C08BA5B-DDBA-4562-8819-3778801D87C7}">
      <dsp:nvSpPr>
        <dsp:cNvPr id="0" name=""/>
        <dsp:cNvSpPr/>
      </dsp:nvSpPr>
      <dsp:spPr>
        <a:xfrm>
          <a:off x="71032" y="3467363"/>
          <a:ext cx="680114" cy="680114"/>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3D602-787E-44E9-BA42-3671514BC45F}">
      <dsp:nvSpPr>
        <dsp:cNvPr id="0" name=""/>
        <dsp:cNvSpPr/>
      </dsp:nvSpPr>
      <dsp:spPr>
        <a:xfrm>
          <a:off x="2736" y="536250"/>
          <a:ext cx="2537337" cy="29851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E9BE64-7E05-4CFE-B8FA-694217062F74}">
      <dsp:nvSpPr>
        <dsp:cNvPr id="0" name=""/>
        <dsp:cNvSpPr/>
      </dsp:nvSpPr>
      <dsp:spPr>
        <a:xfrm>
          <a:off x="2736" y="648358"/>
          <a:ext cx="186402" cy="186402"/>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0D5943-5121-4726-8AFB-A33BABD593B7}">
      <dsp:nvSpPr>
        <dsp:cNvPr id="0" name=""/>
        <dsp:cNvSpPr/>
      </dsp:nvSpPr>
      <dsp:spPr>
        <a:xfrm>
          <a:off x="2736" y="0"/>
          <a:ext cx="2537337" cy="53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l" defTabSz="844550">
            <a:lnSpc>
              <a:spcPct val="90000"/>
            </a:lnSpc>
            <a:spcBef>
              <a:spcPct val="0"/>
            </a:spcBef>
            <a:spcAft>
              <a:spcPct val="35000"/>
            </a:spcAft>
            <a:buNone/>
          </a:pPr>
          <a:r>
            <a:rPr lang="fr-FR" sz="1900" b="1" kern="1200" dirty="0"/>
            <a:t>Bio-mass plastic (1)</a:t>
          </a:r>
        </a:p>
      </dsp:txBody>
      <dsp:txXfrm>
        <a:off x="2736" y="0"/>
        <a:ext cx="2537337" cy="536250"/>
      </dsp:txXfrm>
    </dsp:sp>
    <dsp:sp modelId="{BA1F8526-9BE6-48ED-B44A-05E337C03414}">
      <dsp:nvSpPr>
        <dsp:cNvPr id="0" name=""/>
        <dsp:cNvSpPr/>
      </dsp:nvSpPr>
      <dsp:spPr>
        <a:xfrm>
          <a:off x="2736" y="1082855"/>
          <a:ext cx="186397" cy="186397"/>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067B4C-FD49-4282-B06D-08E5DA3F872F}">
      <dsp:nvSpPr>
        <dsp:cNvPr id="0" name=""/>
        <dsp:cNvSpPr/>
      </dsp:nvSpPr>
      <dsp:spPr>
        <a:xfrm>
          <a:off x="180350" y="958808"/>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err="1"/>
            <a:t>Climate</a:t>
          </a:r>
          <a:r>
            <a:rPr lang="es-CL" sz="1600" kern="1200" dirty="0"/>
            <a:t> Change</a:t>
          </a:r>
          <a:endParaRPr lang="fr-FR" sz="1600" kern="1200" dirty="0"/>
        </a:p>
      </dsp:txBody>
      <dsp:txXfrm>
        <a:off x="180350" y="958808"/>
        <a:ext cx="2359724" cy="434492"/>
      </dsp:txXfrm>
    </dsp:sp>
    <dsp:sp modelId="{B7165641-E5F4-4606-8603-F481787895BE}">
      <dsp:nvSpPr>
        <dsp:cNvPr id="0" name=""/>
        <dsp:cNvSpPr/>
      </dsp:nvSpPr>
      <dsp:spPr>
        <a:xfrm>
          <a:off x="2736" y="1517348"/>
          <a:ext cx="186397" cy="186397"/>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D8EB85-41DA-4E9F-AF22-E1A2A0D81F94}">
      <dsp:nvSpPr>
        <dsp:cNvPr id="0" name=""/>
        <dsp:cNvSpPr/>
      </dsp:nvSpPr>
      <dsp:spPr>
        <a:xfrm>
          <a:off x="180350" y="1393300"/>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err="1"/>
            <a:t>Eutrophication</a:t>
          </a:r>
          <a:r>
            <a:rPr lang="es-CL" sz="1600" kern="1200" dirty="0"/>
            <a:t> </a:t>
          </a:r>
          <a:endParaRPr lang="fr-FR" sz="1600" kern="1200" dirty="0"/>
        </a:p>
      </dsp:txBody>
      <dsp:txXfrm>
        <a:off x="180350" y="1393300"/>
        <a:ext cx="2359724" cy="434492"/>
      </dsp:txXfrm>
    </dsp:sp>
    <dsp:sp modelId="{A49C8708-9446-4AC5-84B4-7C91D4B8AEEF}">
      <dsp:nvSpPr>
        <dsp:cNvPr id="0" name=""/>
        <dsp:cNvSpPr/>
      </dsp:nvSpPr>
      <dsp:spPr>
        <a:xfrm>
          <a:off x="2736" y="1951841"/>
          <a:ext cx="186397" cy="186397"/>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C41B40-8865-406F-B139-9E40E86FC5A1}">
      <dsp:nvSpPr>
        <dsp:cNvPr id="0" name=""/>
        <dsp:cNvSpPr/>
      </dsp:nvSpPr>
      <dsp:spPr>
        <a:xfrm>
          <a:off x="180350" y="1827793"/>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err="1"/>
            <a:t>Resource</a:t>
          </a:r>
          <a:r>
            <a:rPr lang="es-CL" sz="1600" kern="1200" dirty="0"/>
            <a:t> </a:t>
          </a:r>
          <a:r>
            <a:rPr lang="es-CL" sz="1600" kern="1200" dirty="0" err="1"/>
            <a:t>Depletion</a:t>
          </a:r>
          <a:endParaRPr lang="fr-FR" sz="1600" kern="1200" dirty="0"/>
        </a:p>
      </dsp:txBody>
      <dsp:txXfrm>
        <a:off x="180350" y="1827793"/>
        <a:ext cx="2359724" cy="434492"/>
      </dsp:txXfrm>
    </dsp:sp>
    <dsp:sp modelId="{EFAB4867-2DAE-483B-B3C0-6E372C74072C}">
      <dsp:nvSpPr>
        <dsp:cNvPr id="0" name=""/>
        <dsp:cNvSpPr/>
      </dsp:nvSpPr>
      <dsp:spPr>
        <a:xfrm>
          <a:off x="2736" y="2386334"/>
          <a:ext cx="186397" cy="186397"/>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CF221E-A65B-4ACA-AAD6-DCB80BB6D66E}">
      <dsp:nvSpPr>
        <dsp:cNvPr id="0" name=""/>
        <dsp:cNvSpPr/>
      </dsp:nvSpPr>
      <dsp:spPr>
        <a:xfrm>
          <a:off x="180350" y="2262286"/>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a:t>Human </a:t>
          </a:r>
          <a:r>
            <a:rPr lang="es-CL" sz="1600" kern="1200" dirty="0" err="1"/>
            <a:t>Toxicity</a:t>
          </a:r>
          <a:endParaRPr lang="fr-FR" sz="1600" kern="1200" dirty="0"/>
        </a:p>
      </dsp:txBody>
      <dsp:txXfrm>
        <a:off x="180350" y="2262286"/>
        <a:ext cx="2359724" cy="434492"/>
      </dsp:txXfrm>
    </dsp:sp>
    <dsp:sp modelId="{08DD6170-7E75-475A-9E46-653A69BA49B0}">
      <dsp:nvSpPr>
        <dsp:cNvPr id="0" name=""/>
        <dsp:cNvSpPr/>
      </dsp:nvSpPr>
      <dsp:spPr>
        <a:xfrm>
          <a:off x="2666941" y="536250"/>
          <a:ext cx="2537337" cy="29851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552FC3-7AB0-4697-AAEA-3FDCE1F54241}">
      <dsp:nvSpPr>
        <dsp:cNvPr id="0" name=""/>
        <dsp:cNvSpPr/>
      </dsp:nvSpPr>
      <dsp:spPr>
        <a:xfrm>
          <a:off x="2666941" y="648358"/>
          <a:ext cx="186402" cy="186402"/>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F66EF8-BEE0-4E75-895F-48641C86578D}">
      <dsp:nvSpPr>
        <dsp:cNvPr id="0" name=""/>
        <dsp:cNvSpPr/>
      </dsp:nvSpPr>
      <dsp:spPr>
        <a:xfrm>
          <a:off x="2666941" y="0"/>
          <a:ext cx="2537337" cy="53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l" defTabSz="844550">
            <a:lnSpc>
              <a:spcPct val="90000"/>
            </a:lnSpc>
            <a:spcBef>
              <a:spcPct val="0"/>
            </a:spcBef>
            <a:spcAft>
              <a:spcPct val="35000"/>
            </a:spcAft>
            <a:buNone/>
          </a:pPr>
          <a:r>
            <a:rPr lang="fr-FR" sz="1900" b="1" kern="1200" dirty="0"/>
            <a:t>Reverse </a:t>
          </a:r>
          <a:r>
            <a:rPr lang="fr-FR" sz="1900" b="1" kern="1200" dirty="0" err="1"/>
            <a:t>logistics</a:t>
          </a:r>
          <a:r>
            <a:rPr lang="fr-FR" sz="1900" b="1" kern="1200" dirty="0"/>
            <a:t> (2)</a:t>
          </a:r>
        </a:p>
      </dsp:txBody>
      <dsp:txXfrm>
        <a:off x="2666941" y="0"/>
        <a:ext cx="2537337" cy="536250"/>
      </dsp:txXfrm>
    </dsp:sp>
    <dsp:sp modelId="{78FFC6AD-C962-4F00-9946-09586729D797}">
      <dsp:nvSpPr>
        <dsp:cNvPr id="0" name=""/>
        <dsp:cNvSpPr/>
      </dsp:nvSpPr>
      <dsp:spPr>
        <a:xfrm>
          <a:off x="2666941" y="1082855"/>
          <a:ext cx="186397" cy="186397"/>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E01DA3-380E-480C-A1D8-D60659684F6B}">
      <dsp:nvSpPr>
        <dsp:cNvPr id="0" name=""/>
        <dsp:cNvSpPr/>
      </dsp:nvSpPr>
      <dsp:spPr>
        <a:xfrm>
          <a:off x="2844555" y="958808"/>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err="1"/>
            <a:t>Climate</a:t>
          </a:r>
          <a:r>
            <a:rPr lang="es-CL" sz="1600" kern="1200" dirty="0"/>
            <a:t> Change</a:t>
          </a:r>
          <a:endParaRPr lang="fr-FR" sz="1600" kern="1200" dirty="0"/>
        </a:p>
      </dsp:txBody>
      <dsp:txXfrm>
        <a:off x="2844555" y="958808"/>
        <a:ext cx="2359724" cy="434492"/>
      </dsp:txXfrm>
    </dsp:sp>
    <dsp:sp modelId="{9F800D76-5117-4299-B220-F0C530C62033}">
      <dsp:nvSpPr>
        <dsp:cNvPr id="0" name=""/>
        <dsp:cNvSpPr/>
      </dsp:nvSpPr>
      <dsp:spPr>
        <a:xfrm>
          <a:off x="2666941" y="1517348"/>
          <a:ext cx="186397" cy="186397"/>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88890-5560-4AA8-BBC4-5B4749C864A7}">
      <dsp:nvSpPr>
        <dsp:cNvPr id="0" name=""/>
        <dsp:cNvSpPr/>
      </dsp:nvSpPr>
      <dsp:spPr>
        <a:xfrm>
          <a:off x="2844555" y="1393300"/>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err="1"/>
            <a:t>Euthrophication</a:t>
          </a:r>
          <a:endParaRPr lang="fr-FR" sz="1600" kern="1200" dirty="0"/>
        </a:p>
      </dsp:txBody>
      <dsp:txXfrm>
        <a:off x="2844555" y="1393300"/>
        <a:ext cx="2359724" cy="434492"/>
      </dsp:txXfrm>
    </dsp:sp>
    <dsp:sp modelId="{3562BCE6-9149-4D83-B9E5-87CC7203E51B}">
      <dsp:nvSpPr>
        <dsp:cNvPr id="0" name=""/>
        <dsp:cNvSpPr/>
      </dsp:nvSpPr>
      <dsp:spPr>
        <a:xfrm>
          <a:off x="2666941" y="1951841"/>
          <a:ext cx="186397" cy="186397"/>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3E3855-E02B-49A7-8CBB-ECE8A746E8C5}">
      <dsp:nvSpPr>
        <dsp:cNvPr id="0" name=""/>
        <dsp:cNvSpPr/>
      </dsp:nvSpPr>
      <dsp:spPr>
        <a:xfrm>
          <a:off x="2844555" y="1827793"/>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err="1"/>
            <a:t>Ressource</a:t>
          </a:r>
          <a:r>
            <a:rPr lang="es-CL" sz="1600" kern="1200" dirty="0"/>
            <a:t> </a:t>
          </a:r>
          <a:r>
            <a:rPr lang="es-CL" sz="1600" kern="1200" dirty="0" err="1"/>
            <a:t>Depletion</a:t>
          </a:r>
          <a:endParaRPr lang="fr-FR" sz="1600" kern="1200" dirty="0"/>
        </a:p>
      </dsp:txBody>
      <dsp:txXfrm>
        <a:off x="2844555" y="1827793"/>
        <a:ext cx="2359724" cy="434492"/>
      </dsp:txXfrm>
    </dsp:sp>
    <dsp:sp modelId="{EA5D2FBF-9242-4F38-B43B-44C7588C4C10}">
      <dsp:nvSpPr>
        <dsp:cNvPr id="0" name=""/>
        <dsp:cNvSpPr/>
      </dsp:nvSpPr>
      <dsp:spPr>
        <a:xfrm>
          <a:off x="2666941" y="2386334"/>
          <a:ext cx="186397" cy="186397"/>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E731CA-5946-417F-A0E3-2310FE6D2536}">
      <dsp:nvSpPr>
        <dsp:cNvPr id="0" name=""/>
        <dsp:cNvSpPr/>
      </dsp:nvSpPr>
      <dsp:spPr>
        <a:xfrm>
          <a:off x="2844555" y="2262286"/>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err="1"/>
            <a:t>Potential</a:t>
          </a:r>
          <a:r>
            <a:rPr lang="es-CL" sz="1600" kern="1200" dirty="0"/>
            <a:t> </a:t>
          </a:r>
          <a:r>
            <a:rPr lang="es-CL" sz="1600" kern="1200" dirty="0" err="1"/>
            <a:t>Acidification</a:t>
          </a:r>
          <a:endParaRPr lang="fr-FR" sz="1600" kern="1200" dirty="0"/>
        </a:p>
      </dsp:txBody>
      <dsp:txXfrm>
        <a:off x="2844555" y="2262286"/>
        <a:ext cx="2359724" cy="434492"/>
      </dsp:txXfrm>
    </dsp:sp>
    <dsp:sp modelId="{EFC8F9A6-E796-4356-9923-4112BE769601}">
      <dsp:nvSpPr>
        <dsp:cNvPr id="0" name=""/>
        <dsp:cNvSpPr/>
      </dsp:nvSpPr>
      <dsp:spPr>
        <a:xfrm>
          <a:off x="5459535" y="536250"/>
          <a:ext cx="2537337" cy="29851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D6B1D-A5B0-4F85-BEB3-668A4AD11D47}">
      <dsp:nvSpPr>
        <dsp:cNvPr id="0" name=""/>
        <dsp:cNvSpPr/>
      </dsp:nvSpPr>
      <dsp:spPr>
        <a:xfrm>
          <a:off x="5459535" y="648358"/>
          <a:ext cx="186402" cy="18640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901883-ABC0-41C5-A32E-C4DCF195421D}">
      <dsp:nvSpPr>
        <dsp:cNvPr id="0" name=""/>
        <dsp:cNvSpPr/>
      </dsp:nvSpPr>
      <dsp:spPr>
        <a:xfrm>
          <a:off x="5331146" y="0"/>
          <a:ext cx="2794116" cy="53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l" defTabSz="844550">
            <a:lnSpc>
              <a:spcPct val="90000"/>
            </a:lnSpc>
            <a:spcBef>
              <a:spcPct val="0"/>
            </a:spcBef>
            <a:spcAft>
              <a:spcPct val="35000"/>
            </a:spcAft>
            <a:buNone/>
          </a:pPr>
          <a:r>
            <a:rPr lang="fr-FR" sz="1900" b="1" kern="1200" dirty="0"/>
            <a:t>Additive </a:t>
          </a:r>
          <a:r>
            <a:rPr lang="fr-FR" sz="1900" b="1" kern="1200" dirty="0" err="1"/>
            <a:t>manufacturing</a:t>
          </a:r>
          <a:r>
            <a:rPr lang="es-CL" sz="1900" b="1" kern="1200" dirty="0"/>
            <a:t>(3)</a:t>
          </a:r>
          <a:endParaRPr lang="fr-FR" sz="1900" b="1" kern="1200" dirty="0"/>
        </a:p>
      </dsp:txBody>
      <dsp:txXfrm>
        <a:off x="5331146" y="0"/>
        <a:ext cx="2794116" cy="536250"/>
      </dsp:txXfrm>
    </dsp:sp>
    <dsp:sp modelId="{012664CA-7FAB-49AF-9056-A7D1B1E18725}">
      <dsp:nvSpPr>
        <dsp:cNvPr id="0" name=""/>
        <dsp:cNvSpPr/>
      </dsp:nvSpPr>
      <dsp:spPr>
        <a:xfrm>
          <a:off x="5331146" y="1082855"/>
          <a:ext cx="186397" cy="186397"/>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3FA641-77E2-4320-A054-954911815370}">
      <dsp:nvSpPr>
        <dsp:cNvPr id="0" name=""/>
        <dsp:cNvSpPr/>
      </dsp:nvSpPr>
      <dsp:spPr>
        <a:xfrm>
          <a:off x="5508760" y="958808"/>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err="1"/>
            <a:t>Cumulative</a:t>
          </a:r>
          <a:r>
            <a:rPr lang="es-CL" sz="1600" kern="1200" dirty="0"/>
            <a:t> Energy </a:t>
          </a:r>
          <a:r>
            <a:rPr lang="es-CL" sz="1600" kern="1200" dirty="0" err="1"/>
            <a:t>Demanded</a:t>
          </a:r>
          <a:endParaRPr lang="fr-FR" sz="1600" kern="1200" dirty="0"/>
        </a:p>
      </dsp:txBody>
      <dsp:txXfrm>
        <a:off x="5508760" y="958808"/>
        <a:ext cx="2359724" cy="434492"/>
      </dsp:txXfrm>
    </dsp:sp>
    <dsp:sp modelId="{94D8BFEC-B960-419E-B4A4-5918882FA625}">
      <dsp:nvSpPr>
        <dsp:cNvPr id="0" name=""/>
        <dsp:cNvSpPr/>
      </dsp:nvSpPr>
      <dsp:spPr>
        <a:xfrm>
          <a:off x="5331146" y="1517348"/>
          <a:ext cx="186397" cy="186397"/>
        </a:xfrm>
        <a:prstGeom prst="rect">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CAB71B-2D29-4700-AB0C-B937A8EA4A77}">
      <dsp:nvSpPr>
        <dsp:cNvPr id="0" name=""/>
        <dsp:cNvSpPr/>
      </dsp:nvSpPr>
      <dsp:spPr>
        <a:xfrm>
          <a:off x="5508760" y="1393300"/>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err="1"/>
            <a:t>Climate</a:t>
          </a:r>
          <a:r>
            <a:rPr lang="es-CL" sz="1600" kern="1200" dirty="0"/>
            <a:t> Change</a:t>
          </a:r>
          <a:endParaRPr lang="fr-FR" sz="1600" kern="1200" dirty="0"/>
        </a:p>
      </dsp:txBody>
      <dsp:txXfrm>
        <a:off x="5508760" y="1393300"/>
        <a:ext cx="2359724" cy="434492"/>
      </dsp:txXfrm>
    </dsp:sp>
    <dsp:sp modelId="{6C63FD1B-F2BD-47C5-A2A7-B447CF525E9F}">
      <dsp:nvSpPr>
        <dsp:cNvPr id="0" name=""/>
        <dsp:cNvSpPr/>
      </dsp:nvSpPr>
      <dsp:spPr>
        <a:xfrm>
          <a:off x="5331146" y="1951841"/>
          <a:ext cx="186397" cy="186397"/>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A98620-2387-41E6-A90E-9A2318038E8C}">
      <dsp:nvSpPr>
        <dsp:cNvPr id="0" name=""/>
        <dsp:cNvSpPr/>
      </dsp:nvSpPr>
      <dsp:spPr>
        <a:xfrm>
          <a:off x="5508760" y="1827793"/>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err="1"/>
            <a:t>Eutrophication</a:t>
          </a:r>
          <a:endParaRPr lang="fr-FR" sz="1600" kern="1200" dirty="0"/>
        </a:p>
      </dsp:txBody>
      <dsp:txXfrm>
        <a:off x="5508760" y="1827793"/>
        <a:ext cx="2359724" cy="434492"/>
      </dsp:txXfrm>
    </dsp:sp>
    <dsp:sp modelId="{8CC5B4B5-76F7-4970-AF25-D4D04B1E37E6}">
      <dsp:nvSpPr>
        <dsp:cNvPr id="0" name=""/>
        <dsp:cNvSpPr/>
      </dsp:nvSpPr>
      <dsp:spPr>
        <a:xfrm>
          <a:off x="5331146" y="2386334"/>
          <a:ext cx="186397" cy="186397"/>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D0D92E-6570-461A-A058-BE4323FCB259}">
      <dsp:nvSpPr>
        <dsp:cNvPr id="0" name=""/>
        <dsp:cNvSpPr/>
      </dsp:nvSpPr>
      <dsp:spPr>
        <a:xfrm>
          <a:off x="5508760" y="2262286"/>
          <a:ext cx="2359724" cy="434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s-CL" sz="1600" kern="1200" dirty="0"/>
            <a:t>Human </a:t>
          </a:r>
          <a:r>
            <a:rPr lang="es-CL" sz="1600" kern="1200" dirty="0" err="1"/>
            <a:t>Toxicity</a:t>
          </a:r>
          <a:endParaRPr lang="fr-FR" sz="1600" kern="1200" dirty="0"/>
        </a:p>
      </dsp:txBody>
      <dsp:txXfrm>
        <a:off x="5508760" y="2262286"/>
        <a:ext cx="2359724" cy="4344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accent1">
            <a:lumMod val="40000"/>
            <a:lumOff val="6000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E241E-650C-42EE-B625-E0793EF56044}">
      <dsp:nvSpPr>
        <dsp:cNvPr id="0" name=""/>
        <dsp:cNvSpPr/>
      </dsp:nvSpPr>
      <dsp:spPr>
        <a:xfrm>
          <a:off x="297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MX" sz="1500" b="1" kern="1200" dirty="0" err="1">
              <a:latin typeface="+mj-lt"/>
            </a:rPr>
            <a:t>Introduction</a:t>
          </a:r>
          <a:endParaRPr lang="fr-FR" sz="1500" b="1" kern="1200" dirty="0"/>
        </a:p>
      </dsp:txBody>
      <dsp:txXfrm>
        <a:off x="234881" y="0"/>
        <a:ext cx="2185330" cy="463810"/>
      </dsp:txXfrm>
    </dsp:sp>
    <dsp:sp modelId="{0295AEDB-5E66-4422-B463-0CF70727B8D0}">
      <dsp:nvSpPr>
        <dsp:cNvPr id="0" name=""/>
        <dsp:cNvSpPr/>
      </dsp:nvSpPr>
      <dsp:spPr>
        <a:xfrm>
          <a:off x="2387203" y="0"/>
          <a:ext cx="2649140" cy="463810"/>
        </a:xfrm>
        <a:prstGeom prst="chevron">
          <a:avLst/>
        </a:prstGeom>
        <a:solidFill>
          <a:schemeClr val="accent1">
            <a:lumMod val="40000"/>
            <a:lumOff val="6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État de l'art</a:t>
          </a:r>
          <a:endParaRPr lang="fr-FR" sz="1500" b="1" kern="1200" dirty="0"/>
        </a:p>
      </dsp:txBody>
      <dsp:txXfrm>
        <a:off x="2619108" y="0"/>
        <a:ext cx="2185330" cy="463810"/>
      </dsp:txXfrm>
    </dsp:sp>
    <dsp:sp modelId="{88F54E0F-2C05-42D8-AEE1-E3B8A846FEE0}">
      <dsp:nvSpPr>
        <dsp:cNvPr id="0" name=""/>
        <dsp:cNvSpPr/>
      </dsp:nvSpPr>
      <dsp:spPr>
        <a:xfrm>
          <a:off x="4771429"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Analyse du cycle de vie</a:t>
          </a:r>
          <a:r>
            <a:rPr lang="es-CL" sz="1500" b="1" kern="1200" dirty="0"/>
            <a:t> </a:t>
          </a:r>
          <a:endParaRPr lang="fr-FR" sz="1500" b="1" kern="1200" dirty="0"/>
        </a:p>
      </dsp:txBody>
      <dsp:txXfrm>
        <a:off x="5003334" y="0"/>
        <a:ext cx="2185330" cy="463810"/>
      </dsp:txXfrm>
    </dsp:sp>
    <dsp:sp modelId="{AAB491AF-1BF7-476D-AEB1-A2F1CFFC43F9}">
      <dsp:nvSpPr>
        <dsp:cNvPr id="0" name=""/>
        <dsp:cNvSpPr/>
      </dsp:nvSpPr>
      <dsp:spPr>
        <a:xfrm>
          <a:off x="7155656"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Résultat</a:t>
          </a:r>
          <a:endParaRPr lang="fr-FR" sz="1500" b="1" kern="1200" dirty="0"/>
        </a:p>
      </dsp:txBody>
      <dsp:txXfrm>
        <a:off x="7387561" y="0"/>
        <a:ext cx="2185330" cy="463810"/>
      </dsp:txXfrm>
    </dsp:sp>
    <dsp:sp modelId="{10944ECA-B1C0-4F77-A1C6-537EA181B764}">
      <dsp:nvSpPr>
        <dsp:cNvPr id="0" name=""/>
        <dsp:cNvSpPr/>
      </dsp:nvSpPr>
      <dsp:spPr>
        <a:xfrm>
          <a:off x="9539882" y="0"/>
          <a:ext cx="2649140" cy="463810"/>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fr-FR" sz="1500" b="1" kern="1200" dirty="0">
              <a:latin typeface="+mj-lt"/>
            </a:rPr>
            <a:t>Conclusion et perspectives</a:t>
          </a:r>
          <a:endParaRPr lang="fr-FR" sz="1500" b="1" kern="1200" dirty="0"/>
        </a:p>
      </dsp:txBody>
      <dsp:txXfrm>
        <a:off x="9771787" y="0"/>
        <a:ext cx="2185330" cy="46381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86BB09-2251-496D-AE0C-1A2EC3C4ABE0}" type="datetimeFigureOut">
              <a:rPr lang="fr-FR" smtClean="0"/>
              <a:t>02/11/2021</a:t>
            </a:fld>
            <a:endParaRPr lang="fr-F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fr-F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D56669-17D5-4A18-AC9F-D5AB3FDEFA00}" type="slidenum">
              <a:rPr lang="fr-FR" smtClean="0"/>
              <a:t>‹N°›</a:t>
            </a:fld>
            <a:endParaRPr lang="fr-FR"/>
          </a:p>
        </p:txBody>
      </p:sp>
    </p:spTree>
    <p:extLst>
      <p:ext uri="{BB962C8B-B14F-4D97-AF65-F5344CB8AC3E}">
        <p14:creationId xmlns:p14="http://schemas.microsoft.com/office/powerpoint/2010/main" val="409323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fr-FR" dirty="0"/>
              <a:t>Comparaison en utilisant l'ACV d'un système de recyclage du plastique distribué pour produire des filaments avec la production de filaments à partir de plastique vierge </a:t>
            </a:r>
          </a:p>
        </p:txBody>
      </p:sp>
      <p:sp>
        <p:nvSpPr>
          <p:cNvPr id="4" name="Marcador de número de diapositiva 3"/>
          <p:cNvSpPr>
            <a:spLocks noGrp="1"/>
          </p:cNvSpPr>
          <p:nvPr>
            <p:ph type="sldNum" sz="quarter" idx="5"/>
          </p:nvPr>
        </p:nvSpPr>
        <p:spPr/>
        <p:txBody>
          <a:bodyPr/>
          <a:lstStyle/>
          <a:p>
            <a:fld id="{1CD56669-17D5-4A18-AC9F-D5AB3FDEFA00}" type="slidenum">
              <a:rPr lang="fr-FR" smtClean="0"/>
              <a:t>1</a:t>
            </a:fld>
            <a:endParaRPr lang="fr-FR"/>
          </a:p>
        </p:txBody>
      </p:sp>
    </p:spTree>
    <p:extLst>
      <p:ext uri="{BB962C8B-B14F-4D97-AF65-F5344CB8AC3E}">
        <p14:creationId xmlns:p14="http://schemas.microsoft.com/office/powerpoint/2010/main" val="458681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Pavlo</a:t>
            </a:r>
            <a:r>
              <a:rPr lang="es-CL" dirty="0"/>
              <a:t>, en </a:t>
            </a:r>
            <a:r>
              <a:rPr lang="es-CL" dirty="0" err="1"/>
              <a:t>utilisant</a:t>
            </a:r>
            <a:r>
              <a:rPr lang="es-CL" dirty="0"/>
              <a:t> la meme </a:t>
            </a:r>
            <a:r>
              <a:rPr lang="es-CL" dirty="0" err="1"/>
              <a:t>logique</a:t>
            </a:r>
            <a:r>
              <a:rPr lang="es-CL" dirty="0"/>
              <a:t> de </a:t>
            </a:r>
            <a:r>
              <a:rPr lang="es-CL" dirty="0" err="1"/>
              <a:t>boucle</a:t>
            </a:r>
            <a:r>
              <a:rPr lang="es-CL" dirty="0"/>
              <a:t> lui a </a:t>
            </a:r>
            <a:r>
              <a:rPr lang="es-CL" dirty="0" err="1"/>
              <a:t>ajouté</a:t>
            </a:r>
            <a:r>
              <a:rPr lang="es-CL" dirty="0"/>
              <a:t> une </a:t>
            </a:r>
            <a:r>
              <a:rPr lang="es-CL" dirty="0" err="1"/>
              <a:t>ressau</a:t>
            </a:r>
            <a:r>
              <a:rPr lang="es-CL" dirty="0"/>
              <a:t> de </a:t>
            </a:r>
            <a:r>
              <a:rPr lang="es-CL" dirty="0" err="1"/>
              <a:t>recyclage</a:t>
            </a:r>
            <a:r>
              <a:rPr lang="es-CL" dirty="0"/>
              <a:t> </a:t>
            </a:r>
            <a:r>
              <a:rPr lang="es-CL" dirty="0" err="1"/>
              <a:t>distribue</a:t>
            </a:r>
            <a:r>
              <a:rPr lang="es-CL" dirty="0"/>
              <a:t> </a:t>
            </a:r>
            <a:r>
              <a:rPr lang="es-CL" dirty="0" err="1"/>
              <a:t>dans</a:t>
            </a:r>
            <a:r>
              <a:rPr lang="es-CL" dirty="0"/>
              <a:t> </a:t>
            </a:r>
            <a:r>
              <a:rPr lang="es-CL" dirty="0" err="1"/>
              <a:t>lequel</a:t>
            </a:r>
            <a:r>
              <a:rPr lang="es-CL" dirty="0"/>
              <a:t> </a:t>
            </a:r>
            <a:r>
              <a:rPr lang="es-CL" dirty="0" err="1"/>
              <a:t>il</a:t>
            </a:r>
            <a:r>
              <a:rPr lang="es-CL" dirty="0"/>
              <a:t> a evalué la </a:t>
            </a:r>
            <a:r>
              <a:rPr lang="es-CL" dirty="0" err="1"/>
              <a:t>faisabilité</a:t>
            </a:r>
            <a:r>
              <a:rPr lang="es-CL" dirty="0"/>
              <a:t> </a:t>
            </a:r>
            <a:r>
              <a:rPr lang="es-CL" dirty="0" err="1"/>
              <a:t>economique</a:t>
            </a:r>
            <a:r>
              <a:rPr lang="es-CL" dirty="0"/>
              <a:t> et </a:t>
            </a:r>
            <a:r>
              <a:rPr lang="es-CL" dirty="0" err="1"/>
              <a:t>environnementale</a:t>
            </a:r>
            <a:r>
              <a:rPr lang="es-CL" dirty="0"/>
              <a:t> en </a:t>
            </a:r>
            <a:r>
              <a:rPr lang="es-CL" dirty="0" err="1"/>
              <a:t>comparant</a:t>
            </a:r>
            <a:r>
              <a:rPr lang="es-CL" dirty="0"/>
              <a:t> le </a:t>
            </a:r>
            <a:r>
              <a:rPr lang="es-CL" dirty="0" err="1"/>
              <a:t>cout</a:t>
            </a:r>
            <a:r>
              <a:rPr lang="es-CL" dirty="0"/>
              <a:t> et </a:t>
            </a:r>
            <a:r>
              <a:rPr lang="es-CL" dirty="0" err="1"/>
              <a:t>l’impact</a:t>
            </a:r>
            <a:r>
              <a:rPr lang="es-CL" dirty="0"/>
              <a:t> </a:t>
            </a:r>
            <a:r>
              <a:rPr lang="es-CL" dirty="0" err="1"/>
              <a:t>environnementale</a:t>
            </a:r>
            <a:r>
              <a:rPr lang="es-CL" dirty="0"/>
              <a:t> </a:t>
            </a:r>
            <a:r>
              <a:rPr lang="es-CL" dirty="0" err="1"/>
              <a:t>d’acheter</a:t>
            </a:r>
            <a:r>
              <a:rPr lang="es-CL" dirty="0"/>
              <a:t> </a:t>
            </a:r>
            <a:r>
              <a:rPr lang="es-CL" dirty="0" err="1"/>
              <a:t>filament</a:t>
            </a:r>
            <a:r>
              <a:rPr lang="es-CL" dirty="0"/>
              <a:t> de </a:t>
            </a:r>
            <a:r>
              <a:rPr lang="es-CL" dirty="0" err="1"/>
              <a:t>plastique</a:t>
            </a:r>
            <a:r>
              <a:rPr lang="es-CL" dirty="0"/>
              <a:t> </a:t>
            </a:r>
            <a:r>
              <a:rPr lang="es-CL" dirty="0" err="1"/>
              <a:t>vierge</a:t>
            </a:r>
            <a:endParaRPr lang="es-CL" dirty="0"/>
          </a:p>
          <a:p>
            <a:r>
              <a:rPr lang="es-CL" dirty="0"/>
              <a:t>Le cas </a:t>
            </a:r>
            <a:r>
              <a:rPr lang="es-CL" dirty="0" err="1"/>
              <a:t>d’etude</a:t>
            </a:r>
            <a:r>
              <a:rPr lang="es-CL" dirty="0"/>
              <a:t> </a:t>
            </a:r>
            <a:endParaRPr lang="fr-FR" dirty="0"/>
          </a:p>
          <a:p>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12</a:t>
            </a:fld>
            <a:endParaRPr lang="fr-FR"/>
          </a:p>
        </p:txBody>
      </p:sp>
    </p:spTree>
    <p:extLst>
      <p:ext uri="{BB962C8B-B14F-4D97-AF65-F5344CB8AC3E}">
        <p14:creationId xmlns:p14="http://schemas.microsoft.com/office/powerpoint/2010/main" val="261652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Life cycle analysis of a distributed plastic recycling network for 3D printing </a:t>
            </a:r>
            <a:r>
              <a:rPr lang="fr-FR" dirty="0"/>
              <a:t> </a:t>
            </a:r>
          </a:p>
          <a:p>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13</a:t>
            </a:fld>
            <a:endParaRPr lang="fr-FR"/>
          </a:p>
        </p:txBody>
      </p:sp>
    </p:spTree>
    <p:extLst>
      <p:ext uri="{BB962C8B-B14F-4D97-AF65-F5344CB8AC3E}">
        <p14:creationId xmlns:p14="http://schemas.microsoft.com/office/powerpoint/2010/main" val="1603921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fr-FR" dirty="0"/>
              <a:t> 3 Comment le recyclage distribué dans un contexte de fabrication additive est-il évalué en termes environnementaux ?</a:t>
            </a:r>
          </a:p>
        </p:txBody>
      </p:sp>
      <p:sp>
        <p:nvSpPr>
          <p:cNvPr id="4" name="Marcador de número de diapositiva 3"/>
          <p:cNvSpPr>
            <a:spLocks noGrp="1"/>
          </p:cNvSpPr>
          <p:nvPr>
            <p:ph type="sldNum" sz="quarter" idx="5"/>
          </p:nvPr>
        </p:nvSpPr>
        <p:spPr/>
        <p:txBody>
          <a:bodyPr/>
          <a:lstStyle/>
          <a:p>
            <a:fld id="{1CD56669-17D5-4A18-AC9F-D5AB3FDEFA00}" type="slidenum">
              <a:rPr lang="fr-FR" smtClean="0"/>
              <a:t>14</a:t>
            </a:fld>
            <a:endParaRPr lang="fr-FR"/>
          </a:p>
        </p:txBody>
      </p:sp>
    </p:spTree>
    <p:extLst>
      <p:ext uri="{BB962C8B-B14F-4D97-AF65-F5344CB8AC3E}">
        <p14:creationId xmlns:p14="http://schemas.microsoft.com/office/powerpoint/2010/main" val="569958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Todos los artículos de diseño para una red logística de reciclaje utilizan un enfoque Punto final , mientras que las evaluaciones y comparaciones prefieren utilizar una </a:t>
            </a:r>
            <a:r>
              <a:rPr lang="es-MX" dirty="0" err="1"/>
              <a:t>metodologia</a:t>
            </a:r>
            <a:r>
              <a:rPr lang="es-MX" dirty="0"/>
              <a:t> </a:t>
            </a:r>
            <a:r>
              <a:rPr lang="es-MX" dirty="0" err="1"/>
              <a:t>MidPoint</a:t>
            </a:r>
            <a:r>
              <a:rPr lang="es-MX" dirty="0"/>
              <a:t> </a:t>
            </a:r>
          </a:p>
          <a:p>
            <a:r>
              <a:rPr lang="es-MX" dirty="0"/>
              <a:t>la base de datos Eco </a:t>
            </a:r>
            <a:r>
              <a:rPr lang="es-MX" dirty="0" err="1"/>
              <a:t>invent</a:t>
            </a:r>
            <a:r>
              <a:rPr lang="es-MX" dirty="0"/>
              <a:t> es ampliamente utilizada</a:t>
            </a:r>
          </a:p>
          <a:p>
            <a:r>
              <a:rPr lang="es-MX" dirty="0"/>
              <a:t>En las </a:t>
            </a:r>
            <a:r>
              <a:rPr lang="es-MX" dirty="0" err="1"/>
              <a:t>categorias</a:t>
            </a:r>
            <a:r>
              <a:rPr lang="es-MX" dirty="0"/>
              <a:t> de impactos las mas evaluada es el cambio </a:t>
            </a:r>
            <a:r>
              <a:rPr lang="es-MX" dirty="0" err="1"/>
              <a:t>climatico</a:t>
            </a:r>
            <a:r>
              <a:rPr lang="es-MX" dirty="0"/>
              <a:t>, seguido por la </a:t>
            </a:r>
            <a:r>
              <a:rPr lang="es-MX" dirty="0" err="1"/>
              <a:t>eutroficacion</a:t>
            </a:r>
            <a:r>
              <a:rPr lang="es-MX" dirty="0"/>
              <a:t> y la </a:t>
            </a:r>
            <a:r>
              <a:rPr lang="es-MX" dirty="0" err="1"/>
              <a:t>utilizacion</a:t>
            </a:r>
            <a:r>
              <a:rPr lang="es-MX" dirty="0"/>
              <a:t> de energía </a:t>
            </a:r>
            <a:r>
              <a:rPr lang="es-MX" dirty="0" err="1"/>
              <a:t>fossil</a:t>
            </a: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Aucun</a:t>
            </a:r>
            <a:r>
              <a:rPr lang="en-US" sz="1200" dirty="0"/>
              <a:t> article </a:t>
            </a:r>
            <a:r>
              <a:rPr lang="en-US" sz="1200" dirty="0" err="1"/>
              <a:t>n'utilise</a:t>
            </a:r>
            <a:r>
              <a:rPr lang="en-US" sz="1200" dirty="0"/>
              <a:t> </a:t>
            </a:r>
            <a:r>
              <a:rPr lang="en-US" sz="1200" dirty="0" err="1"/>
              <a:t>toutes</a:t>
            </a:r>
            <a:r>
              <a:rPr lang="en-US" sz="1200" dirty="0"/>
              <a:t> les </a:t>
            </a:r>
            <a:r>
              <a:rPr lang="en-US" sz="1200" dirty="0" err="1"/>
              <a:t>catégories</a:t>
            </a:r>
            <a:r>
              <a:rPr lang="en-US" sz="1200" dirty="0"/>
              <a:t> </a:t>
            </a:r>
            <a:r>
              <a:rPr lang="en-US" sz="1200" dirty="0" err="1"/>
              <a:t>d'impact</a:t>
            </a:r>
            <a:r>
              <a:rPr lang="en-US" sz="1200" dirty="0"/>
              <a:t> </a:t>
            </a:r>
            <a:r>
              <a:rPr lang="en-US" sz="1200" dirty="0" err="1"/>
              <a:t>disponibles</a:t>
            </a:r>
            <a:r>
              <a:rPr lang="en-US" sz="1200" dirty="0"/>
              <a:t> pour </a:t>
            </a:r>
            <a:r>
              <a:rPr lang="en-US" sz="1200" dirty="0" err="1"/>
              <a:t>effectuer</a:t>
            </a:r>
            <a:r>
              <a:rPr lang="en-US" sz="1200" dirty="0"/>
              <a:t> </a:t>
            </a:r>
            <a:r>
              <a:rPr lang="en-US" sz="1200" dirty="0" err="1"/>
              <a:t>l'évaluation</a:t>
            </a:r>
            <a:r>
              <a:rPr lang="en-US" sz="1200" dirty="0"/>
              <a:t>. </a:t>
            </a:r>
          </a:p>
          <a:p>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16</a:t>
            </a:fld>
            <a:endParaRPr lang="fr-FR"/>
          </a:p>
        </p:txBody>
      </p:sp>
    </p:spTree>
    <p:extLst>
      <p:ext uri="{BB962C8B-B14F-4D97-AF65-F5344CB8AC3E}">
        <p14:creationId xmlns:p14="http://schemas.microsoft.com/office/powerpoint/2010/main" val="3286939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Outil pour évaluer les impacts potentiels en considérants différentes étapes du cycle de vie d’un produit, service, procède, activité ou technologie. </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endParaRPr lang="fr-FR" sz="1800" b="1" dirty="0">
              <a:effectLst/>
              <a:latin typeface="Calibri" panose="020F0502020204030204" pitchFamily="34" charset="0"/>
              <a:cs typeface="Arial" panose="020B0604020202020204" pitchFamily="34" charset="0"/>
            </a:endParaRPr>
          </a:p>
          <a:p>
            <a:endParaRPr lang="fr-FR" dirty="0"/>
          </a:p>
        </p:txBody>
      </p:sp>
      <p:sp>
        <p:nvSpPr>
          <p:cNvPr id="4" name="Marcador de número de diapositiva 3"/>
          <p:cNvSpPr>
            <a:spLocks noGrp="1"/>
          </p:cNvSpPr>
          <p:nvPr>
            <p:ph type="sldNum" sz="quarter" idx="5"/>
          </p:nvPr>
        </p:nvSpPr>
        <p:spPr/>
        <p:txBody>
          <a:bodyPr/>
          <a:lstStyle/>
          <a:p>
            <a:fld id="{19975596-2D98-42A8-8E3D-18B890F3876C}" type="slidenum">
              <a:rPr lang="fr-FR" smtClean="0"/>
              <a:t>17</a:t>
            </a:fld>
            <a:endParaRPr lang="fr-FR"/>
          </a:p>
        </p:txBody>
      </p:sp>
    </p:spTree>
    <p:extLst>
      <p:ext uri="{BB962C8B-B14F-4D97-AF65-F5344CB8AC3E}">
        <p14:creationId xmlns:p14="http://schemas.microsoft.com/office/powerpoint/2010/main" val="1295258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18</a:t>
            </a:fld>
            <a:endParaRPr lang="fr-FR"/>
          </a:p>
        </p:txBody>
      </p:sp>
    </p:spTree>
    <p:extLst>
      <p:ext uri="{BB962C8B-B14F-4D97-AF65-F5344CB8AC3E}">
        <p14:creationId xmlns:p14="http://schemas.microsoft.com/office/powerpoint/2010/main" val="3353578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19</a:t>
            </a:fld>
            <a:endParaRPr lang="fr-FR"/>
          </a:p>
        </p:txBody>
      </p:sp>
    </p:spTree>
    <p:extLst>
      <p:ext uri="{BB962C8B-B14F-4D97-AF65-F5344CB8AC3E}">
        <p14:creationId xmlns:p14="http://schemas.microsoft.com/office/powerpoint/2010/main" val="323461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2 </a:t>
            </a:r>
            <a:r>
              <a:rPr lang="es-CL" dirty="0" err="1"/>
              <a:t>scenarios</a:t>
            </a:r>
            <a:r>
              <a:rPr lang="es-CL" dirty="0"/>
              <a:t> de </a:t>
            </a:r>
            <a:r>
              <a:rPr lang="es-CL" dirty="0" err="1"/>
              <a:t>production</a:t>
            </a:r>
            <a:r>
              <a:rPr lang="es-CL" dirty="0"/>
              <a:t> de </a:t>
            </a:r>
            <a:r>
              <a:rPr lang="es-CL" dirty="0" err="1"/>
              <a:t>filament</a:t>
            </a:r>
            <a:r>
              <a:rPr lang="es-CL" dirty="0"/>
              <a:t> a partir de </a:t>
            </a:r>
            <a:r>
              <a:rPr lang="es-CL" dirty="0" err="1"/>
              <a:t>plastique</a:t>
            </a:r>
            <a:r>
              <a:rPr lang="es-CL" dirty="0"/>
              <a:t> </a:t>
            </a:r>
            <a:r>
              <a:rPr lang="es-CL" dirty="0" err="1"/>
              <a:t>vierge</a:t>
            </a:r>
            <a:r>
              <a:rPr lang="es-CL" dirty="0"/>
              <a:t> </a:t>
            </a:r>
            <a:r>
              <a:rPr lang="es-CL" dirty="0" err="1"/>
              <a:t>pour</a:t>
            </a:r>
            <a:r>
              <a:rPr lang="es-CL" dirty="0"/>
              <a:t> </a:t>
            </a:r>
            <a:r>
              <a:rPr lang="es-CL" dirty="0" err="1"/>
              <a:t>travailler</a:t>
            </a:r>
            <a:r>
              <a:rPr lang="es-CL" dirty="0"/>
              <a:t>  </a:t>
            </a:r>
            <a:r>
              <a:rPr lang="es-CL" dirty="0" err="1"/>
              <a:t>l’incertitud</a:t>
            </a:r>
            <a:r>
              <a:rPr lang="es-CL" dirty="0"/>
              <a:t> de </a:t>
            </a:r>
            <a:r>
              <a:rPr lang="es-CL" dirty="0" err="1"/>
              <a:t>donnes</a:t>
            </a:r>
            <a:r>
              <a:rPr lang="es-CL" dirty="0"/>
              <a:t> </a:t>
            </a:r>
            <a:r>
              <a:rPr lang="es-CL" dirty="0" err="1"/>
              <a:t>mais</a:t>
            </a:r>
            <a:r>
              <a:rPr lang="es-CL" dirty="0"/>
              <a:t> qui </a:t>
            </a:r>
            <a:r>
              <a:rPr lang="es-CL" dirty="0" err="1"/>
              <a:t>ils</a:t>
            </a:r>
            <a:r>
              <a:rPr lang="es-CL" dirty="0"/>
              <a:t> </a:t>
            </a:r>
            <a:r>
              <a:rPr lang="es-CL" dirty="0" err="1"/>
              <a:t>ont</a:t>
            </a:r>
            <a:r>
              <a:rPr lang="es-CL" dirty="0"/>
              <a:t> le memes procedes </a:t>
            </a:r>
          </a:p>
          <a:p>
            <a:r>
              <a:rPr lang="es-CL" dirty="0"/>
              <a:t>Le </a:t>
            </a:r>
            <a:r>
              <a:rPr lang="es-CL" dirty="0" err="1"/>
              <a:t>systeme</a:t>
            </a:r>
            <a:r>
              <a:rPr lang="es-CL" dirty="0"/>
              <a:t> de </a:t>
            </a:r>
            <a:r>
              <a:rPr lang="es-CL" dirty="0" err="1"/>
              <a:t>recyclage</a:t>
            </a:r>
            <a:endParaRPr lang="es-CL" dirty="0"/>
          </a:p>
          <a:p>
            <a:r>
              <a:rPr lang="es-CL" dirty="0" err="1"/>
              <a:t>L’idee</a:t>
            </a:r>
            <a:r>
              <a:rPr lang="es-CL" dirty="0"/>
              <a:t> </a:t>
            </a:r>
            <a:r>
              <a:rPr lang="es-CL" dirty="0" err="1"/>
              <a:t>c’est</a:t>
            </a:r>
            <a:r>
              <a:rPr lang="es-CL" dirty="0"/>
              <a:t> </a:t>
            </a:r>
            <a:r>
              <a:rPr lang="es-CL" dirty="0" err="1"/>
              <a:t>d’evaluar</a:t>
            </a:r>
            <a:r>
              <a:rPr lang="es-CL" dirty="0"/>
              <a:t> la </a:t>
            </a:r>
            <a:r>
              <a:rPr lang="es-CL" dirty="0" err="1"/>
              <a:t>perfomance</a:t>
            </a:r>
            <a:r>
              <a:rPr lang="es-CL" dirty="0"/>
              <a:t> </a:t>
            </a:r>
            <a:r>
              <a:rPr lang="es-CL" dirty="0" err="1"/>
              <a:t>environemmentale</a:t>
            </a:r>
            <a:r>
              <a:rPr lang="es-CL" dirty="0"/>
              <a:t> de chaque </a:t>
            </a:r>
            <a:r>
              <a:rPr lang="es-CL" dirty="0" err="1"/>
              <a:t>systeme</a:t>
            </a:r>
            <a:r>
              <a:rPr lang="es-CL" dirty="0"/>
              <a:t> </a:t>
            </a:r>
            <a:r>
              <a:rPr lang="es-CL" dirty="0" err="1"/>
              <a:t>dans</a:t>
            </a:r>
            <a:r>
              <a:rPr lang="es-CL" dirty="0"/>
              <a:t> le </a:t>
            </a:r>
            <a:r>
              <a:rPr lang="es-CL" dirty="0" err="1"/>
              <a:t>service</a:t>
            </a:r>
            <a:r>
              <a:rPr lang="es-CL" dirty="0"/>
              <a:t> de </a:t>
            </a:r>
            <a:r>
              <a:rPr lang="es-CL" dirty="0" err="1"/>
              <a:t>fournir</a:t>
            </a:r>
            <a:r>
              <a:rPr lang="es-CL" dirty="0"/>
              <a:t> 1 kg de </a:t>
            </a:r>
            <a:r>
              <a:rPr lang="es-CL" dirty="0" err="1"/>
              <a:t>filament</a:t>
            </a:r>
            <a:r>
              <a:rPr lang="es-CL" dirty="0"/>
              <a:t> a chaque </a:t>
            </a:r>
            <a:r>
              <a:rPr lang="es-CL" dirty="0" err="1"/>
              <a:t>college</a:t>
            </a:r>
            <a:r>
              <a:rPr lang="es-CL" dirty="0"/>
              <a:t> et </a:t>
            </a:r>
            <a:r>
              <a:rPr lang="es-CL" dirty="0" err="1"/>
              <a:t>lycée</a:t>
            </a:r>
            <a:r>
              <a:rPr lang="es-CL" dirty="0"/>
              <a:t>.  </a:t>
            </a:r>
          </a:p>
          <a:p>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20</a:t>
            </a:fld>
            <a:endParaRPr lang="fr-FR"/>
          </a:p>
        </p:txBody>
      </p:sp>
    </p:spTree>
    <p:extLst>
      <p:ext uri="{BB962C8B-B14F-4D97-AF65-F5344CB8AC3E}">
        <p14:creationId xmlns:p14="http://schemas.microsoft.com/office/powerpoint/2010/main" val="2329996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Scénario</a:t>
            </a:r>
            <a:r>
              <a:rPr lang="es-CL" dirty="0"/>
              <a:t> 2 </a:t>
            </a:r>
            <a:r>
              <a:rPr lang="es-CL" dirty="0" err="1"/>
              <a:t>c’est</a:t>
            </a:r>
            <a:r>
              <a:rPr lang="es-CL" dirty="0"/>
              <a:t> le pire en </a:t>
            </a:r>
            <a:r>
              <a:rPr lang="es-CL" dirty="0" err="1"/>
              <a:t>relation</a:t>
            </a:r>
            <a:r>
              <a:rPr lang="es-CL" dirty="0"/>
              <a:t> a </a:t>
            </a:r>
            <a:r>
              <a:rPr lang="es-CL" dirty="0" err="1"/>
              <a:t>l’utilisation</a:t>
            </a:r>
            <a:r>
              <a:rPr lang="es-CL" dirty="0"/>
              <a:t> de </a:t>
            </a:r>
            <a:r>
              <a:rPr lang="es-CL" dirty="0" err="1"/>
              <a:t>l’avión</a:t>
            </a:r>
            <a:r>
              <a:rPr lang="es-CL" dirty="0"/>
              <a:t> </a:t>
            </a:r>
            <a:r>
              <a:rPr lang="es-CL" dirty="0" err="1"/>
              <a:t>comme</a:t>
            </a:r>
            <a:r>
              <a:rPr lang="es-CL" dirty="0"/>
              <a:t> </a:t>
            </a:r>
            <a:r>
              <a:rPr lang="es-CL" dirty="0" err="1"/>
              <a:t>moyen</a:t>
            </a:r>
            <a:r>
              <a:rPr lang="es-CL" dirty="0"/>
              <a:t> de </a:t>
            </a:r>
            <a:r>
              <a:rPr lang="es-CL" dirty="0" err="1"/>
              <a:t>transport</a:t>
            </a:r>
            <a:endParaRPr lang="es-CL" dirty="0"/>
          </a:p>
          <a:p>
            <a:r>
              <a:rPr lang="es-CL" dirty="0"/>
              <a:t>USA : </a:t>
            </a:r>
            <a:r>
              <a:rPr lang="es-CL" dirty="0" err="1"/>
              <a:t>Utilisation</a:t>
            </a:r>
            <a:r>
              <a:rPr lang="es-CL" dirty="0"/>
              <a:t> de </a:t>
            </a:r>
            <a:r>
              <a:rPr lang="es-CL" dirty="0" err="1"/>
              <a:t>charbon</a:t>
            </a:r>
            <a:r>
              <a:rPr lang="es-CL" dirty="0"/>
              <a:t> </a:t>
            </a:r>
          </a:p>
          <a:p>
            <a:r>
              <a:rPr lang="es-CL" dirty="0" err="1"/>
              <a:t>Germany</a:t>
            </a:r>
            <a:r>
              <a:rPr lang="es-CL" dirty="0"/>
              <a:t> : </a:t>
            </a:r>
            <a:r>
              <a:rPr lang="es-CL" dirty="0" err="1"/>
              <a:t>Utilisation</a:t>
            </a:r>
            <a:r>
              <a:rPr lang="es-CL" dirty="0"/>
              <a:t> </a:t>
            </a:r>
            <a:r>
              <a:rPr lang="es-CL" dirty="0" err="1"/>
              <a:t>Lignite</a:t>
            </a:r>
            <a:endParaRPr lang="fr-FR" dirty="0"/>
          </a:p>
        </p:txBody>
      </p:sp>
      <p:sp>
        <p:nvSpPr>
          <p:cNvPr id="4" name="Marcador de número de diapositiva 3"/>
          <p:cNvSpPr>
            <a:spLocks noGrp="1"/>
          </p:cNvSpPr>
          <p:nvPr>
            <p:ph type="sldNum" sz="quarter" idx="5"/>
          </p:nvPr>
        </p:nvSpPr>
        <p:spPr/>
        <p:txBody>
          <a:bodyPr/>
          <a:lstStyle/>
          <a:p>
            <a:pPr rtl="0"/>
            <a:fld id="{5170A596-7141-45E9-836C-E467146705EF}" type="slidenum">
              <a:rPr lang="es-ES" noProof="0" smtClean="0"/>
              <a:t>21</a:t>
            </a:fld>
            <a:endParaRPr lang="es-ES" noProof="0"/>
          </a:p>
        </p:txBody>
      </p:sp>
    </p:spTree>
    <p:extLst>
      <p:ext uri="{BB962C8B-B14F-4D97-AF65-F5344CB8AC3E}">
        <p14:creationId xmlns:p14="http://schemas.microsoft.com/office/powerpoint/2010/main" val="837511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Pour</a:t>
            </a:r>
            <a:r>
              <a:rPr lang="es-CL" dirty="0"/>
              <a:t> faire </a:t>
            </a:r>
            <a:r>
              <a:rPr lang="es-CL" dirty="0" err="1"/>
              <a:t>l’evaluation</a:t>
            </a:r>
            <a:r>
              <a:rPr lang="es-CL" dirty="0"/>
              <a:t> </a:t>
            </a:r>
            <a:r>
              <a:rPr lang="es-CL" dirty="0" err="1"/>
              <a:t>d’impact</a:t>
            </a:r>
            <a:r>
              <a:rPr lang="es-CL" dirty="0"/>
              <a:t> </a:t>
            </a:r>
            <a:r>
              <a:rPr lang="es-CL" dirty="0" err="1"/>
              <a:t>il</a:t>
            </a:r>
            <a:r>
              <a:rPr lang="es-CL" dirty="0"/>
              <a:t> </a:t>
            </a:r>
            <a:r>
              <a:rPr lang="es-CL" dirty="0" err="1"/>
              <a:t>faut</a:t>
            </a:r>
            <a:r>
              <a:rPr lang="es-CL" dirty="0"/>
              <a:t> </a:t>
            </a:r>
            <a:r>
              <a:rPr lang="es-CL" dirty="0" err="1"/>
              <a:t>trouver</a:t>
            </a:r>
            <a:r>
              <a:rPr lang="es-CL" dirty="0"/>
              <a:t> </a:t>
            </a:r>
            <a:r>
              <a:rPr lang="es-CL" dirty="0" err="1"/>
              <a:t>quel</a:t>
            </a:r>
            <a:r>
              <a:rPr lang="es-CL" dirty="0"/>
              <a:t> </a:t>
            </a:r>
            <a:r>
              <a:rPr lang="es-CL" dirty="0" err="1"/>
              <a:t>sont</a:t>
            </a:r>
            <a:r>
              <a:rPr lang="es-CL" dirty="0"/>
              <a:t> les </a:t>
            </a:r>
            <a:r>
              <a:rPr lang="es-CL" dirty="0" err="1"/>
              <a:t>enjeux</a:t>
            </a:r>
            <a:r>
              <a:rPr lang="es-CL" dirty="0"/>
              <a:t> de </a:t>
            </a:r>
            <a:r>
              <a:rPr lang="es-CL" dirty="0" err="1"/>
              <a:t>mon</a:t>
            </a:r>
            <a:r>
              <a:rPr lang="es-CL" dirty="0"/>
              <a:t> </a:t>
            </a:r>
            <a:r>
              <a:rPr lang="es-CL" dirty="0" err="1"/>
              <a:t>domain</a:t>
            </a:r>
            <a:r>
              <a:rPr lang="es-CL" dirty="0"/>
              <a:t>, </a:t>
            </a:r>
            <a:r>
              <a:rPr lang="es-CL" dirty="0" err="1"/>
              <a:t>pour</a:t>
            </a:r>
            <a:r>
              <a:rPr lang="es-CL" dirty="0"/>
              <a:t> le </a:t>
            </a:r>
            <a:r>
              <a:rPr lang="es-CL" dirty="0" err="1"/>
              <a:t>trouver</a:t>
            </a:r>
            <a:r>
              <a:rPr lang="es-CL" dirty="0"/>
              <a:t> je </a:t>
            </a:r>
            <a:r>
              <a:rPr lang="es-CL" dirty="0" err="1"/>
              <a:t>croise</a:t>
            </a:r>
            <a:r>
              <a:rPr lang="es-CL" dirty="0"/>
              <a:t> des </a:t>
            </a:r>
            <a:r>
              <a:rPr lang="es-CL" dirty="0" err="1"/>
              <a:t>articles</a:t>
            </a:r>
            <a:r>
              <a:rPr lang="es-CL" dirty="0"/>
              <a:t> que </a:t>
            </a:r>
            <a:r>
              <a:rPr lang="es-CL" dirty="0" err="1"/>
              <a:t>traitent</a:t>
            </a:r>
            <a:r>
              <a:rPr lang="es-CL" dirty="0"/>
              <a:t> de </a:t>
            </a:r>
            <a:r>
              <a:rPr lang="es-CL" dirty="0" err="1"/>
              <a:t>l’analyse</a:t>
            </a:r>
            <a:r>
              <a:rPr lang="es-CL" dirty="0"/>
              <a:t> de </a:t>
            </a:r>
            <a:r>
              <a:rPr lang="es-CL" dirty="0" err="1"/>
              <a:t>cycle</a:t>
            </a:r>
            <a:r>
              <a:rPr lang="es-CL" dirty="0"/>
              <a:t> de vie </a:t>
            </a:r>
            <a:r>
              <a:rPr lang="es-CL" dirty="0" err="1"/>
              <a:t>dans</a:t>
            </a:r>
            <a:r>
              <a:rPr lang="es-CL" dirty="0"/>
              <a:t> le 3 </a:t>
            </a:r>
            <a:r>
              <a:rPr lang="es-CL" dirty="0" err="1"/>
              <a:t>domaines</a:t>
            </a:r>
            <a:r>
              <a:rPr lang="es-CL" dirty="0"/>
              <a:t> qui </a:t>
            </a:r>
            <a:r>
              <a:rPr lang="es-CL" dirty="0" err="1"/>
              <a:t>concerne</a:t>
            </a:r>
            <a:r>
              <a:rPr lang="es-CL" dirty="0"/>
              <a:t> le </a:t>
            </a:r>
            <a:r>
              <a:rPr lang="es-CL" dirty="0" err="1"/>
              <a:t>reseau</a:t>
            </a:r>
            <a:r>
              <a:rPr lang="es-CL" dirty="0"/>
              <a:t> de </a:t>
            </a:r>
            <a:r>
              <a:rPr lang="es-CL" dirty="0" err="1"/>
              <a:t>recyclage</a:t>
            </a:r>
            <a:r>
              <a:rPr lang="es-CL" dirty="0"/>
              <a:t>.</a:t>
            </a:r>
          </a:p>
          <a:p>
            <a:r>
              <a:rPr lang="es-CL" dirty="0" err="1"/>
              <a:t>Comme</a:t>
            </a:r>
            <a:r>
              <a:rPr lang="es-CL" dirty="0"/>
              <a:t> </a:t>
            </a:r>
            <a:r>
              <a:rPr lang="es-CL" dirty="0" err="1"/>
              <a:t>resultat</a:t>
            </a:r>
            <a:r>
              <a:rPr lang="es-CL" dirty="0"/>
              <a:t> </a:t>
            </a:r>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22</a:t>
            </a:fld>
            <a:endParaRPr lang="fr-FR"/>
          </a:p>
        </p:txBody>
      </p:sp>
    </p:spTree>
    <p:extLst>
      <p:ext uri="{BB962C8B-B14F-4D97-AF65-F5344CB8AC3E}">
        <p14:creationId xmlns:p14="http://schemas.microsoft.com/office/powerpoint/2010/main" val="389774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CL" dirty="0" err="1"/>
              <a:t>Commencer</a:t>
            </a:r>
            <a:r>
              <a:rPr lang="es-CL" dirty="0"/>
              <a:t> por le problema, </a:t>
            </a:r>
            <a:r>
              <a:rPr lang="es-CL" dirty="0" err="1"/>
              <a:t>Connaissance</a:t>
            </a:r>
            <a:r>
              <a:rPr lang="es-CL" dirty="0"/>
              <a:t> </a:t>
            </a:r>
            <a:r>
              <a:rPr lang="es-CL" dirty="0" err="1"/>
              <a:t>generale</a:t>
            </a:r>
            <a:r>
              <a:rPr lang="es-CL" dirty="0"/>
              <a:t>, </a:t>
            </a:r>
          </a:p>
          <a:p>
            <a:pPr>
              <a:lnSpc>
                <a:spcPct val="107000"/>
              </a:lnSpc>
              <a:spcAft>
                <a:spcPts val="800"/>
              </a:spcAft>
            </a:pPr>
            <a:r>
              <a:rPr lang="es-CL" dirty="0" err="1"/>
              <a:t>Multifonctionnel</a:t>
            </a:r>
            <a:r>
              <a:rPr lang="es-CL" dirty="0"/>
              <a:t>, fácil a </a:t>
            </a:r>
            <a:r>
              <a:rPr lang="es-CL" dirty="0" err="1"/>
              <a:t>produire</a:t>
            </a:r>
            <a:r>
              <a:rPr lang="es-CL" dirty="0"/>
              <a:t> et </a:t>
            </a:r>
            <a:r>
              <a:rPr lang="es-CL" dirty="0" err="1"/>
              <a:t>pas</a:t>
            </a:r>
            <a:r>
              <a:rPr lang="es-CL" dirty="0"/>
              <a:t> </a:t>
            </a:r>
            <a:r>
              <a:rPr lang="es-CL" dirty="0" err="1"/>
              <a:t>cher</a:t>
            </a:r>
            <a:r>
              <a:rPr lang="es-CL" dirty="0"/>
              <a:t> ce qui </a:t>
            </a:r>
            <a:r>
              <a:rPr lang="es-CL" dirty="0" err="1"/>
              <a:t>fait</a:t>
            </a:r>
            <a:r>
              <a:rPr lang="es-CL" dirty="0"/>
              <a:t> que </a:t>
            </a:r>
            <a:r>
              <a:rPr lang="es-CL" dirty="0" err="1"/>
              <a:t>cet</a:t>
            </a:r>
            <a:r>
              <a:rPr lang="es-CL" dirty="0"/>
              <a:t> </a:t>
            </a:r>
            <a:r>
              <a:rPr lang="es-CL" dirty="0" err="1"/>
              <a:t>produit</a:t>
            </a:r>
            <a:r>
              <a:rPr lang="es-CL" dirty="0"/>
              <a:t> </a:t>
            </a:r>
            <a:r>
              <a:rPr lang="es-CL" dirty="0" err="1"/>
              <a:t>soit</a:t>
            </a:r>
            <a:r>
              <a:rPr lang="es-CL" dirty="0"/>
              <a:t> tres demandé qui </a:t>
            </a:r>
            <a:r>
              <a:rPr lang="es-CL" dirty="0" err="1"/>
              <a:t>entraîne</a:t>
            </a:r>
            <a:r>
              <a:rPr lang="es-CL" dirty="0"/>
              <a:t> a la </a:t>
            </a:r>
            <a:r>
              <a:rPr lang="es-CL" dirty="0" err="1"/>
              <a:t>fois</a:t>
            </a:r>
            <a:r>
              <a:rPr lang="es-CL" dirty="0"/>
              <a:t> un </a:t>
            </a:r>
            <a:r>
              <a:rPr lang="es-CL" dirty="0" err="1"/>
              <a:t>fort</a:t>
            </a:r>
            <a:r>
              <a:rPr lang="es-CL" dirty="0"/>
              <a:t> </a:t>
            </a:r>
            <a:r>
              <a:rPr lang="es-CL" dirty="0" err="1"/>
              <a:t>niveaux</a:t>
            </a:r>
            <a:r>
              <a:rPr lang="es-CL" dirty="0"/>
              <a:t> de </a:t>
            </a:r>
            <a:r>
              <a:rPr lang="es-CL" dirty="0" err="1"/>
              <a:t>production</a:t>
            </a:r>
            <a:r>
              <a:rPr lang="es-CL" dirty="0"/>
              <a:t> </a:t>
            </a:r>
          </a:p>
          <a:p>
            <a:pPr>
              <a:lnSpc>
                <a:spcPct val="107000"/>
              </a:lnSpc>
              <a:spcAft>
                <a:spcPts val="800"/>
              </a:spcAft>
            </a:pPr>
            <a:endParaRPr lang="fr-FR" dirty="0"/>
          </a:p>
        </p:txBody>
      </p:sp>
      <p:sp>
        <p:nvSpPr>
          <p:cNvPr id="5" name="Espace réservé du numéro de diapositive 4"/>
          <p:cNvSpPr>
            <a:spLocks noGrp="1"/>
          </p:cNvSpPr>
          <p:nvPr>
            <p:ph type="sldNum" sz="quarter" idx="10"/>
          </p:nvPr>
        </p:nvSpPr>
        <p:spPr/>
        <p:txBody>
          <a:bodyPr/>
          <a:lstStyle/>
          <a:p>
            <a:fld id="{0401D296-DB91-41AA-8AEA-6F591AB31049}" type="slidenum">
              <a:rPr lang="fr-FR" smtClean="0"/>
              <a:t>3</a:t>
            </a:fld>
            <a:endParaRPr lang="fr-FR"/>
          </a:p>
        </p:txBody>
      </p:sp>
    </p:spTree>
    <p:extLst>
      <p:ext uri="{BB962C8B-B14F-4D97-AF65-F5344CB8AC3E}">
        <p14:creationId xmlns:p14="http://schemas.microsoft.com/office/powerpoint/2010/main" val="1570809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Il</a:t>
            </a:r>
            <a:r>
              <a:rPr lang="es-CL" dirty="0"/>
              <a:t> </a:t>
            </a:r>
            <a:r>
              <a:rPr lang="es-CL" dirty="0" err="1"/>
              <a:t>faut</a:t>
            </a:r>
            <a:r>
              <a:rPr lang="es-CL" dirty="0"/>
              <a:t> </a:t>
            </a:r>
            <a:r>
              <a:rPr lang="es-CL" dirty="0" err="1"/>
              <a:t>mentioner</a:t>
            </a:r>
            <a:r>
              <a:rPr lang="es-CL" dirty="0"/>
              <a:t> que </a:t>
            </a:r>
            <a:r>
              <a:rPr lang="es-CL" dirty="0" err="1"/>
              <a:t>cet</a:t>
            </a:r>
            <a:r>
              <a:rPr lang="es-CL" dirty="0"/>
              <a:t> </a:t>
            </a:r>
            <a:r>
              <a:rPr lang="es-CL" dirty="0" err="1"/>
              <a:t>tableau</a:t>
            </a:r>
            <a:r>
              <a:rPr lang="es-CL" dirty="0"/>
              <a:t> es </a:t>
            </a:r>
            <a:r>
              <a:rPr lang="es-CL" dirty="0" err="1"/>
              <a:t>relative</a:t>
            </a:r>
            <a:r>
              <a:rPr lang="es-CL" dirty="0"/>
              <a:t> en </a:t>
            </a:r>
            <a:r>
              <a:rPr lang="es-CL" dirty="0" err="1"/>
              <a:t>raison</a:t>
            </a:r>
            <a:r>
              <a:rPr lang="es-CL" dirty="0"/>
              <a:t> de que en chaque </a:t>
            </a:r>
            <a:r>
              <a:rPr lang="es-CL" dirty="0" err="1"/>
              <a:t>impact</a:t>
            </a:r>
            <a:r>
              <a:rPr lang="es-CL" dirty="0"/>
              <a:t> (</a:t>
            </a:r>
            <a:r>
              <a:rPr lang="es-CL" dirty="0" err="1"/>
              <a:t>colone</a:t>
            </a:r>
            <a:r>
              <a:rPr lang="es-CL" dirty="0"/>
              <a:t>) le </a:t>
            </a:r>
            <a:r>
              <a:rPr lang="es-CL" dirty="0" err="1"/>
              <a:t>processus</a:t>
            </a:r>
            <a:r>
              <a:rPr lang="es-CL" dirty="0"/>
              <a:t> plus </a:t>
            </a:r>
            <a:r>
              <a:rPr lang="es-CL" dirty="0" err="1"/>
              <a:t>impactant</a:t>
            </a:r>
            <a:r>
              <a:rPr lang="es-CL" dirty="0"/>
              <a:t> se le </a:t>
            </a:r>
            <a:r>
              <a:rPr lang="es-CL" dirty="0" err="1"/>
              <a:t>atribuie</a:t>
            </a:r>
            <a:r>
              <a:rPr lang="es-CL" dirty="0"/>
              <a:t> le 100% de </a:t>
            </a:r>
            <a:r>
              <a:rPr lang="es-CL" dirty="0" err="1"/>
              <a:t>l’impact</a:t>
            </a:r>
            <a:endParaRPr lang="fr-FR" dirty="0"/>
          </a:p>
        </p:txBody>
      </p:sp>
      <p:sp>
        <p:nvSpPr>
          <p:cNvPr id="4" name="Marcador de número de diapositiva 3"/>
          <p:cNvSpPr>
            <a:spLocks noGrp="1"/>
          </p:cNvSpPr>
          <p:nvPr>
            <p:ph type="sldNum" sz="quarter" idx="5"/>
          </p:nvPr>
        </p:nvSpPr>
        <p:spPr/>
        <p:txBody>
          <a:bodyPr/>
          <a:lstStyle/>
          <a:p>
            <a:pPr rtl="0"/>
            <a:fld id="{5170A596-7141-45E9-836C-E467146705EF}" type="slidenum">
              <a:rPr lang="es-ES" noProof="0" smtClean="0"/>
              <a:t>23</a:t>
            </a:fld>
            <a:endParaRPr lang="es-ES" noProof="0"/>
          </a:p>
        </p:txBody>
      </p:sp>
    </p:spTree>
    <p:extLst>
      <p:ext uri="{BB962C8B-B14F-4D97-AF65-F5344CB8AC3E}">
        <p14:creationId xmlns:p14="http://schemas.microsoft.com/office/powerpoint/2010/main" val="740064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Si </a:t>
            </a:r>
            <a:r>
              <a:rPr lang="es-CL" dirty="0" err="1"/>
              <a:t>on</a:t>
            </a:r>
            <a:r>
              <a:rPr lang="es-CL" dirty="0"/>
              <a:t> considere que les </a:t>
            </a:r>
            <a:r>
              <a:rPr lang="es-CL" dirty="0" err="1"/>
              <a:t>impact</a:t>
            </a:r>
            <a:r>
              <a:rPr lang="es-CL" dirty="0"/>
              <a:t> </a:t>
            </a:r>
            <a:r>
              <a:rPr lang="es-CL" dirty="0" err="1"/>
              <a:t>obtenu</a:t>
            </a:r>
            <a:r>
              <a:rPr lang="es-CL" dirty="0"/>
              <a:t> a partir de </a:t>
            </a:r>
            <a:r>
              <a:rPr lang="es-CL" dirty="0" err="1"/>
              <a:t>croisement</a:t>
            </a:r>
            <a:r>
              <a:rPr lang="es-CL" dirty="0"/>
              <a:t> des </a:t>
            </a:r>
            <a:r>
              <a:rPr lang="es-CL" dirty="0" err="1"/>
              <a:t>impact</a:t>
            </a:r>
            <a:r>
              <a:rPr lang="es-CL" dirty="0"/>
              <a:t> </a:t>
            </a:r>
            <a:r>
              <a:rPr lang="es-CL" dirty="0" err="1"/>
              <a:t>on</a:t>
            </a:r>
            <a:r>
              <a:rPr lang="es-CL" dirty="0"/>
              <a:t> </a:t>
            </a:r>
            <a:r>
              <a:rPr lang="es-CL" dirty="0" err="1"/>
              <a:t>peut</a:t>
            </a:r>
            <a:r>
              <a:rPr lang="es-CL" dirty="0"/>
              <a:t> </a:t>
            </a:r>
            <a:r>
              <a:rPr lang="es-CL" dirty="0" err="1"/>
              <a:t>observer</a:t>
            </a:r>
            <a:r>
              <a:rPr lang="es-CL" dirty="0"/>
              <a:t> que la </a:t>
            </a:r>
            <a:r>
              <a:rPr lang="es-CL" dirty="0" err="1"/>
              <a:t>colonne</a:t>
            </a:r>
            <a:r>
              <a:rPr lang="es-CL" dirty="0"/>
              <a:t> de </a:t>
            </a:r>
            <a:r>
              <a:rPr lang="es-CL" dirty="0" err="1"/>
              <a:t>colour</a:t>
            </a:r>
            <a:r>
              <a:rPr lang="es-CL" dirty="0"/>
              <a:t> blue que represente </a:t>
            </a:r>
            <a:endParaRPr lang="fr-FR" dirty="0"/>
          </a:p>
        </p:txBody>
      </p:sp>
      <p:sp>
        <p:nvSpPr>
          <p:cNvPr id="4" name="Marcador de número de diapositiva 3"/>
          <p:cNvSpPr>
            <a:spLocks noGrp="1"/>
          </p:cNvSpPr>
          <p:nvPr>
            <p:ph type="sldNum" sz="quarter" idx="5"/>
          </p:nvPr>
        </p:nvSpPr>
        <p:spPr/>
        <p:txBody>
          <a:bodyPr/>
          <a:lstStyle/>
          <a:p>
            <a:pPr rtl="0"/>
            <a:fld id="{5170A596-7141-45E9-836C-E467146705EF}" type="slidenum">
              <a:rPr lang="es-ES" noProof="0" smtClean="0"/>
              <a:t>24</a:t>
            </a:fld>
            <a:endParaRPr lang="es-ES" noProof="0"/>
          </a:p>
        </p:txBody>
      </p:sp>
    </p:spTree>
    <p:extLst>
      <p:ext uri="{BB962C8B-B14F-4D97-AF65-F5344CB8AC3E}">
        <p14:creationId xmlns:p14="http://schemas.microsoft.com/office/powerpoint/2010/main" val="2783358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fr-FR" dirty="0"/>
              <a:t>Le système de recyclage distribué est considérablement moins polluant dans la plupart des impacts par rapport à la production de filaments 3D à partir de plastique vierge</a:t>
            </a:r>
            <a:endParaRPr lang="es-MX" dirty="0"/>
          </a:p>
          <a:p>
            <a:r>
              <a:rPr lang="es-MX" dirty="0"/>
              <a:t>La energía nuclear es la principal fuente de emisiones radiactivas en el sistema de reciclaje, la mejor </a:t>
            </a:r>
            <a:r>
              <a:rPr lang="es-MX" dirty="0" err="1"/>
              <a:t>opcion</a:t>
            </a:r>
            <a:r>
              <a:rPr lang="es-MX" dirty="0"/>
              <a:t> en </a:t>
            </a:r>
            <a:r>
              <a:rPr lang="es-MX" dirty="0" err="1"/>
              <a:t>terminos</a:t>
            </a:r>
            <a:r>
              <a:rPr lang="es-MX" dirty="0"/>
              <a:t> ambientales es la energía solar.</a:t>
            </a:r>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27</a:t>
            </a:fld>
            <a:endParaRPr lang="fr-FR"/>
          </a:p>
        </p:txBody>
      </p:sp>
    </p:spTree>
    <p:extLst>
      <p:ext uri="{BB962C8B-B14F-4D97-AF65-F5344CB8AC3E}">
        <p14:creationId xmlns:p14="http://schemas.microsoft.com/office/powerpoint/2010/main" val="3509509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28</a:t>
            </a:fld>
            <a:endParaRPr lang="fr-FR"/>
          </a:p>
        </p:txBody>
      </p:sp>
    </p:spTree>
    <p:extLst>
      <p:ext uri="{BB962C8B-B14F-4D97-AF65-F5344CB8AC3E}">
        <p14:creationId xmlns:p14="http://schemas.microsoft.com/office/powerpoint/2010/main" val="1520067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Ca será </a:t>
            </a:r>
            <a:r>
              <a:rPr lang="es-CL" dirty="0" err="1"/>
              <a:t>tout</a:t>
            </a:r>
            <a:r>
              <a:rPr lang="es-CL" dirty="0"/>
              <a:t> </a:t>
            </a:r>
            <a:r>
              <a:rPr lang="es-CL" dirty="0" err="1"/>
              <a:t>pour</a:t>
            </a:r>
            <a:r>
              <a:rPr lang="es-CL" dirty="0"/>
              <a:t> </a:t>
            </a:r>
            <a:r>
              <a:rPr lang="es-CL" dirty="0" err="1"/>
              <a:t>moi</a:t>
            </a:r>
            <a:r>
              <a:rPr lang="es-CL" dirty="0"/>
              <a:t> </a:t>
            </a:r>
            <a:r>
              <a:rPr lang="es-CL" dirty="0" err="1"/>
              <a:t>merci</a:t>
            </a:r>
            <a:r>
              <a:rPr lang="es-CL" dirty="0"/>
              <a:t> </a:t>
            </a:r>
            <a:r>
              <a:rPr lang="es-CL" dirty="0" err="1"/>
              <a:t>pour</a:t>
            </a:r>
            <a:r>
              <a:rPr lang="es-CL" dirty="0"/>
              <a:t> </a:t>
            </a:r>
            <a:r>
              <a:rPr lang="es-CL" dirty="0" err="1"/>
              <a:t>votre</a:t>
            </a:r>
            <a:r>
              <a:rPr lang="es-CL" dirty="0"/>
              <a:t> </a:t>
            </a:r>
            <a:r>
              <a:rPr lang="es-CL" dirty="0" err="1"/>
              <a:t>attention</a:t>
            </a:r>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29</a:t>
            </a:fld>
            <a:endParaRPr lang="fr-FR"/>
          </a:p>
        </p:txBody>
      </p:sp>
    </p:spTree>
    <p:extLst>
      <p:ext uri="{BB962C8B-B14F-4D97-AF65-F5344CB8AC3E}">
        <p14:creationId xmlns:p14="http://schemas.microsoft.com/office/powerpoint/2010/main" val="3677523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fr-FR" dirty="0"/>
          </a:p>
        </p:txBody>
      </p:sp>
      <p:sp>
        <p:nvSpPr>
          <p:cNvPr id="4" name="Marcador de número de diapositiva 3"/>
          <p:cNvSpPr>
            <a:spLocks noGrp="1"/>
          </p:cNvSpPr>
          <p:nvPr>
            <p:ph type="sldNum" sz="quarter" idx="5"/>
          </p:nvPr>
        </p:nvSpPr>
        <p:spPr/>
        <p:txBody>
          <a:bodyPr/>
          <a:lstStyle/>
          <a:p>
            <a:pPr rtl="0"/>
            <a:fld id="{5170A596-7141-45E9-836C-E467146705EF}" type="slidenum">
              <a:rPr lang="es-ES" noProof="0" smtClean="0"/>
              <a:t>32</a:t>
            </a:fld>
            <a:endParaRPr lang="es-ES" noProof="0"/>
          </a:p>
        </p:txBody>
      </p:sp>
    </p:spTree>
    <p:extLst>
      <p:ext uri="{BB962C8B-B14F-4D97-AF65-F5344CB8AC3E}">
        <p14:creationId xmlns:p14="http://schemas.microsoft.com/office/powerpoint/2010/main" val="3481250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Scénario</a:t>
            </a:r>
            <a:r>
              <a:rPr lang="es-CL" dirty="0"/>
              <a:t> 2 </a:t>
            </a:r>
            <a:r>
              <a:rPr lang="es-CL" dirty="0" err="1"/>
              <a:t>c’est</a:t>
            </a:r>
            <a:r>
              <a:rPr lang="es-CL" dirty="0"/>
              <a:t> le pire en </a:t>
            </a:r>
            <a:r>
              <a:rPr lang="es-CL" dirty="0" err="1"/>
              <a:t>relation</a:t>
            </a:r>
            <a:r>
              <a:rPr lang="es-CL" dirty="0"/>
              <a:t> a </a:t>
            </a:r>
            <a:r>
              <a:rPr lang="es-CL" dirty="0" err="1"/>
              <a:t>l’utilisation</a:t>
            </a:r>
            <a:r>
              <a:rPr lang="es-CL" dirty="0"/>
              <a:t> de </a:t>
            </a:r>
            <a:r>
              <a:rPr lang="es-CL" dirty="0" err="1"/>
              <a:t>l’avión</a:t>
            </a:r>
            <a:r>
              <a:rPr lang="es-CL" dirty="0"/>
              <a:t> </a:t>
            </a:r>
            <a:r>
              <a:rPr lang="es-CL" dirty="0" err="1"/>
              <a:t>comme</a:t>
            </a:r>
            <a:r>
              <a:rPr lang="es-CL" dirty="0"/>
              <a:t> </a:t>
            </a:r>
            <a:r>
              <a:rPr lang="es-CL" dirty="0" err="1"/>
              <a:t>moyen</a:t>
            </a:r>
            <a:r>
              <a:rPr lang="es-CL" dirty="0"/>
              <a:t> de </a:t>
            </a:r>
            <a:r>
              <a:rPr lang="es-CL" dirty="0" err="1"/>
              <a:t>transport</a:t>
            </a:r>
            <a:endParaRPr lang="es-CL" dirty="0"/>
          </a:p>
          <a:p>
            <a:r>
              <a:rPr lang="es-CL" dirty="0"/>
              <a:t>USA : </a:t>
            </a:r>
            <a:r>
              <a:rPr lang="es-CL" dirty="0" err="1"/>
              <a:t>Utilisation</a:t>
            </a:r>
            <a:r>
              <a:rPr lang="es-CL" dirty="0"/>
              <a:t> de </a:t>
            </a:r>
            <a:r>
              <a:rPr lang="es-CL" dirty="0" err="1"/>
              <a:t>charbon</a:t>
            </a:r>
            <a:r>
              <a:rPr lang="es-CL" dirty="0"/>
              <a:t> </a:t>
            </a:r>
          </a:p>
          <a:p>
            <a:r>
              <a:rPr lang="es-CL" dirty="0" err="1"/>
              <a:t>Germany</a:t>
            </a:r>
            <a:r>
              <a:rPr lang="es-CL" dirty="0"/>
              <a:t> : </a:t>
            </a:r>
            <a:r>
              <a:rPr lang="es-CL" dirty="0" err="1"/>
              <a:t>Utilisation</a:t>
            </a:r>
            <a:r>
              <a:rPr lang="es-CL" dirty="0"/>
              <a:t> </a:t>
            </a:r>
            <a:r>
              <a:rPr lang="es-CL" dirty="0" err="1"/>
              <a:t>Lignite</a:t>
            </a:r>
            <a:endParaRPr lang="fr-FR" dirty="0"/>
          </a:p>
        </p:txBody>
      </p:sp>
      <p:sp>
        <p:nvSpPr>
          <p:cNvPr id="4" name="Marcador de número de diapositiva 3"/>
          <p:cNvSpPr>
            <a:spLocks noGrp="1"/>
          </p:cNvSpPr>
          <p:nvPr>
            <p:ph type="sldNum" sz="quarter" idx="5"/>
          </p:nvPr>
        </p:nvSpPr>
        <p:spPr/>
        <p:txBody>
          <a:bodyPr/>
          <a:lstStyle/>
          <a:p>
            <a:pPr rtl="0"/>
            <a:fld id="{5170A596-7141-45E9-836C-E467146705EF}" type="slidenum">
              <a:rPr lang="es-ES" noProof="0" smtClean="0"/>
              <a:t>35</a:t>
            </a:fld>
            <a:endParaRPr lang="es-ES" noProof="0"/>
          </a:p>
        </p:txBody>
      </p:sp>
    </p:spTree>
    <p:extLst>
      <p:ext uri="{BB962C8B-B14F-4D97-AF65-F5344CB8AC3E}">
        <p14:creationId xmlns:p14="http://schemas.microsoft.com/office/powerpoint/2010/main" val="837511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Dans ce contexte, il est urgent de diminuer la consommation de plastique. Mais comme cela est très difficile à faire, nous devons dans un premier temps augmenter les taux de recyclage. </a:t>
            </a:r>
            <a:r>
              <a:rPr lang="fr-FR" sz="1800" b="1" dirty="0">
                <a:effectLst/>
                <a:latin typeface="Calibri" panose="020F0502020204030204" pitchFamily="34" charset="0"/>
                <a:ea typeface="Calibri" panose="020F0502020204030204" pitchFamily="34" charset="0"/>
                <a:cs typeface="Times New Roman" panose="02020603050405020304" pitchFamily="18" charset="0"/>
              </a:rPr>
              <a:t>Du fait que</a:t>
            </a:r>
          </a:p>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9% </a:t>
            </a:r>
          </a:p>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21% du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platique</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en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Eurpoe</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arrive a être recyclé qui est très faible pour les attentes du développement durable</a:t>
            </a:r>
            <a:r>
              <a:rPr lang="fr-FR" dirty="0"/>
              <a:t> </a:t>
            </a:r>
          </a:p>
        </p:txBody>
      </p:sp>
      <p:sp>
        <p:nvSpPr>
          <p:cNvPr id="5" name="Espace réservé du numéro de diapositive 4"/>
          <p:cNvSpPr>
            <a:spLocks noGrp="1"/>
          </p:cNvSpPr>
          <p:nvPr>
            <p:ph type="sldNum" sz="quarter" idx="10"/>
          </p:nvPr>
        </p:nvSpPr>
        <p:spPr/>
        <p:txBody>
          <a:bodyPr/>
          <a:lstStyle/>
          <a:p>
            <a:fld id="{0401D296-DB91-41AA-8AEA-6F591AB31049}" type="slidenum">
              <a:rPr lang="fr-FR" smtClean="0"/>
              <a:t>5</a:t>
            </a:fld>
            <a:endParaRPr lang="fr-FR"/>
          </a:p>
        </p:txBody>
      </p:sp>
    </p:spTree>
    <p:extLst>
      <p:ext uri="{BB962C8B-B14F-4D97-AF65-F5344CB8AC3E}">
        <p14:creationId xmlns:p14="http://schemas.microsoft.com/office/powerpoint/2010/main" val="132485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Derriere</a:t>
            </a:r>
            <a:r>
              <a:rPr lang="es-CL" dirty="0"/>
              <a:t> le </a:t>
            </a:r>
            <a:r>
              <a:rPr lang="es-CL" dirty="0" err="1"/>
              <a:t>recyclage</a:t>
            </a:r>
            <a:r>
              <a:rPr lang="es-CL" dirty="0"/>
              <a:t> de </a:t>
            </a:r>
            <a:r>
              <a:rPr lang="es-CL" dirty="0" err="1"/>
              <a:t>plastique</a:t>
            </a:r>
            <a:r>
              <a:rPr lang="es-CL" dirty="0"/>
              <a:t> </a:t>
            </a:r>
            <a:r>
              <a:rPr lang="es-CL" dirty="0" err="1"/>
              <a:t>aujourd’hui</a:t>
            </a:r>
            <a:r>
              <a:rPr lang="es-CL" dirty="0"/>
              <a:t> </a:t>
            </a:r>
            <a:r>
              <a:rPr lang="es-CL" dirty="0" err="1"/>
              <a:t>on</a:t>
            </a:r>
            <a:r>
              <a:rPr lang="es-CL" dirty="0"/>
              <a:t> </a:t>
            </a:r>
            <a:r>
              <a:rPr lang="es-CL" dirty="0" err="1"/>
              <a:t>peut</a:t>
            </a:r>
            <a:r>
              <a:rPr lang="es-CL" dirty="0"/>
              <a:t> </a:t>
            </a:r>
            <a:r>
              <a:rPr lang="es-CL" dirty="0" err="1"/>
              <a:t>visualiser</a:t>
            </a:r>
            <a:r>
              <a:rPr lang="es-CL" dirty="0"/>
              <a:t> de chaines de </a:t>
            </a:r>
            <a:r>
              <a:rPr lang="es-CL" dirty="0" err="1"/>
              <a:t>recyclages</a:t>
            </a:r>
            <a:r>
              <a:rPr lang="es-CL" dirty="0"/>
              <a:t> </a:t>
            </a:r>
            <a:r>
              <a:rPr lang="es-CL" dirty="0" err="1"/>
              <a:t>centralisé</a:t>
            </a:r>
            <a:r>
              <a:rPr lang="es-CL" dirty="0"/>
              <a:t> qui utilice de </a:t>
            </a:r>
            <a:r>
              <a:rPr lang="es-CL" dirty="0" err="1"/>
              <a:t>longes</a:t>
            </a:r>
            <a:r>
              <a:rPr lang="es-CL" dirty="0"/>
              <a:t> chaines de </a:t>
            </a:r>
            <a:r>
              <a:rPr lang="es-CL" dirty="0" err="1"/>
              <a:t>approvissionement</a:t>
            </a:r>
            <a:r>
              <a:rPr lang="es-CL" dirty="0"/>
              <a:t>, qui </a:t>
            </a:r>
            <a:r>
              <a:rPr lang="es-CL" dirty="0" err="1"/>
              <a:t>sont</a:t>
            </a:r>
            <a:r>
              <a:rPr lang="es-CL" dirty="0"/>
              <a:t> </a:t>
            </a:r>
            <a:r>
              <a:rPr lang="es-CL" dirty="0" err="1"/>
              <a:t>couteuses</a:t>
            </a:r>
            <a:r>
              <a:rPr lang="es-CL" dirty="0"/>
              <a:t> </a:t>
            </a:r>
            <a:r>
              <a:rPr lang="es-CL" dirty="0" err="1"/>
              <a:t>mais</a:t>
            </a:r>
            <a:r>
              <a:rPr lang="es-CL" dirty="0"/>
              <a:t> a la </a:t>
            </a:r>
            <a:r>
              <a:rPr lang="es-CL" dirty="0" err="1"/>
              <a:t>fois</a:t>
            </a:r>
            <a:r>
              <a:rPr lang="es-CL" dirty="0"/>
              <a:t> </a:t>
            </a:r>
            <a:r>
              <a:rPr lang="es-CL" dirty="0" err="1"/>
              <a:t>obtien</a:t>
            </a:r>
            <a:r>
              <a:rPr lang="es-CL" dirty="0"/>
              <a:t> un </a:t>
            </a:r>
            <a:r>
              <a:rPr lang="es-CL" dirty="0" err="1"/>
              <a:t>materiau</a:t>
            </a:r>
            <a:r>
              <a:rPr lang="es-CL" dirty="0"/>
              <a:t> de </a:t>
            </a:r>
            <a:r>
              <a:rPr lang="es-CL" dirty="0" err="1"/>
              <a:t>faible</a:t>
            </a:r>
            <a:r>
              <a:rPr lang="es-CL" dirty="0"/>
              <a:t> </a:t>
            </a:r>
            <a:r>
              <a:rPr lang="es-CL" dirty="0" err="1"/>
              <a:t>valeur</a:t>
            </a:r>
            <a:r>
              <a:rPr lang="es-CL" dirty="0"/>
              <a:t> </a:t>
            </a:r>
            <a:r>
              <a:rPr lang="es-CL" dirty="0" err="1"/>
              <a:t>cet</a:t>
            </a:r>
            <a:r>
              <a:rPr lang="es-CL" dirty="0"/>
              <a:t> a </a:t>
            </a:r>
            <a:r>
              <a:rPr lang="es-CL" dirty="0" err="1"/>
              <a:t>dire</a:t>
            </a:r>
            <a:r>
              <a:rPr lang="es-CL" dirty="0"/>
              <a:t> </a:t>
            </a:r>
            <a:r>
              <a:rPr lang="es-CL" dirty="0" err="1"/>
              <a:t>peu</a:t>
            </a:r>
            <a:r>
              <a:rPr lang="es-CL" dirty="0"/>
              <a:t> </a:t>
            </a:r>
            <a:r>
              <a:rPr lang="es-CL" dirty="0" err="1"/>
              <a:t>efficace</a:t>
            </a:r>
            <a:r>
              <a:rPr lang="es-CL" dirty="0"/>
              <a:t> </a:t>
            </a:r>
          </a:p>
          <a:p>
            <a:endParaRPr lang="es-CL" dirty="0"/>
          </a:p>
          <a:p>
            <a:r>
              <a:rPr lang="es-CL" dirty="0" err="1"/>
              <a:t>Mais</a:t>
            </a:r>
            <a:r>
              <a:rPr lang="es-CL" dirty="0"/>
              <a:t> </a:t>
            </a:r>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6</a:t>
            </a:fld>
            <a:endParaRPr lang="fr-FR"/>
          </a:p>
        </p:txBody>
      </p:sp>
    </p:spTree>
    <p:extLst>
      <p:ext uri="{BB962C8B-B14F-4D97-AF65-F5344CB8AC3E}">
        <p14:creationId xmlns:p14="http://schemas.microsoft.com/office/powerpoint/2010/main" val="71901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err="1"/>
              <a:t>Mais</a:t>
            </a:r>
            <a:r>
              <a:rPr lang="es-CL" dirty="0"/>
              <a:t> de </a:t>
            </a:r>
            <a:r>
              <a:rPr lang="es-CL" dirty="0" err="1"/>
              <a:t>nouveaux</a:t>
            </a:r>
            <a:r>
              <a:rPr lang="es-CL" dirty="0"/>
              <a:t> sistema </a:t>
            </a:r>
            <a:r>
              <a:rPr lang="es-CL" dirty="0" err="1"/>
              <a:t>ont</a:t>
            </a:r>
            <a:r>
              <a:rPr lang="es-CL" dirty="0"/>
              <a:t> </a:t>
            </a:r>
            <a:r>
              <a:rPr lang="es-CL" dirty="0" err="1"/>
              <a:t>ete</a:t>
            </a:r>
            <a:r>
              <a:rPr lang="es-CL" dirty="0"/>
              <a:t> cree a partir de la </a:t>
            </a:r>
            <a:r>
              <a:rPr lang="es-CL" dirty="0" err="1"/>
              <a:t>fabrication</a:t>
            </a:r>
            <a:r>
              <a:rPr lang="es-CL" dirty="0"/>
              <a:t> </a:t>
            </a:r>
            <a:r>
              <a:rPr lang="es-CL" dirty="0" err="1"/>
              <a:t>distribue</a:t>
            </a:r>
            <a:r>
              <a:rPr lang="es-CL" dirty="0"/>
              <a:t> </a:t>
            </a:r>
            <a:r>
              <a:rPr lang="es-CL" dirty="0" err="1"/>
              <a:t>qu</a:t>
            </a:r>
            <a:r>
              <a:rPr lang="es-CL" dirty="0"/>
              <a:t>’ a </a:t>
            </a:r>
            <a:r>
              <a:rPr lang="es-CL" dirty="0" err="1"/>
              <a:t>eu</a:t>
            </a:r>
            <a:r>
              <a:rPr lang="es-CL" dirty="0"/>
              <a:t> un </a:t>
            </a:r>
            <a:r>
              <a:rPr lang="es-CL" dirty="0" err="1"/>
              <a:t>forte</a:t>
            </a:r>
            <a:r>
              <a:rPr lang="es-CL" dirty="0"/>
              <a:t> </a:t>
            </a:r>
            <a:r>
              <a:rPr lang="es-CL" dirty="0" err="1"/>
              <a:t>croissance</a:t>
            </a:r>
            <a:r>
              <a:rPr lang="es-CL" dirty="0"/>
              <a:t> </a:t>
            </a:r>
            <a:r>
              <a:rPr lang="es-CL" dirty="0" err="1"/>
              <a:t>grace</a:t>
            </a:r>
            <a:r>
              <a:rPr lang="es-CL" dirty="0"/>
              <a:t> a la </a:t>
            </a:r>
            <a:r>
              <a:rPr lang="es-CL" dirty="0" err="1"/>
              <a:t>democratisation</a:t>
            </a:r>
            <a:r>
              <a:rPr lang="es-CL" dirty="0"/>
              <a:t> de </a:t>
            </a:r>
            <a:r>
              <a:rPr lang="es-CL" dirty="0" err="1"/>
              <a:t>l’impresión</a:t>
            </a:r>
            <a:r>
              <a:rPr lang="es-CL" dirty="0"/>
              <a:t> 3D qui a </a:t>
            </a:r>
            <a:r>
              <a:rPr lang="es-CL" dirty="0" err="1"/>
              <a:t>ete</a:t>
            </a:r>
            <a:r>
              <a:rPr lang="es-CL" dirty="0"/>
              <a:t> equipe en </a:t>
            </a:r>
            <a:r>
              <a:rPr lang="es-CL" dirty="0" err="1"/>
              <a:t>petites</a:t>
            </a:r>
            <a:r>
              <a:rPr lang="es-CL" dirty="0"/>
              <a:t>  </a:t>
            </a:r>
            <a:r>
              <a:rPr lang="es-CL" dirty="0" err="1"/>
              <a:t>usines</a:t>
            </a:r>
            <a:r>
              <a:rPr lang="es-CL" dirty="0"/>
              <a:t> </a:t>
            </a:r>
            <a:r>
              <a:rPr lang="es-CL" dirty="0" err="1"/>
              <a:t>geographiquement</a:t>
            </a:r>
            <a:r>
              <a:rPr lang="es-CL" dirty="0"/>
              <a:t> </a:t>
            </a:r>
            <a:r>
              <a:rPr lang="es-CL" dirty="0" err="1"/>
              <a:t>distribué</a:t>
            </a:r>
            <a:r>
              <a:rPr lang="es-CL" dirty="0"/>
              <a:t> , </a:t>
            </a:r>
            <a:r>
              <a:rPr lang="es-CL" dirty="0" err="1"/>
              <a:t>alors</a:t>
            </a:r>
            <a:r>
              <a:rPr lang="es-CL" dirty="0"/>
              <a:t> le </a:t>
            </a:r>
            <a:r>
              <a:rPr lang="es-CL" dirty="0" err="1"/>
              <a:t>recyclage</a:t>
            </a:r>
            <a:r>
              <a:rPr lang="es-CL" dirty="0"/>
              <a:t> </a:t>
            </a:r>
            <a:r>
              <a:rPr lang="es-CL" dirty="0" err="1"/>
              <a:t>distribue</a:t>
            </a:r>
            <a:r>
              <a:rPr lang="es-CL" dirty="0"/>
              <a:t> a </a:t>
            </a:r>
            <a:r>
              <a:rPr lang="es-CL" dirty="0" err="1"/>
              <a:t>comme</a:t>
            </a:r>
            <a:r>
              <a:rPr lang="es-CL" dirty="0"/>
              <a:t> un </a:t>
            </a:r>
            <a:r>
              <a:rPr lang="es-CL" dirty="0" err="1"/>
              <a:t>objective</a:t>
            </a:r>
            <a:r>
              <a:rPr lang="es-CL" dirty="0"/>
              <a:t> </a:t>
            </a:r>
            <a:r>
              <a:rPr lang="es-CL" dirty="0" err="1"/>
              <a:t>fournir</a:t>
            </a:r>
            <a:r>
              <a:rPr lang="es-CL" dirty="0"/>
              <a:t> a ces centres de </a:t>
            </a:r>
            <a:r>
              <a:rPr lang="es-CL" dirty="0" err="1"/>
              <a:t>fabrication</a:t>
            </a:r>
            <a:r>
              <a:rPr lang="es-CL" dirty="0"/>
              <a:t> </a:t>
            </a:r>
            <a:r>
              <a:rPr lang="es-CL" dirty="0" err="1"/>
              <a:t>distribué</a:t>
            </a:r>
            <a:r>
              <a:rPr lang="es-CL" dirty="0"/>
              <a:t> </a:t>
            </a:r>
            <a:r>
              <a:rPr lang="es-CL" dirty="0" err="1"/>
              <a:t>avec</a:t>
            </a:r>
            <a:r>
              <a:rPr lang="es-CL" dirty="0"/>
              <a:t> de </a:t>
            </a:r>
            <a:r>
              <a:rPr lang="es-CL" dirty="0" err="1"/>
              <a:t>matieres</a:t>
            </a:r>
            <a:r>
              <a:rPr lang="es-CL" dirty="0"/>
              <a:t> premieres </a:t>
            </a:r>
            <a:r>
              <a:rPr lang="es-CL" dirty="0" err="1"/>
              <a:t>recycles</a:t>
            </a:r>
            <a:r>
              <a:rPr lang="es-CL" dirty="0"/>
              <a:t> qui </a:t>
            </a:r>
            <a:r>
              <a:rPr lang="es-CL" dirty="0" err="1"/>
              <a:t>sont</a:t>
            </a:r>
            <a:r>
              <a:rPr lang="es-CL" dirty="0"/>
              <a:t> </a:t>
            </a:r>
            <a:r>
              <a:rPr lang="es-CL" dirty="0" err="1"/>
              <a:t>pret</a:t>
            </a:r>
            <a:r>
              <a:rPr lang="es-CL" dirty="0"/>
              <a:t> a </a:t>
            </a:r>
            <a:r>
              <a:rPr lang="es-CL" dirty="0" err="1"/>
              <a:t>etre</a:t>
            </a:r>
            <a:r>
              <a:rPr lang="es-CL" dirty="0"/>
              <a:t> </a:t>
            </a:r>
            <a:r>
              <a:rPr lang="es-CL" dirty="0" err="1"/>
              <a:t>utilisé</a:t>
            </a:r>
            <a:r>
              <a:rPr lang="es-CL" dirty="0"/>
              <a:t>. </a:t>
            </a:r>
            <a:endParaRPr lang="fr-FR" dirty="0"/>
          </a:p>
          <a:p>
            <a:endParaRPr lang="es-CL"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7</a:t>
            </a:fld>
            <a:endParaRPr lang="fr-FR"/>
          </a:p>
        </p:txBody>
      </p:sp>
    </p:spTree>
    <p:extLst>
      <p:ext uri="{BB962C8B-B14F-4D97-AF65-F5344CB8AC3E}">
        <p14:creationId xmlns:p14="http://schemas.microsoft.com/office/powerpoint/2010/main" val="310935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CL" b="1" dirty="0"/>
          </a:p>
          <a:p>
            <a:pPr algn="l"/>
            <a:r>
              <a:rPr lang="es-CL" b="1" dirty="0"/>
              <a:t>FABRICATION DÉCENTRALISÉE </a:t>
            </a:r>
            <a:r>
              <a:rPr lang="es-CL" dirty="0"/>
              <a:t>“</a:t>
            </a:r>
            <a:r>
              <a:rPr lang="fr-FR" dirty="0"/>
              <a:t>Petites usines géographiquement réparties localement</a:t>
            </a:r>
            <a:r>
              <a:rPr lang="es-CL"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CL" sz="1200" b="1" dirty="0">
                <a:solidFill>
                  <a:schemeClr val="accent6">
                    <a:lumMod val="75000"/>
                  </a:schemeClr>
                </a:solidFill>
              </a:rPr>
              <a:t>LE RECYCLAGE DISTRIBUÉ </a:t>
            </a:r>
            <a:r>
              <a:rPr lang="es-CL" sz="1200" dirty="0">
                <a:solidFill>
                  <a:schemeClr val="accent6">
                    <a:lumMod val="75000"/>
                  </a:schemeClr>
                </a:solidFill>
              </a:rPr>
              <a:t>“</a:t>
            </a:r>
            <a:r>
              <a:rPr lang="fr-FR" sz="1200" dirty="0">
                <a:solidFill>
                  <a:schemeClr val="accent6">
                    <a:lumMod val="75000"/>
                  </a:schemeClr>
                </a:solidFill>
              </a:rPr>
              <a:t>Petits centres de recyclage géographiquement répartis localement</a:t>
            </a:r>
            <a:r>
              <a:rPr lang="es-CL" sz="1200" dirty="0">
                <a:solidFill>
                  <a:schemeClr val="accent6">
                    <a:lumMod val="75000"/>
                  </a:schemeClr>
                </a:solidFill>
              </a:rPr>
              <a:t>”</a:t>
            </a:r>
          </a:p>
          <a:p>
            <a:pPr algn="l"/>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Objectif</a:t>
            </a:r>
            <a:r>
              <a:rPr lang="fr-FR" sz="1200" dirty="0"/>
              <a:t>: Développer une méthodologie générique pour évaluer les services écosystémiques rendus par les activités d’un réseau de recyclage distribué de plastique afin d'améliorer la prise de décision des acteurs industriels et publics.</a:t>
            </a:r>
          </a:p>
          <a:p>
            <a:pPr algn="l"/>
            <a:endParaRPr lang="es-CL" sz="1200" b="1" dirty="0">
              <a:solidFill>
                <a:schemeClr val="accent6">
                  <a:lumMod val="75000"/>
                </a:schemeClr>
              </a:solidFill>
            </a:endParaRPr>
          </a:p>
          <a:p>
            <a:endParaRPr lang="es-CL" sz="1000" dirty="0"/>
          </a:p>
        </p:txBody>
      </p:sp>
      <p:sp>
        <p:nvSpPr>
          <p:cNvPr id="4" name="Marcador de número de diapositiva 3"/>
          <p:cNvSpPr>
            <a:spLocks noGrp="1"/>
          </p:cNvSpPr>
          <p:nvPr>
            <p:ph type="sldNum" sz="quarter" idx="5"/>
          </p:nvPr>
        </p:nvSpPr>
        <p:spPr/>
        <p:txBody>
          <a:bodyPr/>
          <a:lstStyle/>
          <a:p>
            <a:fld id="{19975596-2D98-42A8-8E3D-18B890F3876C}" type="slidenum">
              <a:rPr lang="fr-FR" smtClean="0"/>
              <a:t>8</a:t>
            </a:fld>
            <a:endParaRPr lang="fr-FR"/>
          </a:p>
        </p:txBody>
      </p:sp>
    </p:spTree>
    <p:extLst>
      <p:ext uri="{BB962C8B-B14F-4D97-AF65-F5344CB8AC3E}">
        <p14:creationId xmlns:p14="http://schemas.microsoft.com/office/powerpoint/2010/main" val="397042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Boucle</a:t>
            </a:r>
            <a:r>
              <a:rPr lang="es-CL" dirty="0"/>
              <a:t> de </a:t>
            </a:r>
            <a:r>
              <a:rPr lang="es-CL" dirty="0" err="1"/>
              <a:t>recyclage</a:t>
            </a:r>
            <a:r>
              <a:rPr lang="es-CL" dirty="0"/>
              <a:t> </a:t>
            </a:r>
            <a:r>
              <a:rPr lang="es-CL" dirty="0" err="1"/>
              <a:t>impression</a:t>
            </a:r>
            <a:r>
              <a:rPr lang="es-CL" dirty="0"/>
              <a:t>- </a:t>
            </a:r>
            <a:r>
              <a:rPr lang="es-CL" dirty="0" err="1"/>
              <a:t>recyclage</a:t>
            </a:r>
            <a:r>
              <a:rPr lang="es-CL" dirty="0"/>
              <a:t>- </a:t>
            </a:r>
            <a:r>
              <a:rPr lang="es-CL" dirty="0" err="1"/>
              <a:t>Production</a:t>
            </a:r>
            <a:r>
              <a:rPr lang="es-CL" dirty="0"/>
              <a:t> </a:t>
            </a:r>
            <a:r>
              <a:rPr lang="es-CL" dirty="0" err="1"/>
              <a:t>filament</a:t>
            </a:r>
            <a:r>
              <a:rPr lang="es-CL" dirty="0"/>
              <a:t>- impresión</a:t>
            </a:r>
          </a:p>
          <a:p>
            <a:r>
              <a:rPr lang="es-CL" dirty="0"/>
              <a:t>Entre 4 et 5 </a:t>
            </a:r>
            <a:r>
              <a:rPr lang="es-CL" dirty="0" err="1"/>
              <a:t>fois</a:t>
            </a:r>
            <a:r>
              <a:rPr lang="es-CL" dirty="0"/>
              <a:t> </a:t>
            </a:r>
          </a:p>
          <a:p>
            <a:endParaRPr lang="es-CL" dirty="0"/>
          </a:p>
          <a:p>
            <a:r>
              <a:rPr lang="es-CL" dirty="0" err="1"/>
              <a:t>Pavlo</a:t>
            </a:r>
            <a:r>
              <a:rPr lang="es-CL" dirty="0"/>
              <a:t>, en </a:t>
            </a:r>
            <a:r>
              <a:rPr lang="es-CL" dirty="0" err="1"/>
              <a:t>utilisant</a:t>
            </a:r>
            <a:r>
              <a:rPr lang="es-CL" dirty="0"/>
              <a:t> la meme </a:t>
            </a:r>
            <a:r>
              <a:rPr lang="es-CL" dirty="0" err="1"/>
              <a:t>logique</a:t>
            </a:r>
            <a:r>
              <a:rPr lang="es-CL" dirty="0"/>
              <a:t> de </a:t>
            </a:r>
            <a:r>
              <a:rPr lang="es-CL" dirty="0" err="1"/>
              <a:t>boucle</a:t>
            </a:r>
            <a:r>
              <a:rPr lang="es-CL" dirty="0"/>
              <a:t> lui a </a:t>
            </a:r>
            <a:r>
              <a:rPr lang="es-CL" dirty="0" err="1"/>
              <a:t>ajouté</a:t>
            </a:r>
            <a:r>
              <a:rPr lang="es-CL" dirty="0"/>
              <a:t> une </a:t>
            </a:r>
            <a:r>
              <a:rPr lang="es-CL" dirty="0" err="1"/>
              <a:t>ressau</a:t>
            </a:r>
            <a:r>
              <a:rPr lang="es-CL" dirty="0"/>
              <a:t> de </a:t>
            </a:r>
            <a:r>
              <a:rPr lang="es-CL" dirty="0" err="1"/>
              <a:t>recyclage</a:t>
            </a:r>
            <a:r>
              <a:rPr lang="es-CL" dirty="0"/>
              <a:t> </a:t>
            </a:r>
            <a:r>
              <a:rPr lang="es-CL" dirty="0" err="1"/>
              <a:t>distribue</a:t>
            </a:r>
            <a:r>
              <a:rPr lang="es-CL" dirty="0"/>
              <a:t> </a:t>
            </a:r>
            <a:r>
              <a:rPr lang="es-CL" dirty="0" err="1"/>
              <a:t>dans</a:t>
            </a:r>
            <a:r>
              <a:rPr lang="es-CL" dirty="0"/>
              <a:t> </a:t>
            </a:r>
            <a:r>
              <a:rPr lang="es-CL" dirty="0" err="1"/>
              <a:t>lequel</a:t>
            </a:r>
            <a:r>
              <a:rPr lang="es-CL" dirty="0"/>
              <a:t> </a:t>
            </a:r>
            <a:r>
              <a:rPr lang="es-CL" dirty="0" err="1"/>
              <a:t>il</a:t>
            </a:r>
            <a:r>
              <a:rPr lang="es-CL" dirty="0"/>
              <a:t> a evalué la </a:t>
            </a:r>
            <a:r>
              <a:rPr lang="es-CL" dirty="0" err="1"/>
              <a:t>faisabilité</a:t>
            </a:r>
            <a:r>
              <a:rPr lang="es-CL" dirty="0"/>
              <a:t> </a:t>
            </a:r>
            <a:r>
              <a:rPr lang="es-CL" dirty="0" err="1"/>
              <a:t>economique</a:t>
            </a:r>
            <a:r>
              <a:rPr lang="es-CL" dirty="0"/>
              <a:t> et </a:t>
            </a:r>
            <a:r>
              <a:rPr lang="es-CL" dirty="0" err="1"/>
              <a:t>environnementale</a:t>
            </a:r>
            <a:r>
              <a:rPr lang="es-CL" dirty="0"/>
              <a:t> en </a:t>
            </a:r>
            <a:r>
              <a:rPr lang="es-CL" dirty="0" err="1"/>
              <a:t>comparant</a:t>
            </a:r>
            <a:r>
              <a:rPr lang="es-CL" dirty="0"/>
              <a:t> le </a:t>
            </a:r>
            <a:r>
              <a:rPr lang="es-CL" dirty="0" err="1"/>
              <a:t>cout</a:t>
            </a:r>
            <a:r>
              <a:rPr lang="es-CL" dirty="0"/>
              <a:t> et </a:t>
            </a:r>
            <a:r>
              <a:rPr lang="es-CL" dirty="0" err="1"/>
              <a:t>l’impact</a:t>
            </a:r>
            <a:r>
              <a:rPr lang="es-CL" dirty="0"/>
              <a:t> </a:t>
            </a:r>
            <a:r>
              <a:rPr lang="es-CL" dirty="0" err="1"/>
              <a:t>environnementale</a:t>
            </a:r>
            <a:r>
              <a:rPr lang="es-CL" dirty="0"/>
              <a:t> </a:t>
            </a:r>
            <a:r>
              <a:rPr lang="es-CL" dirty="0" err="1"/>
              <a:t>d’acheter</a:t>
            </a:r>
            <a:r>
              <a:rPr lang="es-CL" dirty="0"/>
              <a:t> </a:t>
            </a:r>
            <a:r>
              <a:rPr lang="es-CL" dirty="0" err="1"/>
              <a:t>filament</a:t>
            </a:r>
            <a:r>
              <a:rPr lang="es-CL" dirty="0"/>
              <a:t> de </a:t>
            </a:r>
            <a:r>
              <a:rPr lang="es-CL" dirty="0" err="1"/>
              <a:t>plastique</a:t>
            </a:r>
            <a:r>
              <a:rPr lang="es-CL" dirty="0"/>
              <a:t> </a:t>
            </a:r>
            <a:r>
              <a:rPr lang="es-CL" dirty="0" err="1"/>
              <a:t>vierge</a:t>
            </a:r>
            <a:endParaRPr lang="es-CL" dirty="0"/>
          </a:p>
          <a:p>
            <a:r>
              <a:rPr lang="es-CL" dirty="0"/>
              <a:t>Le cas </a:t>
            </a:r>
            <a:r>
              <a:rPr lang="es-CL" dirty="0" err="1"/>
              <a:t>d’etude</a:t>
            </a:r>
            <a:r>
              <a:rPr lang="es-CL" dirty="0"/>
              <a:t> </a:t>
            </a:r>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9</a:t>
            </a:fld>
            <a:endParaRPr lang="fr-FR"/>
          </a:p>
        </p:txBody>
      </p:sp>
    </p:spTree>
    <p:extLst>
      <p:ext uri="{BB962C8B-B14F-4D97-AF65-F5344CB8AC3E}">
        <p14:creationId xmlns:p14="http://schemas.microsoft.com/office/powerpoint/2010/main" val="31898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Boucle</a:t>
            </a:r>
            <a:r>
              <a:rPr lang="es-CL" dirty="0"/>
              <a:t> de </a:t>
            </a:r>
            <a:r>
              <a:rPr lang="es-CL" dirty="0" err="1"/>
              <a:t>recyclage</a:t>
            </a:r>
            <a:r>
              <a:rPr lang="es-CL" dirty="0"/>
              <a:t> </a:t>
            </a:r>
            <a:r>
              <a:rPr lang="es-CL" dirty="0" err="1"/>
              <a:t>impression</a:t>
            </a:r>
            <a:r>
              <a:rPr lang="es-CL" dirty="0"/>
              <a:t>- </a:t>
            </a:r>
            <a:r>
              <a:rPr lang="es-CL" dirty="0" err="1"/>
              <a:t>recyclage</a:t>
            </a:r>
            <a:r>
              <a:rPr lang="es-CL" dirty="0"/>
              <a:t>- </a:t>
            </a:r>
            <a:r>
              <a:rPr lang="es-CL" dirty="0" err="1"/>
              <a:t>Production</a:t>
            </a:r>
            <a:r>
              <a:rPr lang="es-CL" dirty="0"/>
              <a:t> </a:t>
            </a:r>
            <a:r>
              <a:rPr lang="es-CL" dirty="0" err="1"/>
              <a:t>filament</a:t>
            </a:r>
            <a:r>
              <a:rPr lang="es-CL" dirty="0"/>
              <a:t>- impresión</a:t>
            </a:r>
          </a:p>
          <a:p>
            <a:r>
              <a:rPr lang="es-CL" dirty="0"/>
              <a:t>Entre 4 et 5 </a:t>
            </a:r>
            <a:r>
              <a:rPr lang="es-CL" dirty="0" err="1"/>
              <a:t>fois</a:t>
            </a:r>
            <a:r>
              <a:rPr lang="es-CL" dirty="0"/>
              <a:t> </a:t>
            </a:r>
          </a:p>
          <a:p>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10</a:t>
            </a:fld>
            <a:endParaRPr lang="fr-FR"/>
          </a:p>
        </p:txBody>
      </p:sp>
    </p:spTree>
    <p:extLst>
      <p:ext uri="{BB962C8B-B14F-4D97-AF65-F5344CB8AC3E}">
        <p14:creationId xmlns:p14="http://schemas.microsoft.com/office/powerpoint/2010/main" val="1385662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err="1"/>
              <a:t>Boucle</a:t>
            </a:r>
            <a:r>
              <a:rPr lang="es-CL" dirty="0"/>
              <a:t> de </a:t>
            </a:r>
            <a:r>
              <a:rPr lang="es-CL" dirty="0" err="1"/>
              <a:t>recyclage</a:t>
            </a:r>
            <a:r>
              <a:rPr lang="es-CL" dirty="0"/>
              <a:t> </a:t>
            </a:r>
            <a:r>
              <a:rPr lang="es-CL" dirty="0" err="1"/>
              <a:t>impression</a:t>
            </a:r>
            <a:r>
              <a:rPr lang="es-CL" dirty="0"/>
              <a:t>- </a:t>
            </a:r>
            <a:r>
              <a:rPr lang="es-CL" dirty="0" err="1"/>
              <a:t>recyclage</a:t>
            </a:r>
            <a:r>
              <a:rPr lang="es-CL" dirty="0"/>
              <a:t>- </a:t>
            </a:r>
            <a:r>
              <a:rPr lang="es-CL" dirty="0" err="1"/>
              <a:t>Production</a:t>
            </a:r>
            <a:r>
              <a:rPr lang="es-CL" dirty="0"/>
              <a:t> </a:t>
            </a:r>
            <a:r>
              <a:rPr lang="es-CL" dirty="0" err="1"/>
              <a:t>filament</a:t>
            </a:r>
            <a:r>
              <a:rPr lang="es-CL" dirty="0"/>
              <a:t>- impresión</a:t>
            </a:r>
          </a:p>
          <a:p>
            <a:r>
              <a:rPr lang="es-CL" dirty="0"/>
              <a:t>Entre 4 et 5 </a:t>
            </a:r>
            <a:r>
              <a:rPr lang="es-CL" dirty="0" err="1"/>
              <a:t>fois</a:t>
            </a:r>
            <a:r>
              <a:rPr lang="es-CL" dirty="0"/>
              <a:t> </a:t>
            </a:r>
          </a:p>
          <a:p>
            <a:endParaRPr lang="fr-FR" dirty="0"/>
          </a:p>
        </p:txBody>
      </p:sp>
      <p:sp>
        <p:nvSpPr>
          <p:cNvPr id="4" name="Marcador de número de diapositiva 3"/>
          <p:cNvSpPr>
            <a:spLocks noGrp="1"/>
          </p:cNvSpPr>
          <p:nvPr>
            <p:ph type="sldNum" sz="quarter" idx="5"/>
          </p:nvPr>
        </p:nvSpPr>
        <p:spPr/>
        <p:txBody>
          <a:bodyPr/>
          <a:lstStyle/>
          <a:p>
            <a:fld id="{1CD56669-17D5-4A18-AC9F-D5AB3FDEFA00}" type="slidenum">
              <a:rPr lang="fr-FR" smtClean="0"/>
              <a:t>11</a:t>
            </a:fld>
            <a:endParaRPr lang="fr-FR"/>
          </a:p>
        </p:txBody>
      </p:sp>
    </p:spTree>
    <p:extLst>
      <p:ext uri="{BB962C8B-B14F-4D97-AF65-F5344CB8AC3E}">
        <p14:creationId xmlns:p14="http://schemas.microsoft.com/office/powerpoint/2010/main" val="2392987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de-DE"/>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02.11.21</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02.11.21</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de-D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02.11.21</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902177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C365E-FFAD-4D3E-B655-DF73D4E1ABB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fr-FR"/>
          </a:p>
        </p:txBody>
      </p:sp>
      <p:sp>
        <p:nvSpPr>
          <p:cNvPr id="3" name="Subtítulo 2">
            <a:extLst>
              <a:ext uri="{FF2B5EF4-FFF2-40B4-BE49-F238E27FC236}">
                <a16:creationId xmlns:a16="http://schemas.microsoft.com/office/drawing/2014/main" id="{F8BE4188-E75E-4FCC-A524-9A09867D1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fr-FR"/>
          </a:p>
        </p:txBody>
      </p:sp>
      <p:sp>
        <p:nvSpPr>
          <p:cNvPr id="4" name="Marcador de fecha 3">
            <a:extLst>
              <a:ext uri="{FF2B5EF4-FFF2-40B4-BE49-F238E27FC236}">
                <a16:creationId xmlns:a16="http://schemas.microsoft.com/office/drawing/2014/main" id="{0EDA4114-F8A5-4EBD-8113-547A0338F6B1}"/>
              </a:ext>
            </a:extLst>
          </p:cNvPr>
          <p:cNvSpPr>
            <a:spLocks noGrp="1"/>
          </p:cNvSpPr>
          <p:nvPr>
            <p:ph type="dt" sz="half" idx="10"/>
          </p:nvPr>
        </p:nvSpPr>
        <p:spPr/>
        <p:txBody>
          <a:bodyPr/>
          <a:lstStyle/>
          <a:p>
            <a:fld id="{B39C5183-BD06-4D10-9018-33B99FFC82AB}" type="datetime1">
              <a:rPr lang="fr-FR" smtClean="0"/>
              <a:t>02/11/2021</a:t>
            </a:fld>
            <a:endParaRPr lang="fr-FR"/>
          </a:p>
        </p:txBody>
      </p:sp>
      <p:sp>
        <p:nvSpPr>
          <p:cNvPr id="5" name="Marcador de pie de página 4">
            <a:extLst>
              <a:ext uri="{FF2B5EF4-FFF2-40B4-BE49-F238E27FC236}">
                <a16:creationId xmlns:a16="http://schemas.microsoft.com/office/drawing/2014/main" id="{0628B003-0579-459B-9966-A5DA2C2CE7F9}"/>
              </a:ext>
            </a:extLst>
          </p:cNvPr>
          <p:cNvSpPr>
            <a:spLocks noGrp="1"/>
          </p:cNvSpPr>
          <p:nvPr>
            <p:ph type="ftr" sz="quarter" idx="11"/>
          </p:nvPr>
        </p:nvSpPr>
        <p:spPr/>
        <p:txBody>
          <a:bodyPr/>
          <a:lstStyle/>
          <a:p>
            <a:endParaRPr lang="fr-FR"/>
          </a:p>
        </p:txBody>
      </p:sp>
      <p:sp>
        <p:nvSpPr>
          <p:cNvPr id="6" name="Marcador de número de diapositiva 5">
            <a:extLst>
              <a:ext uri="{FF2B5EF4-FFF2-40B4-BE49-F238E27FC236}">
                <a16:creationId xmlns:a16="http://schemas.microsoft.com/office/drawing/2014/main" id="{2E579299-A9B7-4D4D-8CA9-FAC55C467754}"/>
              </a:ext>
            </a:extLst>
          </p:cNvPr>
          <p:cNvSpPr>
            <a:spLocks noGrp="1"/>
          </p:cNvSpPr>
          <p:nvPr>
            <p:ph type="sldNum" sz="quarter" idx="12"/>
          </p:nvPr>
        </p:nvSpPr>
        <p:spPr/>
        <p:txBody>
          <a:bodyPr/>
          <a:lstStyle/>
          <a:p>
            <a:fld id="{1E8B12D4-0153-426D-B9F0-EAA8F3E5E5B3}" type="slidenum">
              <a:rPr lang="fr-FR" smtClean="0"/>
              <a:t>‹N°›</a:t>
            </a:fld>
            <a:endParaRPr lang="fr-FR"/>
          </a:p>
        </p:txBody>
      </p:sp>
    </p:spTree>
    <p:extLst>
      <p:ext uri="{BB962C8B-B14F-4D97-AF65-F5344CB8AC3E}">
        <p14:creationId xmlns:p14="http://schemas.microsoft.com/office/powerpoint/2010/main" val="3707308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214BD6-3D81-4201-8FED-75E0BE3331D8}"/>
              </a:ext>
            </a:extLst>
          </p:cNvPr>
          <p:cNvSpPr>
            <a:spLocks noGrp="1"/>
          </p:cNvSpPr>
          <p:nvPr>
            <p:ph type="title"/>
          </p:nvPr>
        </p:nvSpPr>
        <p:spPr/>
        <p:txBody>
          <a:bodyPr/>
          <a:lstStyle/>
          <a:p>
            <a:r>
              <a:rPr lang="es-ES"/>
              <a:t>Haga clic para modificar el estilo de título del patrón</a:t>
            </a:r>
            <a:endParaRPr lang="fr-FR"/>
          </a:p>
        </p:txBody>
      </p:sp>
      <p:sp>
        <p:nvSpPr>
          <p:cNvPr id="3" name="Marcador de contenido 2">
            <a:extLst>
              <a:ext uri="{FF2B5EF4-FFF2-40B4-BE49-F238E27FC236}">
                <a16:creationId xmlns:a16="http://schemas.microsoft.com/office/drawing/2014/main" id="{0DC1A915-F65D-4AE5-89A5-BE938707832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fr-FR"/>
          </a:p>
        </p:txBody>
      </p:sp>
      <p:sp>
        <p:nvSpPr>
          <p:cNvPr id="4" name="Marcador de fecha 3">
            <a:extLst>
              <a:ext uri="{FF2B5EF4-FFF2-40B4-BE49-F238E27FC236}">
                <a16:creationId xmlns:a16="http://schemas.microsoft.com/office/drawing/2014/main" id="{56FB0813-3440-48A1-A9E3-E4191EC30081}"/>
              </a:ext>
            </a:extLst>
          </p:cNvPr>
          <p:cNvSpPr>
            <a:spLocks noGrp="1"/>
          </p:cNvSpPr>
          <p:nvPr>
            <p:ph type="dt" sz="half" idx="10"/>
          </p:nvPr>
        </p:nvSpPr>
        <p:spPr/>
        <p:txBody>
          <a:bodyPr/>
          <a:lstStyle/>
          <a:p>
            <a:fld id="{9F8F5706-1DD4-44E0-A9B2-67E18636F280}" type="datetime1">
              <a:rPr lang="fr-FR" smtClean="0"/>
              <a:t>02/11/2021</a:t>
            </a:fld>
            <a:endParaRPr lang="fr-FR"/>
          </a:p>
        </p:txBody>
      </p:sp>
      <p:sp>
        <p:nvSpPr>
          <p:cNvPr id="5" name="Marcador de pie de página 4">
            <a:extLst>
              <a:ext uri="{FF2B5EF4-FFF2-40B4-BE49-F238E27FC236}">
                <a16:creationId xmlns:a16="http://schemas.microsoft.com/office/drawing/2014/main" id="{C1366793-77B0-4DC8-8F0C-D05E852F01D8}"/>
              </a:ext>
            </a:extLst>
          </p:cNvPr>
          <p:cNvSpPr>
            <a:spLocks noGrp="1"/>
          </p:cNvSpPr>
          <p:nvPr>
            <p:ph type="ftr" sz="quarter" idx="11"/>
          </p:nvPr>
        </p:nvSpPr>
        <p:spPr/>
        <p:txBody>
          <a:bodyPr/>
          <a:lstStyle/>
          <a:p>
            <a:endParaRPr lang="fr-FR"/>
          </a:p>
        </p:txBody>
      </p:sp>
      <p:sp>
        <p:nvSpPr>
          <p:cNvPr id="6" name="Marcador de número de diapositiva 5">
            <a:extLst>
              <a:ext uri="{FF2B5EF4-FFF2-40B4-BE49-F238E27FC236}">
                <a16:creationId xmlns:a16="http://schemas.microsoft.com/office/drawing/2014/main" id="{C7DD6D40-3F46-4676-B0CB-ADF77A0EC2A6}"/>
              </a:ext>
            </a:extLst>
          </p:cNvPr>
          <p:cNvSpPr>
            <a:spLocks noGrp="1"/>
          </p:cNvSpPr>
          <p:nvPr>
            <p:ph type="sldNum" sz="quarter" idx="12"/>
          </p:nvPr>
        </p:nvSpPr>
        <p:spPr/>
        <p:txBody>
          <a:bodyPr/>
          <a:lstStyle/>
          <a:p>
            <a:fld id="{1E8B12D4-0153-426D-B9F0-EAA8F3E5E5B3}" type="slidenum">
              <a:rPr lang="fr-FR" smtClean="0"/>
              <a:t>‹N°›</a:t>
            </a:fld>
            <a:endParaRPr lang="fr-FR"/>
          </a:p>
        </p:txBody>
      </p:sp>
    </p:spTree>
    <p:extLst>
      <p:ext uri="{BB962C8B-B14F-4D97-AF65-F5344CB8AC3E}">
        <p14:creationId xmlns:p14="http://schemas.microsoft.com/office/powerpoint/2010/main" val="1804037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6D0FB4-692E-4E83-BD00-3A1A3CCF847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fr-FR"/>
          </a:p>
        </p:txBody>
      </p:sp>
      <p:sp>
        <p:nvSpPr>
          <p:cNvPr id="3" name="Marcador de texto 2">
            <a:extLst>
              <a:ext uri="{FF2B5EF4-FFF2-40B4-BE49-F238E27FC236}">
                <a16:creationId xmlns:a16="http://schemas.microsoft.com/office/drawing/2014/main" id="{789F8F8D-2F76-4BEB-9051-4B52F6FA40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6EB7BE2-EC5B-4E42-8EBA-99CEDA3E0700}"/>
              </a:ext>
            </a:extLst>
          </p:cNvPr>
          <p:cNvSpPr>
            <a:spLocks noGrp="1"/>
          </p:cNvSpPr>
          <p:nvPr>
            <p:ph type="dt" sz="half" idx="10"/>
          </p:nvPr>
        </p:nvSpPr>
        <p:spPr/>
        <p:txBody>
          <a:bodyPr/>
          <a:lstStyle/>
          <a:p>
            <a:fld id="{55EAF754-9FDF-4719-8008-C8D98988C3F0}" type="datetime1">
              <a:rPr lang="fr-FR" smtClean="0"/>
              <a:t>02/11/2021</a:t>
            </a:fld>
            <a:endParaRPr lang="fr-FR"/>
          </a:p>
        </p:txBody>
      </p:sp>
      <p:sp>
        <p:nvSpPr>
          <p:cNvPr id="5" name="Marcador de pie de página 4">
            <a:extLst>
              <a:ext uri="{FF2B5EF4-FFF2-40B4-BE49-F238E27FC236}">
                <a16:creationId xmlns:a16="http://schemas.microsoft.com/office/drawing/2014/main" id="{621EC2AD-3905-47C1-82B0-4F909FF72426}"/>
              </a:ext>
            </a:extLst>
          </p:cNvPr>
          <p:cNvSpPr>
            <a:spLocks noGrp="1"/>
          </p:cNvSpPr>
          <p:nvPr>
            <p:ph type="ftr" sz="quarter" idx="11"/>
          </p:nvPr>
        </p:nvSpPr>
        <p:spPr/>
        <p:txBody>
          <a:bodyPr/>
          <a:lstStyle/>
          <a:p>
            <a:endParaRPr lang="fr-FR"/>
          </a:p>
        </p:txBody>
      </p:sp>
      <p:sp>
        <p:nvSpPr>
          <p:cNvPr id="6" name="Marcador de número de diapositiva 5">
            <a:extLst>
              <a:ext uri="{FF2B5EF4-FFF2-40B4-BE49-F238E27FC236}">
                <a16:creationId xmlns:a16="http://schemas.microsoft.com/office/drawing/2014/main" id="{27E6F9AD-D9E2-4EEE-A2E2-1411AF36F745}"/>
              </a:ext>
            </a:extLst>
          </p:cNvPr>
          <p:cNvSpPr>
            <a:spLocks noGrp="1"/>
          </p:cNvSpPr>
          <p:nvPr>
            <p:ph type="sldNum" sz="quarter" idx="12"/>
          </p:nvPr>
        </p:nvSpPr>
        <p:spPr/>
        <p:txBody>
          <a:bodyPr/>
          <a:lstStyle/>
          <a:p>
            <a:fld id="{1E8B12D4-0153-426D-B9F0-EAA8F3E5E5B3}" type="slidenum">
              <a:rPr lang="fr-FR" smtClean="0"/>
              <a:t>‹N°›</a:t>
            </a:fld>
            <a:endParaRPr lang="fr-FR"/>
          </a:p>
        </p:txBody>
      </p:sp>
    </p:spTree>
    <p:extLst>
      <p:ext uri="{BB962C8B-B14F-4D97-AF65-F5344CB8AC3E}">
        <p14:creationId xmlns:p14="http://schemas.microsoft.com/office/powerpoint/2010/main" val="493411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2E5022-30B0-41DB-9C34-AD8687315B1B}"/>
              </a:ext>
            </a:extLst>
          </p:cNvPr>
          <p:cNvSpPr>
            <a:spLocks noGrp="1"/>
          </p:cNvSpPr>
          <p:nvPr>
            <p:ph type="title"/>
          </p:nvPr>
        </p:nvSpPr>
        <p:spPr/>
        <p:txBody>
          <a:bodyPr/>
          <a:lstStyle/>
          <a:p>
            <a:r>
              <a:rPr lang="es-ES"/>
              <a:t>Haga clic para modificar el estilo de título del patrón</a:t>
            </a:r>
            <a:endParaRPr lang="fr-FR"/>
          </a:p>
        </p:txBody>
      </p:sp>
      <p:sp>
        <p:nvSpPr>
          <p:cNvPr id="3" name="Marcador de contenido 2">
            <a:extLst>
              <a:ext uri="{FF2B5EF4-FFF2-40B4-BE49-F238E27FC236}">
                <a16:creationId xmlns:a16="http://schemas.microsoft.com/office/drawing/2014/main" id="{9635241F-AC9C-4C83-B72B-8A967907626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fr-FR"/>
          </a:p>
        </p:txBody>
      </p:sp>
      <p:sp>
        <p:nvSpPr>
          <p:cNvPr id="4" name="Marcador de contenido 3">
            <a:extLst>
              <a:ext uri="{FF2B5EF4-FFF2-40B4-BE49-F238E27FC236}">
                <a16:creationId xmlns:a16="http://schemas.microsoft.com/office/drawing/2014/main" id="{B06B24F6-2DFA-4218-A9F2-A31FF447A5D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fr-FR"/>
          </a:p>
        </p:txBody>
      </p:sp>
      <p:sp>
        <p:nvSpPr>
          <p:cNvPr id="5" name="Marcador de fecha 4">
            <a:extLst>
              <a:ext uri="{FF2B5EF4-FFF2-40B4-BE49-F238E27FC236}">
                <a16:creationId xmlns:a16="http://schemas.microsoft.com/office/drawing/2014/main" id="{BBE3B655-AB74-4122-97A8-7E1ECD80959E}"/>
              </a:ext>
            </a:extLst>
          </p:cNvPr>
          <p:cNvSpPr>
            <a:spLocks noGrp="1"/>
          </p:cNvSpPr>
          <p:nvPr>
            <p:ph type="dt" sz="half" idx="10"/>
          </p:nvPr>
        </p:nvSpPr>
        <p:spPr/>
        <p:txBody>
          <a:bodyPr/>
          <a:lstStyle/>
          <a:p>
            <a:fld id="{0CEB1155-146F-4DAE-BD4B-50B37F7FFD41}" type="datetime1">
              <a:rPr lang="fr-FR" smtClean="0"/>
              <a:t>02/11/2021</a:t>
            </a:fld>
            <a:endParaRPr lang="fr-FR"/>
          </a:p>
        </p:txBody>
      </p:sp>
      <p:sp>
        <p:nvSpPr>
          <p:cNvPr id="6" name="Marcador de pie de página 5">
            <a:extLst>
              <a:ext uri="{FF2B5EF4-FFF2-40B4-BE49-F238E27FC236}">
                <a16:creationId xmlns:a16="http://schemas.microsoft.com/office/drawing/2014/main" id="{273DE372-2F28-4EC4-9968-4BA6D51674B2}"/>
              </a:ext>
            </a:extLst>
          </p:cNvPr>
          <p:cNvSpPr>
            <a:spLocks noGrp="1"/>
          </p:cNvSpPr>
          <p:nvPr>
            <p:ph type="ftr" sz="quarter" idx="11"/>
          </p:nvPr>
        </p:nvSpPr>
        <p:spPr/>
        <p:txBody>
          <a:bodyPr/>
          <a:lstStyle/>
          <a:p>
            <a:endParaRPr lang="fr-FR"/>
          </a:p>
        </p:txBody>
      </p:sp>
      <p:sp>
        <p:nvSpPr>
          <p:cNvPr id="7" name="Marcador de número de diapositiva 6">
            <a:extLst>
              <a:ext uri="{FF2B5EF4-FFF2-40B4-BE49-F238E27FC236}">
                <a16:creationId xmlns:a16="http://schemas.microsoft.com/office/drawing/2014/main" id="{63DCB4A2-DD2E-4420-82F2-AA46D0766C09}"/>
              </a:ext>
            </a:extLst>
          </p:cNvPr>
          <p:cNvSpPr>
            <a:spLocks noGrp="1"/>
          </p:cNvSpPr>
          <p:nvPr>
            <p:ph type="sldNum" sz="quarter" idx="12"/>
          </p:nvPr>
        </p:nvSpPr>
        <p:spPr/>
        <p:txBody>
          <a:bodyPr/>
          <a:lstStyle/>
          <a:p>
            <a:fld id="{1E8B12D4-0153-426D-B9F0-EAA8F3E5E5B3}" type="slidenum">
              <a:rPr lang="fr-FR" smtClean="0"/>
              <a:t>‹N°›</a:t>
            </a:fld>
            <a:endParaRPr lang="fr-FR"/>
          </a:p>
        </p:txBody>
      </p:sp>
    </p:spTree>
    <p:extLst>
      <p:ext uri="{BB962C8B-B14F-4D97-AF65-F5344CB8AC3E}">
        <p14:creationId xmlns:p14="http://schemas.microsoft.com/office/powerpoint/2010/main" val="1537414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E485F2-ACE5-481A-AA69-8ACEE160DB3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fr-FR"/>
          </a:p>
        </p:txBody>
      </p:sp>
      <p:sp>
        <p:nvSpPr>
          <p:cNvPr id="3" name="Marcador de texto 2">
            <a:extLst>
              <a:ext uri="{FF2B5EF4-FFF2-40B4-BE49-F238E27FC236}">
                <a16:creationId xmlns:a16="http://schemas.microsoft.com/office/drawing/2014/main" id="{2330ACBA-1680-41FE-8EC6-0F8418CE9E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DD8305A-A426-4F69-9C21-EEA6E96BDC0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fr-FR"/>
          </a:p>
        </p:txBody>
      </p:sp>
      <p:sp>
        <p:nvSpPr>
          <p:cNvPr id="5" name="Marcador de texto 4">
            <a:extLst>
              <a:ext uri="{FF2B5EF4-FFF2-40B4-BE49-F238E27FC236}">
                <a16:creationId xmlns:a16="http://schemas.microsoft.com/office/drawing/2014/main" id="{EBFB184D-057C-4381-9470-47FC303C60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A3815EB-A7ED-4D6D-A2F8-15F581281A6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fr-FR"/>
          </a:p>
        </p:txBody>
      </p:sp>
      <p:sp>
        <p:nvSpPr>
          <p:cNvPr id="7" name="Marcador de fecha 6">
            <a:extLst>
              <a:ext uri="{FF2B5EF4-FFF2-40B4-BE49-F238E27FC236}">
                <a16:creationId xmlns:a16="http://schemas.microsoft.com/office/drawing/2014/main" id="{FF8BAEEB-3788-4D65-98B1-E117E0758FC8}"/>
              </a:ext>
            </a:extLst>
          </p:cNvPr>
          <p:cNvSpPr>
            <a:spLocks noGrp="1"/>
          </p:cNvSpPr>
          <p:nvPr>
            <p:ph type="dt" sz="half" idx="10"/>
          </p:nvPr>
        </p:nvSpPr>
        <p:spPr/>
        <p:txBody>
          <a:bodyPr/>
          <a:lstStyle/>
          <a:p>
            <a:fld id="{93ED1DEE-118E-4334-8DEE-95513031BDB7}" type="datetime1">
              <a:rPr lang="fr-FR" smtClean="0"/>
              <a:t>02/11/2021</a:t>
            </a:fld>
            <a:endParaRPr lang="fr-FR"/>
          </a:p>
        </p:txBody>
      </p:sp>
      <p:sp>
        <p:nvSpPr>
          <p:cNvPr id="8" name="Marcador de pie de página 7">
            <a:extLst>
              <a:ext uri="{FF2B5EF4-FFF2-40B4-BE49-F238E27FC236}">
                <a16:creationId xmlns:a16="http://schemas.microsoft.com/office/drawing/2014/main" id="{E855717B-DA9E-408B-A0B2-B08DA6115756}"/>
              </a:ext>
            </a:extLst>
          </p:cNvPr>
          <p:cNvSpPr>
            <a:spLocks noGrp="1"/>
          </p:cNvSpPr>
          <p:nvPr>
            <p:ph type="ftr" sz="quarter" idx="11"/>
          </p:nvPr>
        </p:nvSpPr>
        <p:spPr/>
        <p:txBody>
          <a:bodyPr/>
          <a:lstStyle/>
          <a:p>
            <a:endParaRPr lang="fr-FR"/>
          </a:p>
        </p:txBody>
      </p:sp>
      <p:sp>
        <p:nvSpPr>
          <p:cNvPr id="9" name="Marcador de número de diapositiva 8">
            <a:extLst>
              <a:ext uri="{FF2B5EF4-FFF2-40B4-BE49-F238E27FC236}">
                <a16:creationId xmlns:a16="http://schemas.microsoft.com/office/drawing/2014/main" id="{BB965219-A897-4569-AA93-B0C72F376072}"/>
              </a:ext>
            </a:extLst>
          </p:cNvPr>
          <p:cNvSpPr>
            <a:spLocks noGrp="1"/>
          </p:cNvSpPr>
          <p:nvPr>
            <p:ph type="sldNum" sz="quarter" idx="12"/>
          </p:nvPr>
        </p:nvSpPr>
        <p:spPr/>
        <p:txBody>
          <a:bodyPr/>
          <a:lstStyle/>
          <a:p>
            <a:fld id="{1E8B12D4-0153-426D-B9F0-EAA8F3E5E5B3}" type="slidenum">
              <a:rPr lang="fr-FR" smtClean="0"/>
              <a:t>‹N°›</a:t>
            </a:fld>
            <a:endParaRPr lang="fr-FR"/>
          </a:p>
        </p:txBody>
      </p:sp>
    </p:spTree>
    <p:extLst>
      <p:ext uri="{BB962C8B-B14F-4D97-AF65-F5344CB8AC3E}">
        <p14:creationId xmlns:p14="http://schemas.microsoft.com/office/powerpoint/2010/main" val="2297318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E069A5-677F-48C4-8809-0569287F0FE9}"/>
              </a:ext>
            </a:extLst>
          </p:cNvPr>
          <p:cNvSpPr>
            <a:spLocks noGrp="1"/>
          </p:cNvSpPr>
          <p:nvPr>
            <p:ph type="title"/>
          </p:nvPr>
        </p:nvSpPr>
        <p:spPr/>
        <p:txBody>
          <a:bodyPr/>
          <a:lstStyle/>
          <a:p>
            <a:r>
              <a:rPr lang="es-ES"/>
              <a:t>Haga clic para modificar el estilo de título del patrón</a:t>
            </a:r>
            <a:endParaRPr lang="fr-FR"/>
          </a:p>
        </p:txBody>
      </p:sp>
      <p:sp>
        <p:nvSpPr>
          <p:cNvPr id="3" name="Marcador de fecha 2">
            <a:extLst>
              <a:ext uri="{FF2B5EF4-FFF2-40B4-BE49-F238E27FC236}">
                <a16:creationId xmlns:a16="http://schemas.microsoft.com/office/drawing/2014/main" id="{44D3C2F4-5AD6-4629-A3A5-622A8A7537EF}"/>
              </a:ext>
            </a:extLst>
          </p:cNvPr>
          <p:cNvSpPr>
            <a:spLocks noGrp="1"/>
          </p:cNvSpPr>
          <p:nvPr>
            <p:ph type="dt" sz="half" idx="10"/>
          </p:nvPr>
        </p:nvSpPr>
        <p:spPr/>
        <p:txBody>
          <a:bodyPr/>
          <a:lstStyle/>
          <a:p>
            <a:fld id="{FA8F44EC-D4EB-4012-8D1D-DDCF15EE82F9}" type="datetime1">
              <a:rPr lang="fr-FR" smtClean="0"/>
              <a:t>02/11/2021</a:t>
            </a:fld>
            <a:endParaRPr lang="fr-FR"/>
          </a:p>
        </p:txBody>
      </p:sp>
      <p:sp>
        <p:nvSpPr>
          <p:cNvPr id="4" name="Marcador de pie de página 3">
            <a:extLst>
              <a:ext uri="{FF2B5EF4-FFF2-40B4-BE49-F238E27FC236}">
                <a16:creationId xmlns:a16="http://schemas.microsoft.com/office/drawing/2014/main" id="{0690EF76-DE51-4C2E-93AC-20951E8B3BCA}"/>
              </a:ext>
            </a:extLst>
          </p:cNvPr>
          <p:cNvSpPr>
            <a:spLocks noGrp="1"/>
          </p:cNvSpPr>
          <p:nvPr>
            <p:ph type="ftr" sz="quarter" idx="11"/>
          </p:nvPr>
        </p:nvSpPr>
        <p:spPr/>
        <p:txBody>
          <a:bodyPr/>
          <a:lstStyle/>
          <a:p>
            <a:endParaRPr lang="fr-FR"/>
          </a:p>
        </p:txBody>
      </p:sp>
      <p:sp>
        <p:nvSpPr>
          <p:cNvPr id="5" name="Marcador de número de diapositiva 4">
            <a:extLst>
              <a:ext uri="{FF2B5EF4-FFF2-40B4-BE49-F238E27FC236}">
                <a16:creationId xmlns:a16="http://schemas.microsoft.com/office/drawing/2014/main" id="{341EFE44-8CB4-4C3B-B8AA-CEEF30357481}"/>
              </a:ext>
            </a:extLst>
          </p:cNvPr>
          <p:cNvSpPr>
            <a:spLocks noGrp="1"/>
          </p:cNvSpPr>
          <p:nvPr>
            <p:ph type="sldNum" sz="quarter" idx="12"/>
          </p:nvPr>
        </p:nvSpPr>
        <p:spPr/>
        <p:txBody>
          <a:bodyPr/>
          <a:lstStyle/>
          <a:p>
            <a:fld id="{1E8B12D4-0153-426D-B9F0-EAA8F3E5E5B3}" type="slidenum">
              <a:rPr lang="fr-FR" smtClean="0"/>
              <a:t>‹N°›</a:t>
            </a:fld>
            <a:endParaRPr lang="fr-FR"/>
          </a:p>
        </p:txBody>
      </p:sp>
    </p:spTree>
    <p:extLst>
      <p:ext uri="{BB962C8B-B14F-4D97-AF65-F5344CB8AC3E}">
        <p14:creationId xmlns:p14="http://schemas.microsoft.com/office/powerpoint/2010/main" val="4016562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5E4F292-80BF-44F2-9108-E078AE7F244C}"/>
              </a:ext>
            </a:extLst>
          </p:cNvPr>
          <p:cNvSpPr>
            <a:spLocks noGrp="1"/>
          </p:cNvSpPr>
          <p:nvPr>
            <p:ph type="dt" sz="half" idx="10"/>
          </p:nvPr>
        </p:nvSpPr>
        <p:spPr/>
        <p:txBody>
          <a:bodyPr/>
          <a:lstStyle/>
          <a:p>
            <a:fld id="{1730DF87-CF9B-47A6-A2D3-7C759D7D5A14}" type="datetime1">
              <a:rPr lang="fr-FR" smtClean="0"/>
              <a:t>02/11/2021</a:t>
            </a:fld>
            <a:endParaRPr lang="fr-FR"/>
          </a:p>
        </p:txBody>
      </p:sp>
      <p:sp>
        <p:nvSpPr>
          <p:cNvPr id="3" name="Marcador de pie de página 2">
            <a:extLst>
              <a:ext uri="{FF2B5EF4-FFF2-40B4-BE49-F238E27FC236}">
                <a16:creationId xmlns:a16="http://schemas.microsoft.com/office/drawing/2014/main" id="{66F13581-1DB0-4879-9424-FF07E5107ABC}"/>
              </a:ext>
            </a:extLst>
          </p:cNvPr>
          <p:cNvSpPr>
            <a:spLocks noGrp="1"/>
          </p:cNvSpPr>
          <p:nvPr>
            <p:ph type="ftr" sz="quarter" idx="11"/>
          </p:nvPr>
        </p:nvSpPr>
        <p:spPr/>
        <p:txBody>
          <a:bodyPr/>
          <a:lstStyle/>
          <a:p>
            <a:endParaRPr lang="fr-FR"/>
          </a:p>
        </p:txBody>
      </p:sp>
      <p:sp>
        <p:nvSpPr>
          <p:cNvPr id="4" name="Marcador de número de diapositiva 3">
            <a:extLst>
              <a:ext uri="{FF2B5EF4-FFF2-40B4-BE49-F238E27FC236}">
                <a16:creationId xmlns:a16="http://schemas.microsoft.com/office/drawing/2014/main" id="{F3590FBF-C6E7-4160-8477-F131A32C72D5}"/>
              </a:ext>
            </a:extLst>
          </p:cNvPr>
          <p:cNvSpPr>
            <a:spLocks noGrp="1"/>
          </p:cNvSpPr>
          <p:nvPr>
            <p:ph type="sldNum" sz="quarter" idx="12"/>
          </p:nvPr>
        </p:nvSpPr>
        <p:spPr/>
        <p:txBody>
          <a:bodyPr/>
          <a:lstStyle/>
          <a:p>
            <a:fld id="{1E8B12D4-0153-426D-B9F0-EAA8F3E5E5B3}" type="slidenum">
              <a:rPr lang="fr-FR" smtClean="0"/>
              <a:t>‹N°›</a:t>
            </a:fld>
            <a:endParaRPr lang="fr-FR"/>
          </a:p>
        </p:txBody>
      </p:sp>
    </p:spTree>
    <p:extLst>
      <p:ext uri="{BB962C8B-B14F-4D97-AF65-F5344CB8AC3E}">
        <p14:creationId xmlns:p14="http://schemas.microsoft.com/office/powerpoint/2010/main" val="2274052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1CD04D-B4E2-4933-BB96-0665E500287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fr-FR"/>
          </a:p>
        </p:txBody>
      </p:sp>
      <p:sp>
        <p:nvSpPr>
          <p:cNvPr id="3" name="Marcador de contenido 2">
            <a:extLst>
              <a:ext uri="{FF2B5EF4-FFF2-40B4-BE49-F238E27FC236}">
                <a16:creationId xmlns:a16="http://schemas.microsoft.com/office/drawing/2014/main" id="{9D52C932-C415-4247-81FD-DB1AC961CF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fr-FR"/>
          </a:p>
        </p:txBody>
      </p:sp>
      <p:sp>
        <p:nvSpPr>
          <p:cNvPr id="4" name="Marcador de texto 3">
            <a:extLst>
              <a:ext uri="{FF2B5EF4-FFF2-40B4-BE49-F238E27FC236}">
                <a16:creationId xmlns:a16="http://schemas.microsoft.com/office/drawing/2014/main" id="{393ACFE3-546F-46AE-A8FF-15AA4CC43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8EDE1C-7A6C-430A-A38A-859AF159F8FF}"/>
              </a:ext>
            </a:extLst>
          </p:cNvPr>
          <p:cNvSpPr>
            <a:spLocks noGrp="1"/>
          </p:cNvSpPr>
          <p:nvPr>
            <p:ph type="dt" sz="half" idx="10"/>
          </p:nvPr>
        </p:nvSpPr>
        <p:spPr/>
        <p:txBody>
          <a:bodyPr/>
          <a:lstStyle/>
          <a:p>
            <a:fld id="{30EB9641-4764-4DD7-9870-233D2FE049C5}" type="datetime1">
              <a:rPr lang="fr-FR" smtClean="0"/>
              <a:t>02/11/2021</a:t>
            </a:fld>
            <a:endParaRPr lang="fr-FR"/>
          </a:p>
        </p:txBody>
      </p:sp>
      <p:sp>
        <p:nvSpPr>
          <p:cNvPr id="6" name="Marcador de pie de página 5">
            <a:extLst>
              <a:ext uri="{FF2B5EF4-FFF2-40B4-BE49-F238E27FC236}">
                <a16:creationId xmlns:a16="http://schemas.microsoft.com/office/drawing/2014/main" id="{CAB09A6A-53A0-4CAC-BDA2-6101631E1038}"/>
              </a:ext>
            </a:extLst>
          </p:cNvPr>
          <p:cNvSpPr>
            <a:spLocks noGrp="1"/>
          </p:cNvSpPr>
          <p:nvPr>
            <p:ph type="ftr" sz="quarter" idx="11"/>
          </p:nvPr>
        </p:nvSpPr>
        <p:spPr/>
        <p:txBody>
          <a:bodyPr/>
          <a:lstStyle/>
          <a:p>
            <a:endParaRPr lang="fr-FR"/>
          </a:p>
        </p:txBody>
      </p:sp>
      <p:sp>
        <p:nvSpPr>
          <p:cNvPr id="7" name="Marcador de número de diapositiva 6">
            <a:extLst>
              <a:ext uri="{FF2B5EF4-FFF2-40B4-BE49-F238E27FC236}">
                <a16:creationId xmlns:a16="http://schemas.microsoft.com/office/drawing/2014/main" id="{E3C0DAB0-959C-498F-B371-69637B52ED63}"/>
              </a:ext>
            </a:extLst>
          </p:cNvPr>
          <p:cNvSpPr>
            <a:spLocks noGrp="1"/>
          </p:cNvSpPr>
          <p:nvPr>
            <p:ph type="sldNum" sz="quarter" idx="12"/>
          </p:nvPr>
        </p:nvSpPr>
        <p:spPr/>
        <p:txBody>
          <a:bodyPr/>
          <a:lstStyle/>
          <a:p>
            <a:fld id="{1E8B12D4-0153-426D-B9F0-EAA8F3E5E5B3}" type="slidenum">
              <a:rPr lang="fr-FR" smtClean="0"/>
              <a:t>‹N°›</a:t>
            </a:fld>
            <a:endParaRPr lang="fr-FR"/>
          </a:p>
        </p:txBody>
      </p:sp>
    </p:spTree>
    <p:extLst>
      <p:ext uri="{BB962C8B-B14F-4D97-AF65-F5344CB8AC3E}">
        <p14:creationId xmlns:p14="http://schemas.microsoft.com/office/powerpoint/2010/main" val="101179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02.11.21</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8417956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B84FCA-EA62-478C-8D6C-FE9E8FA3E7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fr-FR"/>
          </a:p>
        </p:txBody>
      </p:sp>
      <p:sp>
        <p:nvSpPr>
          <p:cNvPr id="3" name="Marcador de posición de imagen 2">
            <a:extLst>
              <a:ext uri="{FF2B5EF4-FFF2-40B4-BE49-F238E27FC236}">
                <a16:creationId xmlns:a16="http://schemas.microsoft.com/office/drawing/2014/main" id="{1BE9E1D9-F22F-443B-9B6A-E93049A1C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Marcador de texto 3">
            <a:extLst>
              <a:ext uri="{FF2B5EF4-FFF2-40B4-BE49-F238E27FC236}">
                <a16:creationId xmlns:a16="http://schemas.microsoft.com/office/drawing/2014/main" id="{24E16B04-D186-4E2E-B246-F3BBB0B4E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12E6386-DF70-4BE2-B6D0-03539848F36C}"/>
              </a:ext>
            </a:extLst>
          </p:cNvPr>
          <p:cNvSpPr>
            <a:spLocks noGrp="1"/>
          </p:cNvSpPr>
          <p:nvPr>
            <p:ph type="dt" sz="half" idx="10"/>
          </p:nvPr>
        </p:nvSpPr>
        <p:spPr/>
        <p:txBody>
          <a:bodyPr/>
          <a:lstStyle/>
          <a:p>
            <a:fld id="{9090D628-CCCC-466F-97A1-EAE2F550A876}" type="datetime1">
              <a:rPr lang="fr-FR" smtClean="0"/>
              <a:t>02/11/2021</a:t>
            </a:fld>
            <a:endParaRPr lang="fr-FR"/>
          </a:p>
        </p:txBody>
      </p:sp>
      <p:sp>
        <p:nvSpPr>
          <p:cNvPr id="6" name="Marcador de pie de página 5">
            <a:extLst>
              <a:ext uri="{FF2B5EF4-FFF2-40B4-BE49-F238E27FC236}">
                <a16:creationId xmlns:a16="http://schemas.microsoft.com/office/drawing/2014/main" id="{EFDCDE69-4A94-43A5-A70D-BFA8291F3D45}"/>
              </a:ext>
            </a:extLst>
          </p:cNvPr>
          <p:cNvSpPr>
            <a:spLocks noGrp="1"/>
          </p:cNvSpPr>
          <p:nvPr>
            <p:ph type="ftr" sz="quarter" idx="11"/>
          </p:nvPr>
        </p:nvSpPr>
        <p:spPr/>
        <p:txBody>
          <a:bodyPr/>
          <a:lstStyle/>
          <a:p>
            <a:endParaRPr lang="fr-FR"/>
          </a:p>
        </p:txBody>
      </p:sp>
      <p:sp>
        <p:nvSpPr>
          <p:cNvPr id="7" name="Marcador de número de diapositiva 6">
            <a:extLst>
              <a:ext uri="{FF2B5EF4-FFF2-40B4-BE49-F238E27FC236}">
                <a16:creationId xmlns:a16="http://schemas.microsoft.com/office/drawing/2014/main" id="{2E1FB6EF-1242-44F1-8019-A97869B35617}"/>
              </a:ext>
            </a:extLst>
          </p:cNvPr>
          <p:cNvSpPr>
            <a:spLocks noGrp="1"/>
          </p:cNvSpPr>
          <p:nvPr>
            <p:ph type="sldNum" sz="quarter" idx="12"/>
          </p:nvPr>
        </p:nvSpPr>
        <p:spPr/>
        <p:txBody>
          <a:bodyPr/>
          <a:lstStyle/>
          <a:p>
            <a:fld id="{1E8B12D4-0153-426D-B9F0-EAA8F3E5E5B3}" type="slidenum">
              <a:rPr lang="fr-FR" smtClean="0"/>
              <a:t>‹N°›</a:t>
            </a:fld>
            <a:endParaRPr lang="fr-FR"/>
          </a:p>
        </p:txBody>
      </p:sp>
    </p:spTree>
    <p:extLst>
      <p:ext uri="{BB962C8B-B14F-4D97-AF65-F5344CB8AC3E}">
        <p14:creationId xmlns:p14="http://schemas.microsoft.com/office/powerpoint/2010/main" val="1038288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848BBD-0C28-414E-BD2F-2B4B2726A0D6}"/>
              </a:ext>
            </a:extLst>
          </p:cNvPr>
          <p:cNvSpPr>
            <a:spLocks noGrp="1"/>
          </p:cNvSpPr>
          <p:nvPr>
            <p:ph type="title"/>
          </p:nvPr>
        </p:nvSpPr>
        <p:spPr/>
        <p:txBody>
          <a:bodyPr/>
          <a:lstStyle/>
          <a:p>
            <a:r>
              <a:rPr lang="es-ES"/>
              <a:t>Haga clic para modificar el estilo de título del patrón</a:t>
            </a:r>
            <a:endParaRPr lang="fr-FR"/>
          </a:p>
        </p:txBody>
      </p:sp>
      <p:sp>
        <p:nvSpPr>
          <p:cNvPr id="3" name="Marcador de texto vertical 2">
            <a:extLst>
              <a:ext uri="{FF2B5EF4-FFF2-40B4-BE49-F238E27FC236}">
                <a16:creationId xmlns:a16="http://schemas.microsoft.com/office/drawing/2014/main" id="{581571B8-C1B6-49A0-A02C-34BAA4688A0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fr-FR"/>
          </a:p>
        </p:txBody>
      </p:sp>
      <p:sp>
        <p:nvSpPr>
          <p:cNvPr id="4" name="Marcador de fecha 3">
            <a:extLst>
              <a:ext uri="{FF2B5EF4-FFF2-40B4-BE49-F238E27FC236}">
                <a16:creationId xmlns:a16="http://schemas.microsoft.com/office/drawing/2014/main" id="{0564A20B-7D78-4223-9190-C9E2CFEA1330}"/>
              </a:ext>
            </a:extLst>
          </p:cNvPr>
          <p:cNvSpPr>
            <a:spLocks noGrp="1"/>
          </p:cNvSpPr>
          <p:nvPr>
            <p:ph type="dt" sz="half" idx="10"/>
          </p:nvPr>
        </p:nvSpPr>
        <p:spPr/>
        <p:txBody>
          <a:bodyPr/>
          <a:lstStyle/>
          <a:p>
            <a:fld id="{48EC0C66-7F5C-47C3-B82D-8FA4B176915F}" type="datetime1">
              <a:rPr lang="fr-FR" smtClean="0"/>
              <a:t>02/11/2021</a:t>
            </a:fld>
            <a:endParaRPr lang="fr-FR"/>
          </a:p>
        </p:txBody>
      </p:sp>
      <p:sp>
        <p:nvSpPr>
          <p:cNvPr id="5" name="Marcador de pie de página 4">
            <a:extLst>
              <a:ext uri="{FF2B5EF4-FFF2-40B4-BE49-F238E27FC236}">
                <a16:creationId xmlns:a16="http://schemas.microsoft.com/office/drawing/2014/main" id="{2D8EE0DA-9892-45A6-B464-912D61261D9D}"/>
              </a:ext>
            </a:extLst>
          </p:cNvPr>
          <p:cNvSpPr>
            <a:spLocks noGrp="1"/>
          </p:cNvSpPr>
          <p:nvPr>
            <p:ph type="ftr" sz="quarter" idx="11"/>
          </p:nvPr>
        </p:nvSpPr>
        <p:spPr/>
        <p:txBody>
          <a:bodyPr/>
          <a:lstStyle/>
          <a:p>
            <a:endParaRPr lang="fr-FR"/>
          </a:p>
        </p:txBody>
      </p:sp>
      <p:sp>
        <p:nvSpPr>
          <p:cNvPr id="6" name="Marcador de número de diapositiva 5">
            <a:extLst>
              <a:ext uri="{FF2B5EF4-FFF2-40B4-BE49-F238E27FC236}">
                <a16:creationId xmlns:a16="http://schemas.microsoft.com/office/drawing/2014/main" id="{6D4BA047-62AD-48D6-9A71-AB39B263A947}"/>
              </a:ext>
            </a:extLst>
          </p:cNvPr>
          <p:cNvSpPr>
            <a:spLocks noGrp="1"/>
          </p:cNvSpPr>
          <p:nvPr>
            <p:ph type="sldNum" sz="quarter" idx="12"/>
          </p:nvPr>
        </p:nvSpPr>
        <p:spPr/>
        <p:txBody>
          <a:bodyPr/>
          <a:lstStyle/>
          <a:p>
            <a:fld id="{1E8B12D4-0153-426D-B9F0-EAA8F3E5E5B3}" type="slidenum">
              <a:rPr lang="fr-FR" smtClean="0"/>
              <a:t>‹N°›</a:t>
            </a:fld>
            <a:endParaRPr lang="fr-FR"/>
          </a:p>
        </p:txBody>
      </p:sp>
    </p:spTree>
    <p:extLst>
      <p:ext uri="{BB962C8B-B14F-4D97-AF65-F5344CB8AC3E}">
        <p14:creationId xmlns:p14="http://schemas.microsoft.com/office/powerpoint/2010/main" val="1579879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7ABB577-A783-421F-A63D-2CE74C6AAA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fr-FR"/>
          </a:p>
        </p:txBody>
      </p:sp>
      <p:sp>
        <p:nvSpPr>
          <p:cNvPr id="3" name="Marcador de texto vertical 2">
            <a:extLst>
              <a:ext uri="{FF2B5EF4-FFF2-40B4-BE49-F238E27FC236}">
                <a16:creationId xmlns:a16="http://schemas.microsoft.com/office/drawing/2014/main" id="{EA1302F1-6C4E-4639-BC2A-FDCFF753447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fr-FR"/>
          </a:p>
        </p:txBody>
      </p:sp>
      <p:sp>
        <p:nvSpPr>
          <p:cNvPr id="4" name="Marcador de fecha 3">
            <a:extLst>
              <a:ext uri="{FF2B5EF4-FFF2-40B4-BE49-F238E27FC236}">
                <a16:creationId xmlns:a16="http://schemas.microsoft.com/office/drawing/2014/main" id="{21FDD7CE-0A20-4591-85AD-4910BFD059F9}"/>
              </a:ext>
            </a:extLst>
          </p:cNvPr>
          <p:cNvSpPr>
            <a:spLocks noGrp="1"/>
          </p:cNvSpPr>
          <p:nvPr>
            <p:ph type="dt" sz="half" idx="10"/>
          </p:nvPr>
        </p:nvSpPr>
        <p:spPr/>
        <p:txBody>
          <a:bodyPr/>
          <a:lstStyle/>
          <a:p>
            <a:fld id="{BA9ECC04-896B-4177-888B-9DAF8BBB55E7}" type="datetime1">
              <a:rPr lang="fr-FR" smtClean="0"/>
              <a:t>02/11/2021</a:t>
            </a:fld>
            <a:endParaRPr lang="fr-FR"/>
          </a:p>
        </p:txBody>
      </p:sp>
      <p:sp>
        <p:nvSpPr>
          <p:cNvPr id="5" name="Marcador de pie de página 4">
            <a:extLst>
              <a:ext uri="{FF2B5EF4-FFF2-40B4-BE49-F238E27FC236}">
                <a16:creationId xmlns:a16="http://schemas.microsoft.com/office/drawing/2014/main" id="{6A324557-2671-419E-BF2B-1C4DCB442365}"/>
              </a:ext>
            </a:extLst>
          </p:cNvPr>
          <p:cNvSpPr>
            <a:spLocks noGrp="1"/>
          </p:cNvSpPr>
          <p:nvPr>
            <p:ph type="ftr" sz="quarter" idx="11"/>
          </p:nvPr>
        </p:nvSpPr>
        <p:spPr/>
        <p:txBody>
          <a:bodyPr/>
          <a:lstStyle/>
          <a:p>
            <a:endParaRPr lang="fr-FR"/>
          </a:p>
        </p:txBody>
      </p:sp>
      <p:sp>
        <p:nvSpPr>
          <p:cNvPr id="6" name="Marcador de número de diapositiva 5">
            <a:extLst>
              <a:ext uri="{FF2B5EF4-FFF2-40B4-BE49-F238E27FC236}">
                <a16:creationId xmlns:a16="http://schemas.microsoft.com/office/drawing/2014/main" id="{30BF2CAD-AC48-4610-A640-9228A2BD906C}"/>
              </a:ext>
            </a:extLst>
          </p:cNvPr>
          <p:cNvSpPr>
            <a:spLocks noGrp="1"/>
          </p:cNvSpPr>
          <p:nvPr>
            <p:ph type="sldNum" sz="quarter" idx="12"/>
          </p:nvPr>
        </p:nvSpPr>
        <p:spPr/>
        <p:txBody>
          <a:bodyPr/>
          <a:lstStyle/>
          <a:p>
            <a:fld id="{1E8B12D4-0153-426D-B9F0-EAA8F3E5E5B3}" type="slidenum">
              <a:rPr lang="fr-FR" smtClean="0"/>
              <a:t>‹N°›</a:t>
            </a:fld>
            <a:endParaRPr lang="fr-FR"/>
          </a:p>
        </p:txBody>
      </p:sp>
    </p:spTree>
    <p:extLst>
      <p:ext uri="{BB962C8B-B14F-4D97-AF65-F5344CB8AC3E}">
        <p14:creationId xmlns:p14="http://schemas.microsoft.com/office/powerpoint/2010/main" val="985220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sp>
        <p:nvSpPr>
          <p:cNvPr id="7" name="ZoneTexte 4">
            <a:extLst>
              <a:ext uri="{FF2B5EF4-FFF2-40B4-BE49-F238E27FC236}">
                <a16:creationId xmlns:a16="http://schemas.microsoft.com/office/drawing/2014/main" id="{3BADE6C2-48B6-4839-8593-24B2733B6571}"/>
              </a:ext>
            </a:extLst>
          </p:cNvPr>
          <p:cNvSpPr txBox="1"/>
          <p:nvPr userDrawn="1"/>
        </p:nvSpPr>
        <p:spPr>
          <a:xfrm>
            <a:off x="0" y="6561083"/>
            <a:ext cx="12191999" cy="288000"/>
          </a:xfrm>
          <a:prstGeom prst="rect">
            <a:avLst/>
          </a:prstGeom>
          <a:solidFill>
            <a:schemeClr val="accent6"/>
          </a:solidFill>
          <a:ln>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fr-FR" sz="1000">
                <a:solidFill>
                  <a:schemeClr val="bg1"/>
                </a:solidFill>
              </a:rPr>
              <a:t>         </a:t>
            </a:r>
            <a:r>
              <a:rPr lang="fr-FR" sz="1200">
                <a:solidFill>
                  <a:schemeClr val="bg1"/>
                </a:solidFill>
              </a:rPr>
              <a:t>pavlo.santander-tapia@univ-lorraine.fr</a:t>
            </a:r>
          </a:p>
        </p:txBody>
      </p:sp>
      <p:graphicFrame>
        <p:nvGraphicFramePr>
          <p:cNvPr id="8" name="Tableau 7">
            <a:extLst>
              <a:ext uri="{FF2B5EF4-FFF2-40B4-BE49-F238E27FC236}">
                <a16:creationId xmlns:a16="http://schemas.microsoft.com/office/drawing/2014/main" id="{A4D9C93C-7138-40E7-8D5F-660D72F109D9}"/>
              </a:ext>
            </a:extLst>
          </p:cNvPr>
          <p:cNvGraphicFramePr>
            <a:graphicFrameLocks noGrp="1"/>
          </p:cNvGraphicFramePr>
          <p:nvPr userDrawn="1">
            <p:extLst>
              <p:ext uri="{D42A27DB-BD31-4B8C-83A1-F6EECF244321}">
                <p14:modId xmlns:p14="http://schemas.microsoft.com/office/powerpoint/2010/main" val="3598300222"/>
              </p:ext>
            </p:extLst>
          </p:nvPr>
        </p:nvGraphicFramePr>
        <p:xfrm>
          <a:off x="3935759" y="6552094"/>
          <a:ext cx="7416825" cy="311147"/>
        </p:xfrm>
        <a:graphic>
          <a:graphicData uri="http://schemas.openxmlformats.org/drawingml/2006/table">
            <a:tbl>
              <a:tblPr firstRow="1" bandRow="1">
                <a:tableStyleId>{5940675A-B579-460E-94D1-54222C63F5DA}</a:tableStyleId>
              </a:tblPr>
              <a:tblGrid>
                <a:gridCol w="1483365">
                  <a:extLst>
                    <a:ext uri="{9D8B030D-6E8A-4147-A177-3AD203B41FA5}">
                      <a16:colId xmlns:a16="http://schemas.microsoft.com/office/drawing/2014/main" val="20000"/>
                    </a:ext>
                  </a:extLst>
                </a:gridCol>
                <a:gridCol w="1483365">
                  <a:extLst>
                    <a:ext uri="{9D8B030D-6E8A-4147-A177-3AD203B41FA5}">
                      <a16:colId xmlns:a16="http://schemas.microsoft.com/office/drawing/2014/main" val="20001"/>
                    </a:ext>
                  </a:extLst>
                </a:gridCol>
                <a:gridCol w="1483365">
                  <a:extLst>
                    <a:ext uri="{9D8B030D-6E8A-4147-A177-3AD203B41FA5}">
                      <a16:colId xmlns:a16="http://schemas.microsoft.com/office/drawing/2014/main" val="20002"/>
                    </a:ext>
                  </a:extLst>
                </a:gridCol>
                <a:gridCol w="1483365">
                  <a:extLst>
                    <a:ext uri="{9D8B030D-6E8A-4147-A177-3AD203B41FA5}">
                      <a16:colId xmlns:a16="http://schemas.microsoft.com/office/drawing/2014/main" val="20003"/>
                    </a:ext>
                  </a:extLst>
                </a:gridCol>
                <a:gridCol w="1483365">
                  <a:extLst>
                    <a:ext uri="{9D8B030D-6E8A-4147-A177-3AD203B41FA5}">
                      <a16:colId xmlns:a16="http://schemas.microsoft.com/office/drawing/2014/main" val="2157350099"/>
                    </a:ext>
                  </a:extLst>
                </a:gridCol>
              </a:tblGrid>
              <a:tr h="311147">
                <a:tc>
                  <a:txBody>
                    <a:bodyPr/>
                    <a:lstStyle/>
                    <a:p>
                      <a:pPr marL="0" algn="ctr" defTabSz="914400" rtl="0" eaLnBrk="1" latinLnBrk="0" hangingPunct="1"/>
                      <a:r>
                        <a:rPr lang="fr-FR" sz="1200" b="1" kern="1200">
                          <a:solidFill>
                            <a:schemeClr val="tx1"/>
                          </a:solidFill>
                          <a:latin typeface="+mn-lt"/>
                          <a:ea typeface="+mn-ea"/>
                          <a:cs typeface="+mn-cs"/>
                        </a:rPr>
                        <a:t>1. INTRODUCTION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fr-FR" sz="1200">
                          <a:solidFill>
                            <a:schemeClr val="bg1"/>
                          </a:solidFill>
                        </a:rPr>
                        <a:t>2. ÉTAT DE L’ART</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a:solidFill>
                            <a:schemeClr val="bg1"/>
                          </a:solidFill>
                        </a:rPr>
                        <a:t>3. MÉTHODOLOGIE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r-FR" sz="1200">
                          <a:solidFill>
                            <a:schemeClr val="bg1"/>
                          </a:solidFill>
                        </a:rPr>
                        <a:t>4. MODÈLES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a:solidFill>
                            <a:schemeClr val="bg1"/>
                          </a:solidFill>
                        </a:rPr>
                        <a:t>5. CONCLUSIONS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9" name="Marcador de número de diapositiva 4">
            <a:extLst>
              <a:ext uri="{FF2B5EF4-FFF2-40B4-BE49-F238E27FC236}">
                <a16:creationId xmlns:a16="http://schemas.microsoft.com/office/drawing/2014/main" id="{2137C67F-CBEB-4CAD-AFAB-75F892F710E5}"/>
              </a:ext>
            </a:extLst>
          </p:cNvPr>
          <p:cNvSpPr>
            <a:spLocks noGrp="1"/>
          </p:cNvSpPr>
          <p:nvPr>
            <p:ph type="sldNum" sz="quarter" idx="12"/>
          </p:nvPr>
        </p:nvSpPr>
        <p:spPr>
          <a:xfrm>
            <a:off x="11424591" y="6561622"/>
            <a:ext cx="570653" cy="311147"/>
          </a:xfrm>
        </p:spPr>
        <p:txBody>
          <a:bodyPr/>
          <a:lstStyle>
            <a:lvl1pPr>
              <a:defRPr>
                <a:solidFill>
                  <a:schemeClr val="bg1"/>
                </a:solidFill>
              </a:defRPr>
            </a:lvl1pPr>
          </a:lstStyle>
          <a:p>
            <a:fld id="{A0F8A172-AA2E-4313-B0BB-47C695912483}" type="slidenum">
              <a:rPr lang="es-CL" smtClean="0"/>
              <a:pPr/>
              <a:t>‹N°›</a:t>
            </a:fld>
            <a:endParaRPr lang="es-CL"/>
          </a:p>
        </p:txBody>
      </p:sp>
      <p:sp>
        <p:nvSpPr>
          <p:cNvPr id="11" name="Titre 3">
            <a:extLst>
              <a:ext uri="{FF2B5EF4-FFF2-40B4-BE49-F238E27FC236}">
                <a16:creationId xmlns:a16="http://schemas.microsoft.com/office/drawing/2014/main" id="{6DF9A75D-23E1-467C-B936-88910E7B129B}"/>
              </a:ext>
            </a:extLst>
          </p:cNvPr>
          <p:cNvSpPr>
            <a:spLocks noGrp="1"/>
          </p:cNvSpPr>
          <p:nvPr>
            <p:ph type="title" hasCustomPrompt="1"/>
          </p:nvPr>
        </p:nvSpPr>
        <p:spPr>
          <a:xfrm>
            <a:off x="573206" y="274638"/>
            <a:ext cx="11422038" cy="796711"/>
          </a:xfrm>
        </p:spPr>
        <p:txBody>
          <a:bodyPr>
            <a:noAutofit/>
          </a:bodyPr>
          <a:lstStyle>
            <a:lvl1pPr>
              <a:defRPr/>
            </a:lvl1pPr>
          </a:lstStyle>
          <a:p>
            <a:pPr algn="l"/>
            <a:r>
              <a:rPr lang="fr-FR" sz="3600"/>
              <a:t>TITLE</a:t>
            </a:r>
            <a:endParaRPr lang="fr-FR" sz="3500">
              <a:latin typeface="Lucida Sans" panose="020B060203050402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964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de-D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de-DE" smtClean="0"/>
              <a:t>02.11.21</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e la date 4"/>
          <p:cNvSpPr>
            <a:spLocks noGrp="1"/>
          </p:cNvSpPr>
          <p:nvPr>
            <p:ph type="dt" sz="half" idx="10"/>
          </p:nvPr>
        </p:nvSpPr>
        <p:spPr/>
        <p:txBody>
          <a:bodyPr/>
          <a:lstStyle/>
          <a:p>
            <a:fld id="{638941B0-F4D5-4460-BCAD-F7E2B41A8257}" type="datetimeFigureOut">
              <a:rPr lang="de-DE" smtClean="0"/>
              <a:t>02.11.21</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de-D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Espace réservé de la date 6"/>
          <p:cNvSpPr>
            <a:spLocks noGrp="1"/>
          </p:cNvSpPr>
          <p:nvPr>
            <p:ph type="dt" sz="half" idx="10"/>
          </p:nvPr>
        </p:nvSpPr>
        <p:spPr/>
        <p:txBody>
          <a:bodyPr/>
          <a:lstStyle/>
          <a:p>
            <a:fld id="{638941B0-F4D5-4460-BCAD-F7E2B41A8257}" type="datetimeFigureOut">
              <a:rPr lang="de-DE" smtClean="0"/>
              <a:t>02.11.21</a:t>
            </a:fld>
            <a:endParaRPr lang="de-DE"/>
          </a:p>
        </p:txBody>
      </p:sp>
      <p:sp>
        <p:nvSpPr>
          <p:cNvPr id="8" name="Espace réservé du pied de page 7"/>
          <p:cNvSpPr>
            <a:spLocks noGrp="1"/>
          </p:cNvSpPr>
          <p:nvPr>
            <p:ph type="ftr" sz="quarter" idx="11"/>
          </p:nvPr>
        </p:nvSpPr>
        <p:spPr/>
        <p:txBody>
          <a:bodyPr/>
          <a:lstStyle/>
          <a:p>
            <a:endParaRPr lang="de-DE"/>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e la date 2"/>
          <p:cNvSpPr>
            <a:spLocks noGrp="1"/>
          </p:cNvSpPr>
          <p:nvPr>
            <p:ph type="dt" sz="half" idx="10"/>
          </p:nvPr>
        </p:nvSpPr>
        <p:spPr/>
        <p:txBody>
          <a:bodyPr/>
          <a:lstStyle/>
          <a:p>
            <a:fld id="{638941B0-F4D5-4460-BCAD-F7E2B41A8257}" type="datetimeFigureOut">
              <a:rPr lang="de-DE" smtClean="0"/>
              <a:t>02.11.21</a:t>
            </a:fld>
            <a:endParaRPr lang="de-DE"/>
          </a:p>
        </p:txBody>
      </p:sp>
      <p:sp>
        <p:nvSpPr>
          <p:cNvPr id="4" name="Espace réservé du pied de page 3"/>
          <p:cNvSpPr>
            <a:spLocks noGrp="1"/>
          </p:cNvSpPr>
          <p:nvPr>
            <p:ph type="ftr" sz="quarter" idx="11"/>
          </p:nvPr>
        </p:nvSpPr>
        <p:spPr/>
        <p:txBody>
          <a:bodyPr/>
          <a:lstStyle/>
          <a:p>
            <a:endParaRPr lang="de-DE"/>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de-DE" smtClean="0"/>
              <a:t>02.11.21</a:t>
            </a:fld>
            <a:endParaRPr lang="de-DE"/>
          </a:p>
        </p:txBody>
      </p:sp>
      <p:sp>
        <p:nvSpPr>
          <p:cNvPr id="3" name="Espace réservé du pied de page 2"/>
          <p:cNvSpPr>
            <a:spLocks noGrp="1"/>
          </p:cNvSpPr>
          <p:nvPr>
            <p:ph type="ftr" sz="quarter" idx="11"/>
          </p:nvPr>
        </p:nvSpPr>
        <p:spPr/>
        <p:txBody>
          <a:bodyPr/>
          <a:lstStyle/>
          <a:p>
            <a:endParaRPr lang="de-DE"/>
          </a:p>
        </p:txBody>
      </p:sp>
      <p:sp>
        <p:nvSpPr>
          <p:cNvPr id="4" name="Espace réservé du numéro de diapositive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02.11.21</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02.11.21</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de-D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de-DE" smtClean="0"/>
              <a:t>02.11.21</a:t>
            </a:fld>
            <a:endParaRPr lang="de-DE"/>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‹N°›</a:t>
            </a:fld>
            <a:endParaRPr lang="de-DE"/>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259A94F-60AE-40EB-8B22-8FFD4F680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fr-FR"/>
          </a:p>
        </p:txBody>
      </p:sp>
      <p:sp>
        <p:nvSpPr>
          <p:cNvPr id="3" name="Marcador de texto 2">
            <a:extLst>
              <a:ext uri="{FF2B5EF4-FFF2-40B4-BE49-F238E27FC236}">
                <a16:creationId xmlns:a16="http://schemas.microsoft.com/office/drawing/2014/main" id="{466A4C08-07B4-43B8-A7E6-531843C10A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fr-FR"/>
          </a:p>
        </p:txBody>
      </p:sp>
      <p:sp>
        <p:nvSpPr>
          <p:cNvPr id="4" name="Marcador de fecha 3">
            <a:extLst>
              <a:ext uri="{FF2B5EF4-FFF2-40B4-BE49-F238E27FC236}">
                <a16:creationId xmlns:a16="http://schemas.microsoft.com/office/drawing/2014/main" id="{67169D04-8ABE-46D5-ADEB-BDE9A02F0A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C151AD-6E40-4CB1-AF94-F11CF1C5E99C}" type="datetime1">
              <a:rPr lang="fr-FR" smtClean="0"/>
              <a:t>02/11/2021</a:t>
            </a:fld>
            <a:endParaRPr lang="fr-FR"/>
          </a:p>
        </p:txBody>
      </p:sp>
      <p:sp>
        <p:nvSpPr>
          <p:cNvPr id="5" name="Marcador de pie de página 4">
            <a:extLst>
              <a:ext uri="{FF2B5EF4-FFF2-40B4-BE49-F238E27FC236}">
                <a16:creationId xmlns:a16="http://schemas.microsoft.com/office/drawing/2014/main" id="{061D0B5B-6C90-45E1-962B-F2ED570A13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Marcador de número de diapositiva 5">
            <a:extLst>
              <a:ext uri="{FF2B5EF4-FFF2-40B4-BE49-F238E27FC236}">
                <a16:creationId xmlns:a16="http://schemas.microsoft.com/office/drawing/2014/main" id="{D2E02917-1A9F-4EB2-815E-FABE692733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8B12D4-0153-426D-B9F0-EAA8F3E5E5B3}" type="slidenum">
              <a:rPr lang="fr-FR" smtClean="0"/>
              <a:t>‹N°›</a:t>
            </a:fld>
            <a:endParaRPr lang="fr-FR"/>
          </a:p>
        </p:txBody>
      </p:sp>
    </p:spTree>
    <p:extLst>
      <p:ext uri="{BB962C8B-B14F-4D97-AF65-F5344CB8AC3E}">
        <p14:creationId xmlns:p14="http://schemas.microsoft.com/office/powerpoint/2010/main" val="15020825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6.tmp"/><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6.tmp"/><Relationship Id="rId7" Type="http://schemas.openxmlformats.org/officeDocument/2006/relationships/diagramColors" Target="../diagrams/colors6.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6.tmp"/><Relationship Id="rId7" Type="http://schemas.openxmlformats.org/officeDocument/2006/relationships/diagramQuickStyle" Target="../diagrams/quickStyle7.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7.png"/><Relationship Id="rId9" Type="http://schemas.microsoft.com/office/2007/relationships/diagramDrawing" Target="../diagrams/drawing7.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6.tmp"/><Relationship Id="rId7" Type="http://schemas.openxmlformats.org/officeDocument/2006/relationships/diagramQuickStyle" Target="../diagrams/quickStyle8.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27.png"/><Relationship Id="rId9" Type="http://schemas.microsoft.com/office/2007/relationships/diagramDrawing" Target="../diagrams/drawing8.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8.png"/><Relationship Id="rId7" Type="http://schemas.openxmlformats.org/officeDocument/2006/relationships/diagramQuickStyle" Target="../diagrams/quickStyle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9.jpeg"/><Relationship Id="rId9" Type="http://schemas.microsoft.com/office/2007/relationships/diagramDrawing" Target="../diagrams/drawing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0.png"/><Relationship Id="rId7" Type="http://schemas.openxmlformats.org/officeDocument/2006/relationships/diagramColors" Target="../diagrams/colors11.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31.png"/><Relationship Id="rId7" Type="http://schemas.openxmlformats.org/officeDocument/2006/relationships/diagramLayout" Target="../diagrams/layout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12.xml"/><Relationship Id="rId11" Type="http://schemas.openxmlformats.org/officeDocument/2006/relationships/image" Target="../media/image34.gif"/><Relationship Id="rId5" Type="http://schemas.openxmlformats.org/officeDocument/2006/relationships/image" Target="../media/image33.png"/><Relationship Id="rId10" Type="http://schemas.microsoft.com/office/2007/relationships/diagramDrawing" Target="../diagrams/drawing12.xml"/><Relationship Id="rId4" Type="http://schemas.openxmlformats.org/officeDocument/2006/relationships/image" Target="../media/image32.png"/><Relationship Id="rId9" Type="http://schemas.openxmlformats.org/officeDocument/2006/relationships/diagramColors" Target="../diagrams/colors12.xml"/></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0.png"/><Relationship Id="rId18" Type="http://schemas.microsoft.com/office/2007/relationships/hdphoto" Target="../media/hdphoto7.wdp"/><Relationship Id="rId3" Type="http://schemas.openxmlformats.org/officeDocument/2006/relationships/image" Target="../media/image35.png"/><Relationship Id="rId21" Type="http://schemas.openxmlformats.org/officeDocument/2006/relationships/image" Target="../media/image46.tmp"/><Relationship Id="rId7" Type="http://schemas.openxmlformats.org/officeDocument/2006/relationships/image" Target="../media/image37.png"/><Relationship Id="rId12" Type="http://schemas.microsoft.com/office/2007/relationships/hdphoto" Target="../media/hdphoto5.wdp"/><Relationship Id="rId17" Type="http://schemas.openxmlformats.org/officeDocument/2006/relationships/image" Target="../media/image43.png"/><Relationship Id="rId2" Type="http://schemas.openxmlformats.org/officeDocument/2006/relationships/notesSlide" Target="../notesSlides/notesSlide15.xml"/><Relationship Id="rId16" Type="http://schemas.microsoft.com/office/2007/relationships/hdphoto" Target="../media/hdphoto6.wdp"/><Relationship Id="rId20" Type="http://schemas.openxmlformats.org/officeDocument/2006/relationships/image" Target="../media/image45.tm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9.png"/><Relationship Id="rId5" Type="http://schemas.openxmlformats.org/officeDocument/2006/relationships/image" Target="../media/image36.png"/><Relationship Id="rId15" Type="http://schemas.openxmlformats.org/officeDocument/2006/relationships/image" Target="../media/image42.png"/><Relationship Id="rId10" Type="http://schemas.microsoft.com/office/2007/relationships/hdphoto" Target="../media/hdphoto4.wdp"/><Relationship Id="rId19" Type="http://schemas.openxmlformats.org/officeDocument/2006/relationships/image" Target="../media/image44.tmp"/><Relationship Id="rId4" Type="http://schemas.microsoft.com/office/2007/relationships/hdphoto" Target="../media/hdphoto1.wdp"/><Relationship Id="rId9" Type="http://schemas.openxmlformats.org/officeDocument/2006/relationships/image" Target="../media/image38.png"/><Relationship Id="rId1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0.png"/><Relationship Id="rId18" Type="http://schemas.microsoft.com/office/2007/relationships/hdphoto" Target="../media/hdphoto7.wdp"/><Relationship Id="rId3" Type="http://schemas.openxmlformats.org/officeDocument/2006/relationships/image" Target="../media/image35.png"/><Relationship Id="rId21" Type="http://schemas.openxmlformats.org/officeDocument/2006/relationships/image" Target="../media/image46.tmp"/><Relationship Id="rId7" Type="http://schemas.openxmlformats.org/officeDocument/2006/relationships/image" Target="../media/image37.png"/><Relationship Id="rId12" Type="http://schemas.microsoft.com/office/2007/relationships/hdphoto" Target="../media/hdphoto5.wdp"/><Relationship Id="rId17" Type="http://schemas.openxmlformats.org/officeDocument/2006/relationships/image" Target="../media/image43.png"/><Relationship Id="rId2" Type="http://schemas.openxmlformats.org/officeDocument/2006/relationships/notesSlide" Target="../notesSlides/notesSlide16.xml"/><Relationship Id="rId16" Type="http://schemas.microsoft.com/office/2007/relationships/hdphoto" Target="../media/hdphoto6.wdp"/><Relationship Id="rId20" Type="http://schemas.openxmlformats.org/officeDocument/2006/relationships/image" Target="../media/image45.tm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9.png"/><Relationship Id="rId5" Type="http://schemas.openxmlformats.org/officeDocument/2006/relationships/image" Target="../media/image36.png"/><Relationship Id="rId15" Type="http://schemas.openxmlformats.org/officeDocument/2006/relationships/image" Target="../media/image42.png"/><Relationship Id="rId10" Type="http://schemas.microsoft.com/office/2007/relationships/hdphoto" Target="../media/hdphoto4.wdp"/><Relationship Id="rId19" Type="http://schemas.openxmlformats.org/officeDocument/2006/relationships/image" Target="../media/image44.tmp"/><Relationship Id="rId4" Type="http://schemas.microsoft.com/office/2007/relationships/hdphoto" Target="../media/hdphoto1.wdp"/><Relationship Id="rId9" Type="http://schemas.openxmlformats.org/officeDocument/2006/relationships/image" Target="../media/image38.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3.png"/><Relationship Id="rId18" Type="http://schemas.openxmlformats.org/officeDocument/2006/relationships/image" Target="../media/image58.png"/><Relationship Id="rId3" Type="http://schemas.openxmlformats.org/officeDocument/2006/relationships/image" Target="../media/image48.png"/><Relationship Id="rId21" Type="http://schemas.openxmlformats.org/officeDocument/2006/relationships/image" Target="../media/image39.png"/><Relationship Id="rId7" Type="http://schemas.openxmlformats.org/officeDocument/2006/relationships/image" Target="../media/image51.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55.png"/><Relationship Id="rId10" Type="http://schemas.microsoft.com/office/2007/relationships/hdphoto" Target="../media/hdphoto2.wdp"/><Relationship Id="rId19" Type="http://schemas.openxmlformats.org/officeDocument/2006/relationships/image" Target="../media/image59.png"/><Relationship Id="rId4" Type="http://schemas.microsoft.com/office/2007/relationships/hdphoto" Target="../media/hdphoto8.wdp"/><Relationship Id="rId9" Type="http://schemas.openxmlformats.org/officeDocument/2006/relationships/image" Target="../media/image36.png"/><Relationship Id="rId14" Type="http://schemas.microsoft.com/office/2007/relationships/hdphoto" Target="../media/hdphoto7.wdp"/><Relationship Id="rId22" Type="http://schemas.microsoft.com/office/2007/relationships/hdphoto" Target="../media/hdphoto5.wdp"/></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diagramDrawing" Target="../diagrams/drawing14.xml"/><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diagramColors" Target="../diagrams/colors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QuickStyle" Target="../diagrams/quickStyle14.xml"/><Relationship Id="rId5" Type="http://schemas.openxmlformats.org/officeDocument/2006/relationships/diagramQuickStyle" Target="../diagrams/quickStyle13.xml"/><Relationship Id="rId10" Type="http://schemas.openxmlformats.org/officeDocument/2006/relationships/diagramLayout" Target="../diagrams/layout14.xml"/><Relationship Id="rId4" Type="http://schemas.openxmlformats.org/officeDocument/2006/relationships/diagramLayout" Target="../diagrams/layout13.xml"/><Relationship Id="rId9" Type="http://schemas.openxmlformats.org/officeDocument/2006/relationships/diagramData" Target="../diagrams/data1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em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1.emf"/></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65.png"/><Relationship Id="rId7" Type="http://schemas.openxmlformats.org/officeDocument/2006/relationships/diagramLayout" Target="../diagrams/layout1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Data" Target="../diagrams/data15.xml"/><Relationship Id="rId5" Type="http://schemas.openxmlformats.org/officeDocument/2006/relationships/image" Target="../media/image33.png"/><Relationship Id="rId10" Type="http://schemas.microsoft.com/office/2007/relationships/diagramDrawing" Target="../diagrams/drawing15.xml"/><Relationship Id="rId4" Type="http://schemas.microsoft.com/office/2007/relationships/hdphoto" Target="../media/hdphoto9.wdp"/><Relationship Id="rId9" Type="http://schemas.openxmlformats.org/officeDocument/2006/relationships/diagramColors" Target="../diagrams/colors15.xml"/></Relationships>
</file>

<file path=ppt/slides/_rels/slide2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66.png"/><Relationship Id="rId7" Type="http://schemas.openxmlformats.org/officeDocument/2006/relationships/diagramColors" Target="../diagrams/colors1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016/j.addma.2017.05.013" TargetMode="External"/><Relationship Id="rId2" Type="http://schemas.openxmlformats.org/officeDocument/2006/relationships/hyperlink" Target="https://doi.org/10.1016/j.resconrec.2019.104531" TargetMode="External"/><Relationship Id="rId1" Type="http://schemas.openxmlformats.org/officeDocument/2006/relationships/slideLayout" Target="../slideLayouts/slideLayout2.xml"/><Relationship Id="rId5" Type="http://schemas.openxmlformats.org/officeDocument/2006/relationships/hyperlink" Target="https://doi.org/10.1016/j.jclepro.2014.02.009" TargetMode="External"/><Relationship Id="rId4" Type="http://schemas.openxmlformats.org/officeDocument/2006/relationships/hyperlink" Target="https://doi.org/10.1557/opl.2013.319"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11/jiec.12618" TargetMode="External"/><Relationship Id="rId2" Type="http://schemas.openxmlformats.org/officeDocument/2006/relationships/hyperlink" Target="https://doi.org/10.1016/j.resconrec.2021.105451" TargetMode="External"/><Relationship Id="rId1" Type="http://schemas.openxmlformats.org/officeDocument/2006/relationships/slideLayout" Target="../slideLayouts/slideLayout2.xml"/><Relationship Id="rId4" Type="http://schemas.openxmlformats.org/officeDocument/2006/relationships/hyperlink" Target="https://doi.org/10.1080/00207233.2019.161867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9.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jpg"/><Relationship Id="rId4" Type="http://schemas.microsoft.com/office/2007/relationships/hdphoto" Target="../media/hdphoto10.wdp"/><Relationship Id="rId9"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3.png"/><Relationship Id="rId18" Type="http://schemas.openxmlformats.org/officeDocument/2006/relationships/image" Target="../media/image83.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png"/><Relationship Id="rId17" Type="http://schemas.openxmlformats.org/officeDocument/2006/relationships/image" Target="../media/image82.png"/><Relationship Id="rId2" Type="http://schemas.openxmlformats.org/officeDocument/2006/relationships/notesSlide" Target="../notesSlides/notesSlide26.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80.png"/><Relationship Id="rId10" Type="http://schemas.microsoft.com/office/2007/relationships/hdphoto" Target="../media/hdphoto2.wdp"/><Relationship Id="rId19" Type="http://schemas.openxmlformats.org/officeDocument/2006/relationships/image" Target="../media/image59.png"/><Relationship Id="rId4" Type="http://schemas.microsoft.com/office/2007/relationships/hdphoto" Target="../media/hdphoto8.wdp"/><Relationship Id="rId9" Type="http://schemas.openxmlformats.org/officeDocument/2006/relationships/image" Target="../media/image36.png"/><Relationship Id="rId14" Type="http://schemas.microsoft.com/office/2007/relationships/hdphoto" Target="../media/hdphoto7.wdp"/></Relationships>
</file>

<file path=ppt/slides/_rels/slide3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60.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3.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hyperlink" Target="https://www.google.fr/maps" TargetMode="External"/><Relationship Id="rId5" Type="http://schemas.openxmlformats.org/officeDocument/2006/relationships/hyperlink" Target="https://sea-distances.org/" TargetMode="External"/><Relationship Id="rId4" Type="http://schemas.openxmlformats.org/officeDocument/2006/relationships/hyperlink" Target="https://www.accextrusion.com/product/peek-3d-printer-filament-production-line.html" TargetMode="Externa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8.jpeg"/><Relationship Id="rId7" Type="http://schemas.openxmlformats.org/officeDocument/2006/relationships/diagramData" Target="../diagrams/data3.xml"/><Relationship Id="rId2" Type="http://schemas.openxmlformats.org/officeDocument/2006/relationships/image" Target="../media/image7.png"/><Relationship Id="rId1" Type="http://schemas.openxmlformats.org/officeDocument/2006/relationships/slideLayout" Target="../slideLayouts/slideLayout17.xml"/><Relationship Id="rId6" Type="http://schemas.openxmlformats.org/officeDocument/2006/relationships/image" Target="../media/image11.jpeg"/><Relationship Id="rId11" Type="http://schemas.microsoft.com/office/2007/relationships/diagramDrawing" Target="../diagrams/drawing3.xml"/><Relationship Id="rId5" Type="http://schemas.openxmlformats.org/officeDocument/2006/relationships/image" Target="../media/image10.jpeg"/><Relationship Id="rId10" Type="http://schemas.openxmlformats.org/officeDocument/2006/relationships/diagramColors" Target="../diagrams/colors3.xml"/><Relationship Id="rId4" Type="http://schemas.openxmlformats.org/officeDocument/2006/relationships/image" Target="../media/image9.jpeg"/><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microsoft.com/office/2007/relationships/diagramDrawing" Target="../diagrams/drawing4.xml"/><Relationship Id="rId3" Type="http://schemas.openxmlformats.org/officeDocument/2006/relationships/image" Target="../media/image12.png"/><Relationship Id="rId7" Type="http://schemas.openxmlformats.org/officeDocument/2006/relationships/image" Target="../media/image10.jpeg"/><Relationship Id="rId12"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9.jpeg"/><Relationship Id="rId11" Type="http://schemas.openxmlformats.org/officeDocument/2006/relationships/diagramQuickStyle" Target="../diagrams/quickStyle4.xml"/><Relationship Id="rId5" Type="http://schemas.openxmlformats.org/officeDocument/2006/relationships/image" Target="../media/image8.jpeg"/><Relationship Id="rId10" Type="http://schemas.openxmlformats.org/officeDocument/2006/relationships/diagramLayout" Target="../diagrams/layout4.xml"/><Relationship Id="rId4" Type="http://schemas.openxmlformats.org/officeDocument/2006/relationships/image" Target="../media/image7.png"/><Relationship Id="rId9"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311472D3-117D-4786-A33E-6379B052F38C}"/>
              </a:ext>
            </a:extLst>
          </p:cNvPr>
          <p:cNvPicPr>
            <a:picLocks noChangeAspect="1"/>
          </p:cNvPicPr>
          <p:nvPr/>
        </p:nvPicPr>
        <p:blipFill rotWithShape="1">
          <a:blip r:embed="rId3">
            <a:extLst>
              <a:ext uri="{28A0092B-C50C-407E-A947-70E740481C1C}">
                <a14:useLocalDpi xmlns:a14="http://schemas.microsoft.com/office/drawing/2010/main" val="0"/>
              </a:ext>
            </a:extLst>
          </a:blip>
          <a:srcRect t="9712" r="-2" b="1192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0" name="Imagen 9" descr="Imagen que contiene Mapa&#10;&#10;Descripción generada automáticamente">
            <a:extLst>
              <a:ext uri="{FF2B5EF4-FFF2-40B4-BE49-F238E27FC236}">
                <a16:creationId xmlns:a16="http://schemas.microsoft.com/office/drawing/2014/main" id="{69D78426-5F78-401E-84BC-D62E22A89C62}"/>
              </a:ext>
            </a:extLst>
          </p:cNvPr>
          <p:cNvPicPr>
            <a:picLocks noChangeAspect="1"/>
          </p:cNvPicPr>
          <p:nvPr/>
        </p:nvPicPr>
        <p:blipFill rotWithShape="1">
          <a:blip r:embed="rId4">
            <a:extLst>
              <a:ext uri="{28A0092B-C50C-407E-A947-70E740481C1C}">
                <a14:useLocalDpi xmlns:a14="http://schemas.microsoft.com/office/drawing/2010/main" val="0"/>
              </a:ext>
            </a:extLst>
          </a:blip>
          <a:srcRect t="13112" r="-2" b="3933"/>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ítulo 1">
            <a:extLst>
              <a:ext uri="{FF2B5EF4-FFF2-40B4-BE49-F238E27FC236}">
                <a16:creationId xmlns:a16="http://schemas.microsoft.com/office/drawing/2014/main" id="{52B8E130-FEE2-44CE-9B52-B8A1D3A3EF02}"/>
              </a:ext>
            </a:extLst>
          </p:cNvPr>
          <p:cNvSpPr>
            <a:spLocks noGrp="1"/>
          </p:cNvSpPr>
          <p:nvPr>
            <p:ph type="title"/>
          </p:nvPr>
        </p:nvSpPr>
        <p:spPr>
          <a:xfrm>
            <a:off x="328625" y="1172871"/>
            <a:ext cx="4957087" cy="2211379"/>
          </a:xfrm>
        </p:spPr>
        <p:txBody>
          <a:bodyPr>
            <a:normAutofit fontScale="90000"/>
          </a:bodyPr>
          <a:lstStyle/>
          <a:p>
            <a:r>
              <a:rPr lang="en-US" sz="3400" dirty="0"/>
              <a:t>Comparation of Distributed Plastic Recycling System to Produce Filament with Production of Filament from Virgin Plastic by LCA </a:t>
            </a:r>
            <a:br>
              <a:rPr lang="fr-FR" sz="3400" dirty="0"/>
            </a:br>
            <a:r>
              <a:rPr lang="en-US" sz="2200" dirty="0">
                <a:solidFill>
                  <a:schemeClr val="bg1">
                    <a:lumMod val="50000"/>
                  </a:schemeClr>
                </a:solidFill>
              </a:rPr>
              <a:t>Cristian </a:t>
            </a:r>
            <a:r>
              <a:rPr lang="en-US" sz="2200" dirty="0" err="1">
                <a:solidFill>
                  <a:schemeClr val="bg1">
                    <a:lumMod val="50000"/>
                  </a:schemeClr>
                </a:solidFill>
              </a:rPr>
              <a:t>Cáceres</a:t>
            </a:r>
            <a:br>
              <a:rPr lang="en-US" sz="2200" dirty="0">
                <a:solidFill>
                  <a:schemeClr val="bg1">
                    <a:lumMod val="50000"/>
                  </a:schemeClr>
                </a:solidFill>
                <a:cs typeface="Calibri Light"/>
              </a:rPr>
            </a:br>
            <a:br>
              <a:rPr lang="en-US" sz="2200" dirty="0">
                <a:solidFill>
                  <a:schemeClr val="bg1">
                    <a:lumMod val="50000"/>
                  </a:schemeClr>
                </a:solidFill>
                <a:cs typeface="Calibri Light"/>
              </a:rPr>
            </a:br>
            <a:r>
              <a:rPr lang="en-US" sz="2200" dirty="0" err="1">
                <a:solidFill>
                  <a:schemeClr val="bg1">
                    <a:lumMod val="50000"/>
                  </a:schemeClr>
                </a:solidFill>
                <a:cs typeface="Calibri Light"/>
              </a:rPr>
              <a:t>Projet</a:t>
            </a:r>
            <a:r>
              <a:rPr lang="en-US" sz="2200" dirty="0">
                <a:solidFill>
                  <a:schemeClr val="bg1">
                    <a:lumMod val="50000"/>
                  </a:schemeClr>
                </a:solidFill>
                <a:cs typeface="Calibri Light"/>
              </a:rPr>
              <a:t>: </a:t>
            </a:r>
            <a:r>
              <a:rPr lang="en-US" sz="2200" b="1" dirty="0">
                <a:solidFill>
                  <a:schemeClr val="bg1">
                    <a:lumMod val="50000"/>
                  </a:schemeClr>
                </a:solidFill>
                <a:cs typeface="Calibri Light"/>
              </a:rPr>
              <a:t>Everest Bio</a:t>
            </a:r>
            <a:br>
              <a:rPr lang="en-US" sz="2200" dirty="0">
                <a:solidFill>
                  <a:schemeClr val="bg1">
                    <a:lumMod val="50000"/>
                  </a:schemeClr>
                </a:solidFill>
              </a:rPr>
            </a:br>
            <a:r>
              <a:rPr lang="en-US" sz="2200" dirty="0">
                <a:solidFill>
                  <a:schemeClr val="bg1">
                    <a:lumMod val="50000"/>
                  </a:schemeClr>
                </a:solidFill>
              </a:rPr>
              <a:t>	</a:t>
            </a:r>
            <a:r>
              <a:rPr lang="en-US" sz="2200" dirty="0" err="1">
                <a:solidFill>
                  <a:schemeClr val="bg1">
                    <a:lumMod val="50000"/>
                  </a:schemeClr>
                </a:solidFill>
              </a:rPr>
              <a:t>Pavlo</a:t>
            </a:r>
            <a:r>
              <a:rPr lang="en-US" sz="2200" dirty="0">
                <a:solidFill>
                  <a:schemeClr val="bg1">
                    <a:lumMod val="50000"/>
                  </a:schemeClr>
                </a:solidFill>
              </a:rPr>
              <a:t> Santander</a:t>
            </a:r>
            <a:br>
              <a:rPr lang="en-US" sz="2200" dirty="0">
                <a:solidFill>
                  <a:schemeClr val="bg1">
                    <a:lumMod val="50000"/>
                  </a:schemeClr>
                </a:solidFill>
              </a:rPr>
            </a:br>
            <a:r>
              <a:rPr lang="en-US" sz="2200" dirty="0">
                <a:solidFill>
                  <a:schemeClr val="bg1">
                    <a:lumMod val="50000"/>
                  </a:schemeClr>
                </a:solidFill>
              </a:rPr>
              <a:t>	Fabio Cruz Sanchez</a:t>
            </a:r>
            <a:br>
              <a:rPr lang="en-US" sz="2200" dirty="0">
                <a:solidFill>
                  <a:schemeClr val="bg1">
                    <a:lumMod val="50000"/>
                  </a:schemeClr>
                </a:solidFill>
              </a:rPr>
            </a:br>
            <a:r>
              <a:rPr lang="en-US" sz="2200" dirty="0">
                <a:solidFill>
                  <a:schemeClr val="bg1">
                    <a:lumMod val="50000"/>
                  </a:schemeClr>
                </a:solidFill>
              </a:rPr>
              <a:t>	Hakim </a:t>
            </a:r>
            <a:r>
              <a:rPr lang="en-US" sz="2200" dirty="0" err="1">
                <a:solidFill>
                  <a:schemeClr val="bg1">
                    <a:lumMod val="50000"/>
                  </a:schemeClr>
                </a:solidFill>
              </a:rPr>
              <a:t>Boudaoud</a:t>
            </a:r>
            <a:endParaRPr lang="en-US" sz="2200" dirty="0">
              <a:solidFill>
                <a:schemeClr val="bg1">
                  <a:lumMod val="50000"/>
                </a:schemeClr>
              </a:solidFill>
              <a:cs typeface="Calibri Light"/>
            </a:endParaRPr>
          </a:p>
        </p:txBody>
      </p:sp>
      <p:pic>
        <p:nvPicPr>
          <p:cNvPr id="3" name="Image 2">
            <a:extLst>
              <a:ext uri="{FF2B5EF4-FFF2-40B4-BE49-F238E27FC236}">
                <a16:creationId xmlns:a16="http://schemas.microsoft.com/office/drawing/2014/main" id="{0D49F723-D9E8-4F39-9F86-CABD513CA555}"/>
              </a:ext>
            </a:extLst>
          </p:cNvPr>
          <p:cNvPicPr>
            <a:picLocks noChangeAspect="1"/>
          </p:cNvPicPr>
          <p:nvPr/>
        </p:nvPicPr>
        <p:blipFill>
          <a:blip r:embed="rId5"/>
          <a:stretch>
            <a:fillRect/>
          </a:stretch>
        </p:blipFill>
        <p:spPr>
          <a:xfrm>
            <a:off x="595226" y="4476423"/>
            <a:ext cx="2113670" cy="786883"/>
          </a:xfrm>
          <a:prstGeom prst="rect">
            <a:avLst/>
          </a:prstGeom>
        </p:spPr>
      </p:pic>
      <p:pic>
        <p:nvPicPr>
          <p:cNvPr id="5" name="Image 4">
            <a:extLst>
              <a:ext uri="{FF2B5EF4-FFF2-40B4-BE49-F238E27FC236}">
                <a16:creationId xmlns:a16="http://schemas.microsoft.com/office/drawing/2014/main" id="{EF3FEA4D-88A9-4ADE-87EF-D07F9B9CFF2E}"/>
              </a:ext>
            </a:extLst>
          </p:cNvPr>
          <p:cNvPicPr>
            <a:picLocks noChangeAspect="1"/>
          </p:cNvPicPr>
          <p:nvPr/>
        </p:nvPicPr>
        <p:blipFill>
          <a:blip r:embed="rId6"/>
          <a:stretch>
            <a:fillRect/>
          </a:stretch>
        </p:blipFill>
        <p:spPr>
          <a:xfrm>
            <a:off x="2807169" y="5728627"/>
            <a:ext cx="1927400" cy="667761"/>
          </a:xfrm>
          <a:prstGeom prst="rect">
            <a:avLst/>
          </a:prstGeom>
        </p:spPr>
      </p:pic>
      <p:pic>
        <p:nvPicPr>
          <p:cNvPr id="2052" name="Picture 4" descr="LORRAINE FAB LIVING LAB - LORNTECH - Communauté &amp; Capitale French Tech">
            <a:extLst>
              <a:ext uri="{FF2B5EF4-FFF2-40B4-BE49-F238E27FC236}">
                <a16:creationId xmlns:a16="http://schemas.microsoft.com/office/drawing/2014/main" id="{B8B44A70-0A20-4BC1-B921-F66331AA768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930" b="15733"/>
          <a:stretch/>
        </p:blipFill>
        <p:spPr bwMode="auto">
          <a:xfrm>
            <a:off x="595226" y="5395729"/>
            <a:ext cx="1443184" cy="10006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6" descr="ERPI_1_Quadri">
            <a:extLst>
              <a:ext uri="{FF2B5EF4-FFF2-40B4-BE49-F238E27FC236}">
                <a16:creationId xmlns:a16="http://schemas.microsoft.com/office/drawing/2014/main" id="{D8E180ED-FFAA-4F7D-BF72-D4B1C5117F4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25000"/>
          <a:stretch>
            <a:fillRect/>
          </a:stretch>
        </p:blipFill>
        <p:spPr bwMode="auto">
          <a:xfrm>
            <a:off x="2708896" y="4476423"/>
            <a:ext cx="2122757" cy="8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130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183B2B2-1BB8-4862-89FD-7DFF0BB5D739}"/>
              </a:ext>
            </a:extLst>
          </p:cNvPr>
          <p:cNvPicPr>
            <a:picLocks noChangeAspect="1"/>
          </p:cNvPicPr>
          <p:nvPr/>
        </p:nvPicPr>
        <p:blipFill rotWithShape="1">
          <a:blip r:embed="rId3">
            <a:extLst>
              <a:ext uri="{28A0092B-C50C-407E-A947-70E740481C1C}">
                <a14:useLocalDpi xmlns:a14="http://schemas.microsoft.com/office/drawing/2010/main" val="0"/>
              </a:ext>
            </a:extLst>
          </a:blip>
          <a:srcRect b="5863"/>
          <a:stretch/>
        </p:blipFill>
        <p:spPr>
          <a:xfrm>
            <a:off x="774181" y="1046883"/>
            <a:ext cx="10643638" cy="5036739"/>
          </a:xfrm>
          <a:prstGeom prst="rect">
            <a:avLst/>
          </a:prstGeom>
        </p:spPr>
      </p:pic>
      <p:sp>
        <p:nvSpPr>
          <p:cNvPr id="4" name="CuadroTexto 3">
            <a:extLst>
              <a:ext uri="{FF2B5EF4-FFF2-40B4-BE49-F238E27FC236}">
                <a16:creationId xmlns:a16="http://schemas.microsoft.com/office/drawing/2014/main" id="{6C12DBB6-6510-4777-9F19-1AD531DCCB9C}"/>
              </a:ext>
            </a:extLst>
          </p:cNvPr>
          <p:cNvSpPr txBox="1"/>
          <p:nvPr/>
        </p:nvSpPr>
        <p:spPr>
          <a:xfrm>
            <a:off x="4945261" y="5949992"/>
            <a:ext cx="2689927" cy="375552"/>
          </a:xfrm>
          <a:prstGeom prst="rect">
            <a:avLst/>
          </a:prstGeom>
          <a:noFill/>
        </p:spPr>
        <p:txBody>
          <a:bodyPr wrap="square">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(Cruz Sanchez et al., 2020)</a:t>
            </a:r>
            <a:endParaRPr lang="es-C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ZoneTexte 24">
            <a:extLst>
              <a:ext uri="{FF2B5EF4-FFF2-40B4-BE49-F238E27FC236}">
                <a16:creationId xmlns:a16="http://schemas.microsoft.com/office/drawing/2014/main" id="{84FBEA43-2E0D-46C5-8FF2-783095BBC406}"/>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14" name="Rectángulo 13">
            <a:extLst>
              <a:ext uri="{FF2B5EF4-FFF2-40B4-BE49-F238E27FC236}">
                <a16:creationId xmlns:a16="http://schemas.microsoft.com/office/drawing/2014/main" id="{9378977B-FB72-4EE8-AE81-959803DCFBED}"/>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5" name="Diagrama 14">
            <a:extLst>
              <a:ext uri="{FF2B5EF4-FFF2-40B4-BE49-F238E27FC236}">
                <a16:creationId xmlns:a16="http://schemas.microsoft.com/office/drawing/2014/main" id="{25BDB74F-AE8F-4FC2-9C1A-566990ED416D}"/>
              </a:ext>
            </a:extLst>
          </p:cNvPr>
          <p:cNvGraphicFramePr/>
          <p:nvPr>
            <p:extLst>
              <p:ext uri="{D42A27DB-BD31-4B8C-83A1-F6EECF244321}">
                <p14:modId xmlns:p14="http://schemas.microsoft.com/office/powerpoint/2010/main" val="724292473"/>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ítulo 1">
            <a:extLst>
              <a:ext uri="{FF2B5EF4-FFF2-40B4-BE49-F238E27FC236}">
                <a16:creationId xmlns:a16="http://schemas.microsoft.com/office/drawing/2014/main" id="{72243936-1497-4D3D-95B6-BEBEC4F9FF77}"/>
              </a:ext>
            </a:extLst>
          </p:cNvPr>
          <p:cNvSpPr txBox="1">
            <a:spLocks/>
          </p:cNvSpPr>
          <p:nvPr/>
        </p:nvSpPr>
        <p:spPr>
          <a:xfrm>
            <a:off x="605139" y="293770"/>
            <a:ext cx="10981721" cy="698967"/>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L" dirty="0"/>
              <a:t> </a:t>
            </a:r>
            <a:r>
              <a:rPr lang="es-CL" dirty="0" err="1"/>
              <a:t>Recyclage</a:t>
            </a:r>
            <a:r>
              <a:rPr lang="es-CL" dirty="0"/>
              <a:t> </a:t>
            </a:r>
            <a:r>
              <a:rPr lang="es-CL" dirty="0" err="1"/>
              <a:t>distribué</a:t>
            </a:r>
            <a:r>
              <a:rPr lang="es-CL" dirty="0"/>
              <a:t> </a:t>
            </a:r>
            <a:r>
              <a:rPr lang="es-CL" dirty="0" err="1"/>
              <a:t>via</a:t>
            </a:r>
            <a:r>
              <a:rPr lang="es-CL" dirty="0"/>
              <a:t> la </a:t>
            </a:r>
            <a:r>
              <a:rPr lang="es-CL" dirty="0" err="1"/>
              <a:t>fabrication</a:t>
            </a:r>
            <a:r>
              <a:rPr lang="es-CL" dirty="0"/>
              <a:t> </a:t>
            </a:r>
            <a:r>
              <a:rPr lang="es-CL" dirty="0" err="1"/>
              <a:t>additive</a:t>
            </a:r>
            <a:r>
              <a:rPr lang="es-CL" dirty="0"/>
              <a:t> (DRAM)</a:t>
            </a:r>
            <a:endParaRPr lang="fr-FR" dirty="0"/>
          </a:p>
        </p:txBody>
      </p:sp>
    </p:spTree>
    <p:extLst>
      <p:ext uri="{BB962C8B-B14F-4D97-AF65-F5344CB8AC3E}">
        <p14:creationId xmlns:p14="http://schemas.microsoft.com/office/powerpoint/2010/main" val="3151808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183B2B2-1BB8-4862-89FD-7DFF0BB5D739}"/>
              </a:ext>
            </a:extLst>
          </p:cNvPr>
          <p:cNvPicPr>
            <a:picLocks noChangeAspect="1"/>
          </p:cNvPicPr>
          <p:nvPr/>
        </p:nvPicPr>
        <p:blipFill rotWithShape="1">
          <a:blip r:embed="rId3">
            <a:extLst>
              <a:ext uri="{28A0092B-C50C-407E-A947-70E740481C1C}">
                <a14:useLocalDpi xmlns:a14="http://schemas.microsoft.com/office/drawing/2010/main" val="0"/>
              </a:ext>
            </a:extLst>
          </a:blip>
          <a:srcRect b="5863"/>
          <a:stretch/>
        </p:blipFill>
        <p:spPr>
          <a:xfrm>
            <a:off x="774181" y="603640"/>
            <a:ext cx="10643638" cy="5036739"/>
          </a:xfrm>
          <a:prstGeom prst="rect">
            <a:avLst/>
          </a:prstGeom>
        </p:spPr>
      </p:pic>
      <p:sp>
        <p:nvSpPr>
          <p:cNvPr id="4" name="CuadroTexto 3">
            <a:extLst>
              <a:ext uri="{FF2B5EF4-FFF2-40B4-BE49-F238E27FC236}">
                <a16:creationId xmlns:a16="http://schemas.microsoft.com/office/drawing/2014/main" id="{6C12DBB6-6510-4777-9F19-1AD531DCCB9C}"/>
              </a:ext>
            </a:extLst>
          </p:cNvPr>
          <p:cNvSpPr txBox="1"/>
          <p:nvPr/>
        </p:nvSpPr>
        <p:spPr>
          <a:xfrm>
            <a:off x="4987464" y="5930921"/>
            <a:ext cx="2689927" cy="375552"/>
          </a:xfrm>
          <a:prstGeom prst="rect">
            <a:avLst/>
          </a:prstGeom>
          <a:noFill/>
        </p:spPr>
        <p:txBody>
          <a:bodyPr wrap="square">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(Cruz Sanchez et al., 2020)</a:t>
            </a:r>
            <a:endParaRPr lang="es-C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ZoneTexte 24">
            <a:extLst>
              <a:ext uri="{FF2B5EF4-FFF2-40B4-BE49-F238E27FC236}">
                <a16:creationId xmlns:a16="http://schemas.microsoft.com/office/drawing/2014/main" id="{12F20DF5-1200-4781-98A4-168A441E7FD6}"/>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22" name="Rectángulo 21">
            <a:extLst>
              <a:ext uri="{FF2B5EF4-FFF2-40B4-BE49-F238E27FC236}">
                <a16:creationId xmlns:a16="http://schemas.microsoft.com/office/drawing/2014/main" id="{EE3DA674-4E33-4550-BB18-CE9F9EC83BFC}"/>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3" name="Diagrama 22">
            <a:extLst>
              <a:ext uri="{FF2B5EF4-FFF2-40B4-BE49-F238E27FC236}">
                <a16:creationId xmlns:a16="http://schemas.microsoft.com/office/drawing/2014/main" id="{C4E35D99-A2B3-4F60-9189-2A9B3B073394}"/>
              </a:ext>
            </a:extLst>
          </p:cNvPr>
          <p:cNvGraphicFramePr/>
          <p:nvPr>
            <p:extLst>
              <p:ext uri="{D42A27DB-BD31-4B8C-83A1-F6EECF244321}">
                <p14:modId xmlns:p14="http://schemas.microsoft.com/office/powerpoint/2010/main" val="724292473"/>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Rectángulo 28">
            <a:extLst>
              <a:ext uri="{FF2B5EF4-FFF2-40B4-BE49-F238E27FC236}">
                <a16:creationId xmlns:a16="http://schemas.microsoft.com/office/drawing/2014/main" id="{4ECDBBE1-8507-4F13-B015-BFF82DDE6C36}"/>
              </a:ext>
            </a:extLst>
          </p:cNvPr>
          <p:cNvSpPr/>
          <p:nvPr/>
        </p:nvSpPr>
        <p:spPr>
          <a:xfrm>
            <a:off x="8284558" y="5397573"/>
            <a:ext cx="225083" cy="141098"/>
          </a:xfrm>
          <a:prstGeom prst="rect">
            <a:avLst/>
          </a:prstGeom>
          <a:solidFill>
            <a:srgbClr val="FAA750"/>
          </a:solidFill>
          <a:ln>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ángulo 30">
            <a:extLst>
              <a:ext uri="{FF2B5EF4-FFF2-40B4-BE49-F238E27FC236}">
                <a16:creationId xmlns:a16="http://schemas.microsoft.com/office/drawing/2014/main" id="{54D6AD3D-6CB5-422B-BBB8-F1C8807024A8}"/>
              </a:ext>
            </a:extLst>
          </p:cNvPr>
          <p:cNvSpPr/>
          <p:nvPr/>
        </p:nvSpPr>
        <p:spPr>
          <a:xfrm>
            <a:off x="1097280" y="1069145"/>
            <a:ext cx="2278966" cy="3418449"/>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ángulo 31">
            <a:extLst>
              <a:ext uri="{FF2B5EF4-FFF2-40B4-BE49-F238E27FC236}">
                <a16:creationId xmlns:a16="http://schemas.microsoft.com/office/drawing/2014/main" id="{53A204E4-795A-47E2-9890-AAEFABB513DE}"/>
              </a:ext>
            </a:extLst>
          </p:cNvPr>
          <p:cNvSpPr/>
          <p:nvPr/>
        </p:nvSpPr>
        <p:spPr>
          <a:xfrm rot="16200000">
            <a:off x="4441751" y="1649555"/>
            <a:ext cx="1793879" cy="3924888"/>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ángulo 32">
            <a:extLst>
              <a:ext uri="{FF2B5EF4-FFF2-40B4-BE49-F238E27FC236}">
                <a16:creationId xmlns:a16="http://schemas.microsoft.com/office/drawing/2014/main" id="{021DFF61-3BD9-4E7D-8B6A-45F6AB3E5D11}"/>
              </a:ext>
            </a:extLst>
          </p:cNvPr>
          <p:cNvSpPr/>
          <p:nvPr/>
        </p:nvSpPr>
        <p:spPr>
          <a:xfrm rot="16200000">
            <a:off x="7857627" y="948748"/>
            <a:ext cx="3003700" cy="4116683"/>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Imagen 40">
            <a:extLst>
              <a:ext uri="{FF2B5EF4-FFF2-40B4-BE49-F238E27FC236}">
                <a16:creationId xmlns:a16="http://schemas.microsoft.com/office/drawing/2014/main" id="{526AEFA4-946E-4725-A842-3B1723CB0BDF}"/>
              </a:ext>
            </a:extLst>
          </p:cNvPr>
          <p:cNvPicPr>
            <a:picLocks noChangeAspect="1"/>
          </p:cNvPicPr>
          <p:nvPr/>
        </p:nvPicPr>
        <p:blipFill rotWithShape="1">
          <a:blip r:embed="rId3">
            <a:extLst>
              <a:ext uri="{28A0092B-C50C-407E-A947-70E740481C1C}">
                <a14:useLocalDpi xmlns:a14="http://schemas.microsoft.com/office/drawing/2010/main" val="0"/>
              </a:ext>
            </a:extLst>
          </a:blip>
          <a:srcRect b="5863"/>
          <a:stretch/>
        </p:blipFill>
        <p:spPr>
          <a:xfrm>
            <a:off x="774182" y="603640"/>
            <a:ext cx="10643638" cy="5036739"/>
          </a:xfrm>
          <a:prstGeom prst="rect">
            <a:avLst/>
          </a:prstGeom>
        </p:spPr>
      </p:pic>
      <p:sp>
        <p:nvSpPr>
          <p:cNvPr id="42" name="Rectángulo 41">
            <a:extLst>
              <a:ext uri="{FF2B5EF4-FFF2-40B4-BE49-F238E27FC236}">
                <a16:creationId xmlns:a16="http://schemas.microsoft.com/office/drawing/2014/main" id="{9290B7FE-C29B-4438-ADCD-4190E26C0D64}"/>
              </a:ext>
            </a:extLst>
          </p:cNvPr>
          <p:cNvSpPr/>
          <p:nvPr/>
        </p:nvSpPr>
        <p:spPr>
          <a:xfrm>
            <a:off x="1097280" y="1069145"/>
            <a:ext cx="2278966" cy="3418449"/>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ángulo 42">
            <a:extLst>
              <a:ext uri="{FF2B5EF4-FFF2-40B4-BE49-F238E27FC236}">
                <a16:creationId xmlns:a16="http://schemas.microsoft.com/office/drawing/2014/main" id="{D0A07188-5937-403F-8DEB-8BE078C1C240}"/>
              </a:ext>
            </a:extLst>
          </p:cNvPr>
          <p:cNvSpPr/>
          <p:nvPr/>
        </p:nvSpPr>
        <p:spPr>
          <a:xfrm rot="16200000">
            <a:off x="4441751" y="1649555"/>
            <a:ext cx="1793879" cy="3924888"/>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ángulo 43">
            <a:extLst>
              <a:ext uri="{FF2B5EF4-FFF2-40B4-BE49-F238E27FC236}">
                <a16:creationId xmlns:a16="http://schemas.microsoft.com/office/drawing/2014/main" id="{63DA54C2-E923-4E00-A136-A2E173345371}"/>
              </a:ext>
            </a:extLst>
          </p:cNvPr>
          <p:cNvSpPr/>
          <p:nvPr/>
        </p:nvSpPr>
        <p:spPr>
          <a:xfrm rot="16200000">
            <a:off x="7857628" y="948748"/>
            <a:ext cx="3003700" cy="4116683"/>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CuadroTexto 26">
            <a:extLst>
              <a:ext uri="{FF2B5EF4-FFF2-40B4-BE49-F238E27FC236}">
                <a16:creationId xmlns:a16="http://schemas.microsoft.com/office/drawing/2014/main" id="{E7711239-1410-4C7F-9DE8-8D8E1598458A}"/>
              </a:ext>
            </a:extLst>
          </p:cNvPr>
          <p:cNvSpPr txBox="1"/>
          <p:nvPr/>
        </p:nvSpPr>
        <p:spPr>
          <a:xfrm>
            <a:off x="8509641" y="5300930"/>
            <a:ext cx="3675127" cy="369332"/>
          </a:xfrm>
          <a:prstGeom prst="rect">
            <a:avLst/>
          </a:prstGeom>
          <a:noFill/>
        </p:spPr>
        <p:txBody>
          <a:bodyPr wrap="square">
            <a:spAutoFit/>
          </a:bodyPr>
          <a:lstStyle/>
          <a:p>
            <a:r>
              <a:rPr lang="es-MX" sz="1800" b="1" dirty="0">
                <a:solidFill>
                  <a:srgbClr val="EF9F4C"/>
                </a:solidFill>
              </a:rPr>
              <a:t>Fabio Cruz Sánchez (2013-2016 PhD)</a:t>
            </a:r>
            <a:endParaRPr lang="fr-FR" sz="1800" b="1" dirty="0">
              <a:solidFill>
                <a:srgbClr val="EF9F4C"/>
              </a:solidFill>
            </a:endParaRPr>
          </a:p>
        </p:txBody>
      </p:sp>
    </p:spTree>
    <p:extLst>
      <p:ext uri="{BB962C8B-B14F-4D97-AF65-F5344CB8AC3E}">
        <p14:creationId xmlns:p14="http://schemas.microsoft.com/office/powerpoint/2010/main" val="21317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183B2B2-1BB8-4862-89FD-7DFF0BB5D739}"/>
              </a:ext>
            </a:extLst>
          </p:cNvPr>
          <p:cNvPicPr>
            <a:picLocks noChangeAspect="1"/>
          </p:cNvPicPr>
          <p:nvPr/>
        </p:nvPicPr>
        <p:blipFill rotWithShape="1">
          <a:blip r:embed="rId3">
            <a:extLst>
              <a:ext uri="{28A0092B-C50C-407E-A947-70E740481C1C}">
                <a14:useLocalDpi xmlns:a14="http://schemas.microsoft.com/office/drawing/2010/main" val="0"/>
              </a:ext>
            </a:extLst>
          </a:blip>
          <a:srcRect b="5863"/>
          <a:stretch/>
        </p:blipFill>
        <p:spPr>
          <a:xfrm>
            <a:off x="774181" y="603640"/>
            <a:ext cx="10643638" cy="5036739"/>
          </a:xfrm>
          <a:prstGeom prst="rect">
            <a:avLst/>
          </a:prstGeom>
        </p:spPr>
      </p:pic>
      <p:sp>
        <p:nvSpPr>
          <p:cNvPr id="3" name="CuadroTexto 2">
            <a:extLst>
              <a:ext uri="{FF2B5EF4-FFF2-40B4-BE49-F238E27FC236}">
                <a16:creationId xmlns:a16="http://schemas.microsoft.com/office/drawing/2014/main" id="{E9D7277C-B32B-4DE2-97D7-6962858F96A0}"/>
              </a:ext>
            </a:extLst>
          </p:cNvPr>
          <p:cNvSpPr txBox="1"/>
          <p:nvPr/>
        </p:nvSpPr>
        <p:spPr>
          <a:xfrm>
            <a:off x="4987464" y="5930921"/>
            <a:ext cx="2689927" cy="375552"/>
          </a:xfrm>
          <a:prstGeom prst="rect">
            <a:avLst/>
          </a:prstGeom>
          <a:noFill/>
        </p:spPr>
        <p:txBody>
          <a:bodyPr wrap="square">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(Cruz Sanchez et al., 2020)</a:t>
            </a:r>
            <a:endParaRPr lang="es-CL"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7DF8E184-4DDB-4086-B1F2-58718DC327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3665" y="1156396"/>
            <a:ext cx="623328" cy="623328"/>
          </a:xfrm>
          <a:prstGeom prst="rect">
            <a:avLst/>
          </a:prstGeom>
        </p:spPr>
      </p:pic>
      <p:sp>
        <p:nvSpPr>
          <p:cNvPr id="6" name="Rectángulo 5">
            <a:extLst>
              <a:ext uri="{FF2B5EF4-FFF2-40B4-BE49-F238E27FC236}">
                <a16:creationId xmlns:a16="http://schemas.microsoft.com/office/drawing/2014/main" id="{9F04903A-490F-4C80-B55A-DE1E8B599F04}"/>
              </a:ext>
            </a:extLst>
          </p:cNvPr>
          <p:cNvSpPr/>
          <p:nvPr/>
        </p:nvSpPr>
        <p:spPr>
          <a:xfrm flipH="1" flipV="1">
            <a:off x="3401807" y="1047307"/>
            <a:ext cx="3817257" cy="157856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sp>
        <p:nvSpPr>
          <p:cNvPr id="7" name="CuadroTexto 6">
            <a:extLst>
              <a:ext uri="{FF2B5EF4-FFF2-40B4-BE49-F238E27FC236}">
                <a16:creationId xmlns:a16="http://schemas.microsoft.com/office/drawing/2014/main" id="{C55AE870-88FF-466E-98C2-73A3CDE2A433}"/>
              </a:ext>
            </a:extLst>
          </p:cNvPr>
          <p:cNvSpPr txBox="1"/>
          <p:nvPr/>
        </p:nvSpPr>
        <p:spPr>
          <a:xfrm>
            <a:off x="7311794" y="237799"/>
            <a:ext cx="4489500" cy="671915"/>
          </a:xfrm>
          <a:prstGeom prst="rect">
            <a:avLst/>
          </a:prstGeom>
          <a:solidFill>
            <a:schemeClr val="bg1"/>
          </a:solidFill>
        </p:spPr>
        <p:txBody>
          <a:bodyPr wrap="square">
            <a:spAutoFit/>
          </a:bodyPr>
          <a:lstStyle/>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Peut-on créer des circuit distribuées durables pour la récupération de plastiques?</a:t>
            </a:r>
            <a:endParaRPr lang="es-CL"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ZoneTexte 24">
            <a:extLst>
              <a:ext uri="{FF2B5EF4-FFF2-40B4-BE49-F238E27FC236}">
                <a16:creationId xmlns:a16="http://schemas.microsoft.com/office/drawing/2014/main" id="{96A62419-F0B1-4A95-AAC6-A4D869B4F6C1}"/>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21" name="Rectángulo 20">
            <a:extLst>
              <a:ext uri="{FF2B5EF4-FFF2-40B4-BE49-F238E27FC236}">
                <a16:creationId xmlns:a16="http://schemas.microsoft.com/office/drawing/2014/main" id="{298C8D1A-FD60-4672-985E-E6DF01B5EB19}"/>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2" name="Diagrama 21">
            <a:extLst>
              <a:ext uri="{FF2B5EF4-FFF2-40B4-BE49-F238E27FC236}">
                <a16:creationId xmlns:a16="http://schemas.microsoft.com/office/drawing/2014/main" id="{A8EF2A5C-9D59-4CA4-A18D-4EF39489A94D}"/>
              </a:ext>
            </a:extLst>
          </p:cNvPr>
          <p:cNvGraphicFramePr/>
          <p:nvPr>
            <p:extLst>
              <p:ext uri="{D42A27DB-BD31-4B8C-83A1-F6EECF244321}">
                <p14:modId xmlns:p14="http://schemas.microsoft.com/office/powerpoint/2010/main" val="1317286431"/>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3" name="CuadroTexto 22">
            <a:extLst>
              <a:ext uri="{FF2B5EF4-FFF2-40B4-BE49-F238E27FC236}">
                <a16:creationId xmlns:a16="http://schemas.microsoft.com/office/drawing/2014/main" id="{70FD6966-FB27-4221-8D3E-3EE530F0F142}"/>
              </a:ext>
            </a:extLst>
          </p:cNvPr>
          <p:cNvSpPr txBox="1"/>
          <p:nvPr/>
        </p:nvSpPr>
        <p:spPr>
          <a:xfrm>
            <a:off x="8536308" y="5595644"/>
            <a:ext cx="6093500" cy="369332"/>
          </a:xfrm>
          <a:prstGeom prst="rect">
            <a:avLst/>
          </a:prstGeom>
          <a:noFill/>
        </p:spPr>
        <p:txBody>
          <a:bodyPr wrap="square">
            <a:spAutoFit/>
          </a:bodyPr>
          <a:lstStyle/>
          <a:p>
            <a:r>
              <a:rPr lang="es-MX" sz="1800" b="1" dirty="0" err="1">
                <a:solidFill>
                  <a:schemeClr val="accent1">
                    <a:lumMod val="75000"/>
                  </a:schemeClr>
                </a:solidFill>
              </a:rPr>
              <a:t>Pavlo</a:t>
            </a:r>
            <a:r>
              <a:rPr lang="es-MX" sz="1800" b="1" dirty="0">
                <a:solidFill>
                  <a:schemeClr val="accent1">
                    <a:lumMod val="75000"/>
                  </a:schemeClr>
                </a:solidFill>
              </a:rPr>
              <a:t> Santander (2017-2020 PhD)</a:t>
            </a:r>
            <a:endParaRPr lang="fr-FR" sz="1800" b="1" dirty="0">
              <a:solidFill>
                <a:schemeClr val="accent1">
                  <a:lumMod val="75000"/>
                </a:schemeClr>
              </a:solidFill>
            </a:endParaRPr>
          </a:p>
        </p:txBody>
      </p:sp>
      <p:sp>
        <p:nvSpPr>
          <p:cNvPr id="26" name="CuadroTexto 25">
            <a:extLst>
              <a:ext uri="{FF2B5EF4-FFF2-40B4-BE49-F238E27FC236}">
                <a16:creationId xmlns:a16="http://schemas.microsoft.com/office/drawing/2014/main" id="{27F42122-B3A1-4FBA-AFCE-893BFBA5E02B}"/>
              </a:ext>
            </a:extLst>
          </p:cNvPr>
          <p:cNvSpPr txBox="1"/>
          <p:nvPr/>
        </p:nvSpPr>
        <p:spPr>
          <a:xfrm>
            <a:off x="8509641" y="5300930"/>
            <a:ext cx="3675127" cy="369332"/>
          </a:xfrm>
          <a:prstGeom prst="rect">
            <a:avLst/>
          </a:prstGeom>
          <a:noFill/>
        </p:spPr>
        <p:txBody>
          <a:bodyPr wrap="square">
            <a:spAutoFit/>
          </a:bodyPr>
          <a:lstStyle/>
          <a:p>
            <a:r>
              <a:rPr lang="es-MX" sz="1800" b="1" dirty="0">
                <a:solidFill>
                  <a:srgbClr val="EF9F4C"/>
                </a:solidFill>
              </a:rPr>
              <a:t>Fabio Cruz Sánchez (2013-2016 PhD)</a:t>
            </a:r>
            <a:endParaRPr lang="fr-FR" sz="1800" b="1" dirty="0">
              <a:solidFill>
                <a:srgbClr val="EF9F4C"/>
              </a:solidFill>
            </a:endParaRPr>
          </a:p>
        </p:txBody>
      </p:sp>
      <p:sp>
        <p:nvSpPr>
          <p:cNvPr id="30" name="Rectángulo 29">
            <a:extLst>
              <a:ext uri="{FF2B5EF4-FFF2-40B4-BE49-F238E27FC236}">
                <a16:creationId xmlns:a16="http://schemas.microsoft.com/office/drawing/2014/main" id="{E87697D6-50AF-4236-8106-7C506F62182D}"/>
              </a:ext>
            </a:extLst>
          </p:cNvPr>
          <p:cNvSpPr/>
          <p:nvPr/>
        </p:nvSpPr>
        <p:spPr>
          <a:xfrm>
            <a:off x="1097280" y="1069145"/>
            <a:ext cx="2278966" cy="3418449"/>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ángulo 30">
            <a:extLst>
              <a:ext uri="{FF2B5EF4-FFF2-40B4-BE49-F238E27FC236}">
                <a16:creationId xmlns:a16="http://schemas.microsoft.com/office/drawing/2014/main" id="{B264489A-693E-4BCA-B10C-D0D1E42C4573}"/>
              </a:ext>
            </a:extLst>
          </p:cNvPr>
          <p:cNvSpPr/>
          <p:nvPr/>
        </p:nvSpPr>
        <p:spPr>
          <a:xfrm rot="16200000">
            <a:off x="4441751" y="1649555"/>
            <a:ext cx="1793879" cy="3924888"/>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ángulo 31">
            <a:extLst>
              <a:ext uri="{FF2B5EF4-FFF2-40B4-BE49-F238E27FC236}">
                <a16:creationId xmlns:a16="http://schemas.microsoft.com/office/drawing/2014/main" id="{09FC2215-AB4A-4A72-8BE5-97E2503CBC0A}"/>
              </a:ext>
            </a:extLst>
          </p:cNvPr>
          <p:cNvSpPr/>
          <p:nvPr/>
        </p:nvSpPr>
        <p:spPr>
          <a:xfrm rot="16200000">
            <a:off x="7857628" y="948748"/>
            <a:ext cx="3003700" cy="4116683"/>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38158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183B2B2-1BB8-4862-89FD-7DFF0BB5D739}"/>
              </a:ext>
            </a:extLst>
          </p:cNvPr>
          <p:cNvPicPr>
            <a:picLocks noChangeAspect="1"/>
          </p:cNvPicPr>
          <p:nvPr/>
        </p:nvPicPr>
        <p:blipFill rotWithShape="1">
          <a:blip r:embed="rId3">
            <a:extLst>
              <a:ext uri="{28A0092B-C50C-407E-A947-70E740481C1C}">
                <a14:useLocalDpi xmlns:a14="http://schemas.microsoft.com/office/drawing/2010/main" val="0"/>
              </a:ext>
            </a:extLst>
          </a:blip>
          <a:srcRect b="5863"/>
          <a:stretch/>
        </p:blipFill>
        <p:spPr>
          <a:xfrm>
            <a:off x="774181" y="610897"/>
            <a:ext cx="10643638" cy="5036739"/>
          </a:xfrm>
          <a:prstGeom prst="rect">
            <a:avLst/>
          </a:prstGeom>
        </p:spPr>
      </p:pic>
      <p:sp>
        <p:nvSpPr>
          <p:cNvPr id="3" name="CuadroTexto 2">
            <a:extLst>
              <a:ext uri="{FF2B5EF4-FFF2-40B4-BE49-F238E27FC236}">
                <a16:creationId xmlns:a16="http://schemas.microsoft.com/office/drawing/2014/main" id="{E9D7277C-B32B-4DE2-97D7-6962858F96A0}"/>
              </a:ext>
            </a:extLst>
          </p:cNvPr>
          <p:cNvSpPr txBox="1"/>
          <p:nvPr/>
        </p:nvSpPr>
        <p:spPr>
          <a:xfrm>
            <a:off x="4987464" y="5930921"/>
            <a:ext cx="2689927" cy="375552"/>
          </a:xfrm>
          <a:prstGeom prst="rect">
            <a:avLst/>
          </a:prstGeom>
          <a:noFill/>
        </p:spPr>
        <p:txBody>
          <a:bodyPr wrap="square">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(Cruz Sanchez et al., 2020)</a:t>
            </a:r>
            <a:endParaRPr lang="es-CL"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7DF8E184-4DDB-4086-B1F2-58718DC327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7022" y="19811"/>
            <a:ext cx="623328" cy="623328"/>
          </a:xfrm>
          <a:prstGeom prst="rect">
            <a:avLst/>
          </a:prstGeom>
        </p:spPr>
      </p:pic>
      <p:sp>
        <p:nvSpPr>
          <p:cNvPr id="4" name="Rectángulo: esquinas redondeadas 3">
            <a:extLst>
              <a:ext uri="{FF2B5EF4-FFF2-40B4-BE49-F238E27FC236}">
                <a16:creationId xmlns:a16="http://schemas.microsoft.com/office/drawing/2014/main" id="{A9EF3D4D-DF02-4F87-8FB4-E86AD254797B}"/>
              </a:ext>
            </a:extLst>
          </p:cNvPr>
          <p:cNvSpPr/>
          <p:nvPr/>
        </p:nvSpPr>
        <p:spPr>
          <a:xfrm>
            <a:off x="774181" y="267682"/>
            <a:ext cx="6556816" cy="5439593"/>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CuadroTexto 12">
            <a:extLst>
              <a:ext uri="{FF2B5EF4-FFF2-40B4-BE49-F238E27FC236}">
                <a16:creationId xmlns:a16="http://schemas.microsoft.com/office/drawing/2014/main" id="{83E9171F-B539-4BBB-8BF4-F241CD0E71EA}"/>
              </a:ext>
            </a:extLst>
          </p:cNvPr>
          <p:cNvSpPr txBox="1"/>
          <p:nvPr/>
        </p:nvSpPr>
        <p:spPr>
          <a:xfrm>
            <a:off x="8541638" y="5901038"/>
            <a:ext cx="7375160" cy="369332"/>
          </a:xfrm>
          <a:prstGeom prst="rect">
            <a:avLst/>
          </a:prstGeom>
          <a:noFill/>
        </p:spPr>
        <p:txBody>
          <a:bodyPr wrap="square">
            <a:spAutoFit/>
          </a:bodyPr>
          <a:lstStyle/>
          <a:p>
            <a:r>
              <a:rPr lang="es-MX" sz="1800" b="1" dirty="0">
                <a:solidFill>
                  <a:schemeClr val="accent6">
                    <a:lumMod val="75000"/>
                  </a:schemeClr>
                </a:solidFill>
              </a:rPr>
              <a:t>Cristian Cáceres (2021 </a:t>
            </a:r>
            <a:r>
              <a:rPr lang="es-MX" sz="1800" b="1" dirty="0" err="1">
                <a:solidFill>
                  <a:schemeClr val="accent6">
                    <a:lumMod val="75000"/>
                  </a:schemeClr>
                </a:solidFill>
              </a:rPr>
              <a:t>Stage</a:t>
            </a:r>
            <a:r>
              <a:rPr lang="es-MX" sz="1800" b="1" dirty="0">
                <a:solidFill>
                  <a:schemeClr val="accent6">
                    <a:lumMod val="75000"/>
                  </a:schemeClr>
                </a:solidFill>
              </a:rPr>
              <a:t>)</a:t>
            </a:r>
            <a:endParaRPr lang="fr-FR" sz="1800" b="1" dirty="0">
              <a:solidFill>
                <a:schemeClr val="accent6">
                  <a:lumMod val="75000"/>
                </a:schemeClr>
              </a:solidFill>
            </a:endParaRPr>
          </a:p>
        </p:txBody>
      </p:sp>
      <p:sp>
        <p:nvSpPr>
          <p:cNvPr id="16" name="CuadroTexto 15">
            <a:extLst>
              <a:ext uri="{FF2B5EF4-FFF2-40B4-BE49-F238E27FC236}">
                <a16:creationId xmlns:a16="http://schemas.microsoft.com/office/drawing/2014/main" id="{5AE1E116-3788-4D91-A81A-BACD7A3A068A}"/>
              </a:ext>
            </a:extLst>
          </p:cNvPr>
          <p:cNvSpPr txBox="1"/>
          <p:nvPr/>
        </p:nvSpPr>
        <p:spPr>
          <a:xfrm>
            <a:off x="1421000" y="5307165"/>
            <a:ext cx="746636" cy="400110"/>
          </a:xfrm>
          <a:prstGeom prst="rect">
            <a:avLst/>
          </a:prstGeom>
          <a:noFill/>
        </p:spPr>
        <p:txBody>
          <a:bodyPr wrap="square" rtlCol="0">
            <a:spAutoFit/>
          </a:bodyPr>
          <a:lstStyle/>
          <a:p>
            <a:r>
              <a:rPr lang="es-MX" sz="2000" b="1" dirty="0">
                <a:solidFill>
                  <a:schemeClr val="accent6">
                    <a:lumMod val="75000"/>
                  </a:schemeClr>
                </a:solidFill>
              </a:rPr>
              <a:t>ACV</a:t>
            </a:r>
            <a:endParaRPr lang="fr-FR" sz="2000" b="1" dirty="0">
              <a:solidFill>
                <a:schemeClr val="accent6">
                  <a:lumMod val="75000"/>
                </a:schemeClr>
              </a:solidFill>
            </a:endParaRPr>
          </a:p>
        </p:txBody>
      </p:sp>
      <p:sp>
        <p:nvSpPr>
          <p:cNvPr id="17" name="Rombo 16">
            <a:extLst>
              <a:ext uri="{FF2B5EF4-FFF2-40B4-BE49-F238E27FC236}">
                <a16:creationId xmlns:a16="http://schemas.microsoft.com/office/drawing/2014/main" id="{F325BD84-372C-4313-A528-1343EE70CD4F}"/>
              </a:ext>
            </a:extLst>
          </p:cNvPr>
          <p:cNvSpPr/>
          <p:nvPr/>
        </p:nvSpPr>
        <p:spPr>
          <a:xfrm>
            <a:off x="2130631" y="5372254"/>
            <a:ext cx="244910" cy="230776"/>
          </a:xfrm>
          <a:prstGeom prst="diamond">
            <a:avLst/>
          </a:prstGeom>
          <a:solidFill>
            <a:schemeClr val="accent6">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CuadroTexto 23">
            <a:extLst>
              <a:ext uri="{FF2B5EF4-FFF2-40B4-BE49-F238E27FC236}">
                <a16:creationId xmlns:a16="http://schemas.microsoft.com/office/drawing/2014/main" id="{DD79CA97-20D6-4A9E-AFA2-4913EB347D85}"/>
              </a:ext>
            </a:extLst>
          </p:cNvPr>
          <p:cNvSpPr txBox="1"/>
          <p:nvPr/>
        </p:nvSpPr>
        <p:spPr>
          <a:xfrm>
            <a:off x="8509641" y="5300930"/>
            <a:ext cx="3675127" cy="369332"/>
          </a:xfrm>
          <a:prstGeom prst="rect">
            <a:avLst/>
          </a:prstGeom>
          <a:noFill/>
        </p:spPr>
        <p:txBody>
          <a:bodyPr wrap="square">
            <a:spAutoFit/>
          </a:bodyPr>
          <a:lstStyle/>
          <a:p>
            <a:r>
              <a:rPr lang="es-MX" sz="1800" b="1" dirty="0">
                <a:solidFill>
                  <a:srgbClr val="EF9F4C"/>
                </a:solidFill>
              </a:rPr>
              <a:t>Fabio Cruz Sánchez (2013-2016 PhD)</a:t>
            </a:r>
            <a:endParaRPr lang="fr-FR" sz="1800" b="1" dirty="0">
              <a:solidFill>
                <a:srgbClr val="EF9F4C"/>
              </a:solidFill>
            </a:endParaRPr>
          </a:p>
        </p:txBody>
      </p:sp>
      <p:sp>
        <p:nvSpPr>
          <p:cNvPr id="26" name="ZoneTexte 24">
            <a:extLst>
              <a:ext uri="{FF2B5EF4-FFF2-40B4-BE49-F238E27FC236}">
                <a16:creationId xmlns:a16="http://schemas.microsoft.com/office/drawing/2014/main" id="{DDA258D1-1087-4EA1-B366-95009BDBEE03}"/>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27" name="Rectángulo 26">
            <a:extLst>
              <a:ext uri="{FF2B5EF4-FFF2-40B4-BE49-F238E27FC236}">
                <a16:creationId xmlns:a16="http://schemas.microsoft.com/office/drawing/2014/main" id="{296575EA-4693-4C32-ACDE-FEEAA382AB3D}"/>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8" name="Diagrama 27">
            <a:extLst>
              <a:ext uri="{FF2B5EF4-FFF2-40B4-BE49-F238E27FC236}">
                <a16:creationId xmlns:a16="http://schemas.microsoft.com/office/drawing/2014/main" id="{AA80425F-17B1-4B93-B28F-ACD9F6B6D223}"/>
              </a:ext>
            </a:extLst>
          </p:cNvPr>
          <p:cNvGraphicFramePr/>
          <p:nvPr>
            <p:extLst>
              <p:ext uri="{D42A27DB-BD31-4B8C-83A1-F6EECF244321}">
                <p14:modId xmlns:p14="http://schemas.microsoft.com/office/powerpoint/2010/main" val="389200339"/>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0" name="CuadroTexto 29">
            <a:extLst>
              <a:ext uri="{FF2B5EF4-FFF2-40B4-BE49-F238E27FC236}">
                <a16:creationId xmlns:a16="http://schemas.microsoft.com/office/drawing/2014/main" id="{7F061659-239F-41D2-B517-0B914ABDAA9E}"/>
              </a:ext>
            </a:extLst>
          </p:cNvPr>
          <p:cNvSpPr txBox="1"/>
          <p:nvPr/>
        </p:nvSpPr>
        <p:spPr>
          <a:xfrm>
            <a:off x="7801669" y="-35434"/>
            <a:ext cx="4198987" cy="646331"/>
          </a:xfrm>
          <a:prstGeom prst="rect">
            <a:avLst/>
          </a:prstGeom>
          <a:noFill/>
        </p:spPr>
        <p:txBody>
          <a:bodyPr wrap="square">
            <a:spAutoFit/>
          </a:bodyPr>
          <a:lstStyle/>
          <a:p>
            <a:r>
              <a:rPr lang="fr-FR" b="1" dirty="0"/>
              <a:t>Est-il possible de développer un système DRAM respectueux de l'environnement </a:t>
            </a:r>
            <a:r>
              <a:rPr lang="en-US" b="1" dirty="0"/>
              <a:t>?</a:t>
            </a:r>
            <a:endParaRPr lang="fr-FR" b="1" dirty="0"/>
          </a:p>
        </p:txBody>
      </p:sp>
      <p:sp>
        <p:nvSpPr>
          <p:cNvPr id="32" name="Rectángulo 31">
            <a:extLst>
              <a:ext uri="{FF2B5EF4-FFF2-40B4-BE49-F238E27FC236}">
                <a16:creationId xmlns:a16="http://schemas.microsoft.com/office/drawing/2014/main" id="{B727645C-D206-464B-B5AC-9E4DCD6ACFB2}"/>
              </a:ext>
            </a:extLst>
          </p:cNvPr>
          <p:cNvSpPr/>
          <p:nvPr/>
        </p:nvSpPr>
        <p:spPr>
          <a:xfrm>
            <a:off x="1097280" y="1069145"/>
            <a:ext cx="2278966" cy="3418449"/>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ángulo 32">
            <a:extLst>
              <a:ext uri="{FF2B5EF4-FFF2-40B4-BE49-F238E27FC236}">
                <a16:creationId xmlns:a16="http://schemas.microsoft.com/office/drawing/2014/main" id="{58069788-83F9-4A29-AD59-F76FBFDD75BE}"/>
              </a:ext>
            </a:extLst>
          </p:cNvPr>
          <p:cNvSpPr/>
          <p:nvPr/>
        </p:nvSpPr>
        <p:spPr>
          <a:xfrm rot="16200000">
            <a:off x="4441751" y="1649555"/>
            <a:ext cx="1793879" cy="3924888"/>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ángulo 33">
            <a:extLst>
              <a:ext uri="{FF2B5EF4-FFF2-40B4-BE49-F238E27FC236}">
                <a16:creationId xmlns:a16="http://schemas.microsoft.com/office/drawing/2014/main" id="{B951105B-E916-422B-B0AD-28FC5F1C1B67}"/>
              </a:ext>
            </a:extLst>
          </p:cNvPr>
          <p:cNvSpPr/>
          <p:nvPr/>
        </p:nvSpPr>
        <p:spPr>
          <a:xfrm rot="16200000">
            <a:off x="7857628" y="948748"/>
            <a:ext cx="3003700" cy="4116683"/>
          </a:xfrm>
          <a:prstGeom prst="rect">
            <a:avLst/>
          </a:prstGeom>
          <a:noFill/>
          <a:ln w="57150">
            <a:solidFill>
              <a:srgbClr val="FAA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ángulo 34">
            <a:extLst>
              <a:ext uri="{FF2B5EF4-FFF2-40B4-BE49-F238E27FC236}">
                <a16:creationId xmlns:a16="http://schemas.microsoft.com/office/drawing/2014/main" id="{465BD1A2-9548-4B53-9D34-E311878ACF47}"/>
              </a:ext>
            </a:extLst>
          </p:cNvPr>
          <p:cNvSpPr/>
          <p:nvPr/>
        </p:nvSpPr>
        <p:spPr>
          <a:xfrm flipH="1" flipV="1">
            <a:off x="3430061" y="1069144"/>
            <a:ext cx="3817257" cy="1578565"/>
          </a:xfrm>
          <a:prstGeom prst="rect">
            <a:avLst/>
          </a:prstGeom>
          <a:no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sp>
        <p:nvSpPr>
          <p:cNvPr id="23" name="CuadroTexto 22">
            <a:extLst>
              <a:ext uri="{FF2B5EF4-FFF2-40B4-BE49-F238E27FC236}">
                <a16:creationId xmlns:a16="http://schemas.microsoft.com/office/drawing/2014/main" id="{EC259429-FAEB-42C5-AA35-9F1A28B157CA}"/>
              </a:ext>
            </a:extLst>
          </p:cNvPr>
          <p:cNvSpPr txBox="1"/>
          <p:nvPr/>
        </p:nvSpPr>
        <p:spPr>
          <a:xfrm>
            <a:off x="8537843" y="5596236"/>
            <a:ext cx="7968342" cy="369332"/>
          </a:xfrm>
          <a:prstGeom prst="rect">
            <a:avLst/>
          </a:prstGeom>
          <a:noFill/>
        </p:spPr>
        <p:txBody>
          <a:bodyPr wrap="square">
            <a:spAutoFit/>
          </a:bodyPr>
          <a:lstStyle/>
          <a:p>
            <a:r>
              <a:rPr lang="es-MX" sz="1800" b="1" dirty="0" err="1">
                <a:solidFill>
                  <a:schemeClr val="accent1">
                    <a:lumMod val="75000"/>
                  </a:schemeClr>
                </a:solidFill>
              </a:rPr>
              <a:t>Pavlo</a:t>
            </a:r>
            <a:r>
              <a:rPr lang="es-MX" sz="1800" b="1" dirty="0">
                <a:solidFill>
                  <a:schemeClr val="accent1">
                    <a:lumMod val="75000"/>
                  </a:schemeClr>
                </a:solidFill>
              </a:rPr>
              <a:t> Santander (2017-2020 PhD)</a:t>
            </a:r>
            <a:endParaRPr lang="fr-FR" sz="1800" b="1" dirty="0">
              <a:solidFill>
                <a:schemeClr val="accent1">
                  <a:lumMod val="75000"/>
                </a:schemeClr>
              </a:solidFill>
            </a:endParaRPr>
          </a:p>
        </p:txBody>
      </p:sp>
    </p:spTree>
    <p:extLst>
      <p:ext uri="{BB962C8B-B14F-4D97-AF65-F5344CB8AC3E}">
        <p14:creationId xmlns:p14="http://schemas.microsoft.com/office/powerpoint/2010/main" val="99010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5464BB-C6F2-4634-A031-0F9193628F4F}"/>
              </a:ext>
            </a:extLst>
          </p:cNvPr>
          <p:cNvSpPr>
            <a:spLocks noGrp="1"/>
          </p:cNvSpPr>
          <p:nvPr>
            <p:ph type="title"/>
          </p:nvPr>
        </p:nvSpPr>
        <p:spPr>
          <a:xfrm>
            <a:off x="648929" y="629266"/>
            <a:ext cx="4944152" cy="1622321"/>
          </a:xfrm>
        </p:spPr>
        <p:txBody>
          <a:bodyPr>
            <a:normAutofit/>
          </a:bodyPr>
          <a:lstStyle/>
          <a:p>
            <a:r>
              <a:rPr lang="es-CL" dirty="0" err="1"/>
              <a:t>L'état</a:t>
            </a:r>
            <a:r>
              <a:rPr lang="es-CL" dirty="0"/>
              <a:t> de </a:t>
            </a:r>
            <a:r>
              <a:rPr lang="es-CL" dirty="0" err="1"/>
              <a:t>l'art</a:t>
            </a:r>
            <a:endParaRPr lang="fr-FR" dirty="0"/>
          </a:p>
        </p:txBody>
      </p:sp>
      <p:sp>
        <p:nvSpPr>
          <p:cNvPr id="3" name="Marcador de contenido 2">
            <a:extLst>
              <a:ext uri="{FF2B5EF4-FFF2-40B4-BE49-F238E27FC236}">
                <a16:creationId xmlns:a16="http://schemas.microsoft.com/office/drawing/2014/main" id="{2070234D-3787-4C29-8B80-C5792569CB39}"/>
              </a:ext>
            </a:extLst>
          </p:cNvPr>
          <p:cNvSpPr>
            <a:spLocks noGrp="1"/>
          </p:cNvSpPr>
          <p:nvPr>
            <p:ph idx="1"/>
          </p:nvPr>
        </p:nvSpPr>
        <p:spPr>
          <a:xfrm>
            <a:off x="648929" y="2511552"/>
            <a:ext cx="4944151" cy="3785419"/>
          </a:xfrm>
        </p:spPr>
        <p:txBody>
          <a:bodyPr>
            <a:normAutofit/>
          </a:bodyPr>
          <a:lstStyle/>
          <a:p>
            <a:pPr marL="0" indent="0" algn="ctr">
              <a:buNone/>
            </a:pPr>
            <a:r>
              <a:rPr lang="fr-FR" sz="2400" dirty="0"/>
              <a:t>Comment l'analyse du cycle de vie a été intégré dans l'évaluation et la conception d'un réseau logistique orienté vers le recyclage ?</a:t>
            </a:r>
            <a:endParaRPr lang="fr-FR" sz="1900" dirty="0"/>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Imagen 72">
            <a:extLst>
              <a:ext uri="{FF2B5EF4-FFF2-40B4-BE49-F238E27FC236}">
                <a16:creationId xmlns:a16="http://schemas.microsoft.com/office/drawing/2014/main" id="{55B90E8A-BE0C-4CDF-B667-21A94AEDFCE4}"/>
              </a:ext>
            </a:extLst>
          </p:cNvPr>
          <p:cNvPicPr>
            <a:picLocks noChangeAspect="1"/>
          </p:cNvPicPr>
          <p:nvPr/>
        </p:nvPicPr>
        <p:blipFill>
          <a:blip r:embed="rId3"/>
          <a:stretch>
            <a:fillRect/>
          </a:stretch>
        </p:blipFill>
        <p:spPr>
          <a:xfrm>
            <a:off x="6577582" y="1041815"/>
            <a:ext cx="5224597" cy="4771123"/>
          </a:xfrm>
          <a:prstGeom prst="rect">
            <a:avLst/>
          </a:prstGeom>
        </p:spPr>
      </p:pic>
      <p:pic>
        <p:nvPicPr>
          <p:cNvPr id="5" name="Imagen 4" descr="Interfaz de usuario gráfica&#10;&#10;Descripción generada automáticamente">
            <a:extLst>
              <a:ext uri="{FF2B5EF4-FFF2-40B4-BE49-F238E27FC236}">
                <a16:creationId xmlns:a16="http://schemas.microsoft.com/office/drawing/2014/main" id="{60E673DC-235F-45C8-9D8C-054A7431C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9441" y="4085609"/>
            <a:ext cx="2143125" cy="2143125"/>
          </a:xfrm>
          <a:prstGeom prst="rect">
            <a:avLst/>
          </a:prstGeom>
        </p:spPr>
      </p:pic>
      <p:sp>
        <p:nvSpPr>
          <p:cNvPr id="10" name="ZoneTexte 24">
            <a:extLst>
              <a:ext uri="{FF2B5EF4-FFF2-40B4-BE49-F238E27FC236}">
                <a16:creationId xmlns:a16="http://schemas.microsoft.com/office/drawing/2014/main" id="{4D2ECBF8-0C85-4A21-8BC3-38AF5ACD5705}"/>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12" name="Rectángulo 11">
            <a:extLst>
              <a:ext uri="{FF2B5EF4-FFF2-40B4-BE49-F238E27FC236}">
                <a16:creationId xmlns:a16="http://schemas.microsoft.com/office/drawing/2014/main" id="{5ABD7B04-46C4-4CA9-8721-8D6EE08D0EF6}"/>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3" name="Diagrama 12">
            <a:extLst>
              <a:ext uri="{FF2B5EF4-FFF2-40B4-BE49-F238E27FC236}">
                <a16:creationId xmlns:a16="http://schemas.microsoft.com/office/drawing/2014/main" id="{9A699FFC-B789-4C4A-8E62-B7474966A729}"/>
              </a:ext>
            </a:extLst>
          </p:cNvPr>
          <p:cNvGraphicFramePr/>
          <p:nvPr>
            <p:extLst>
              <p:ext uri="{D42A27DB-BD31-4B8C-83A1-F6EECF244321}">
                <p14:modId xmlns:p14="http://schemas.microsoft.com/office/powerpoint/2010/main" val="2389447591"/>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67165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A34EFDAE-366B-47E4-9306-6E3FF2C9EA1A}"/>
              </a:ext>
            </a:extLst>
          </p:cNvPr>
          <p:cNvSpPr>
            <a:spLocks noGrp="1"/>
          </p:cNvSpPr>
          <p:nvPr>
            <p:ph type="title"/>
          </p:nvPr>
        </p:nvSpPr>
        <p:spPr>
          <a:xfrm>
            <a:off x="328079" y="263622"/>
            <a:ext cx="10790767" cy="1018117"/>
          </a:xfrm>
        </p:spPr>
        <p:txBody>
          <a:bodyPr>
            <a:normAutofit/>
          </a:bodyPr>
          <a:lstStyle/>
          <a:p>
            <a:r>
              <a:rPr lang="en-US" dirty="0" err="1"/>
              <a:t>Analyse</a:t>
            </a:r>
            <a:r>
              <a:rPr lang="en-US" dirty="0"/>
              <a:t> CLSC</a:t>
            </a:r>
          </a:p>
        </p:txBody>
      </p:sp>
      <p:graphicFrame>
        <p:nvGraphicFramePr>
          <p:cNvPr id="3" name="Tabla 2">
            <a:extLst>
              <a:ext uri="{FF2B5EF4-FFF2-40B4-BE49-F238E27FC236}">
                <a16:creationId xmlns:a16="http://schemas.microsoft.com/office/drawing/2014/main" id="{46ED2172-94B3-4BC2-8FCF-9724CD438E1E}"/>
              </a:ext>
            </a:extLst>
          </p:cNvPr>
          <p:cNvGraphicFramePr>
            <a:graphicFrameLocks noGrp="1"/>
          </p:cNvGraphicFramePr>
          <p:nvPr>
            <p:extLst>
              <p:ext uri="{D42A27DB-BD31-4B8C-83A1-F6EECF244321}">
                <p14:modId xmlns:p14="http://schemas.microsoft.com/office/powerpoint/2010/main" val="4140615263"/>
              </p:ext>
            </p:extLst>
          </p:nvPr>
        </p:nvGraphicFramePr>
        <p:xfrm>
          <a:off x="328080" y="1031371"/>
          <a:ext cx="11665455" cy="4795256"/>
        </p:xfrm>
        <a:graphic>
          <a:graphicData uri="http://schemas.openxmlformats.org/drawingml/2006/table">
            <a:tbl>
              <a:tblPr>
                <a:tableStyleId>{16D9F66E-5EB9-4882-86FB-DCBF35E3C3E4}</a:tableStyleId>
              </a:tblPr>
              <a:tblGrid>
                <a:gridCol w="685028">
                  <a:extLst>
                    <a:ext uri="{9D8B030D-6E8A-4147-A177-3AD203B41FA5}">
                      <a16:colId xmlns:a16="http://schemas.microsoft.com/office/drawing/2014/main" val="3538064401"/>
                    </a:ext>
                  </a:extLst>
                </a:gridCol>
                <a:gridCol w="607964">
                  <a:extLst>
                    <a:ext uri="{9D8B030D-6E8A-4147-A177-3AD203B41FA5}">
                      <a16:colId xmlns:a16="http://schemas.microsoft.com/office/drawing/2014/main" val="3486616551"/>
                    </a:ext>
                  </a:extLst>
                </a:gridCol>
                <a:gridCol w="607964">
                  <a:extLst>
                    <a:ext uri="{9D8B030D-6E8A-4147-A177-3AD203B41FA5}">
                      <a16:colId xmlns:a16="http://schemas.microsoft.com/office/drawing/2014/main" val="1446233406"/>
                    </a:ext>
                  </a:extLst>
                </a:gridCol>
                <a:gridCol w="505208">
                  <a:extLst>
                    <a:ext uri="{9D8B030D-6E8A-4147-A177-3AD203B41FA5}">
                      <a16:colId xmlns:a16="http://schemas.microsoft.com/office/drawing/2014/main" val="3186641652"/>
                    </a:ext>
                  </a:extLst>
                </a:gridCol>
                <a:gridCol w="412995">
                  <a:extLst>
                    <a:ext uri="{9D8B030D-6E8A-4147-A177-3AD203B41FA5}">
                      <a16:colId xmlns:a16="http://schemas.microsoft.com/office/drawing/2014/main" val="3801478052"/>
                    </a:ext>
                  </a:extLst>
                </a:gridCol>
                <a:gridCol w="503231">
                  <a:extLst>
                    <a:ext uri="{9D8B030D-6E8A-4147-A177-3AD203B41FA5}">
                      <a16:colId xmlns:a16="http://schemas.microsoft.com/office/drawing/2014/main" val="3821783743"/>
                    </a:ext>
                  </a:extLst>
                </a:gridCol>
                <a:gridCol w="388183">
                  <a:extLst>
                    <a:ext uri="{9D8B030D-6E8A-4147-A177-3AD203B41FA5}">
                      <a16:colId xmlns:a16="http://schemas.microsoft.com/office/drawing/2014/main" val="1147602820"/>
                    </a:ext>
                  </a:extLst>
                </a:gridCol>
                <a:gridCol w="456687">
                  <a:extLst>
                    <a:ext uri="{9D8B030D-6E8A-4147-A177-3AD203B41FA5}">
                      <a16:colId xmlns:a16="http://schemas.microsoft.com/office/drawing/2014/main" val="4082246283"/>
                    </a:ext>
                  </a:extLst>
                </a:gridCol>
                <a:gridCol w="365347">
                  <a:extLst>
                    <a:ext uri="{9D8B030D-6E8A-4147-A177-3AD203B41FA5}">
                      <a16:colId xmlns:a16="http://schemas.microsoft.com/office/drawing/2014/main" val="811834402"/>
                    </a:ext>
                  </a:extLst>
                </a:gridCol>
                <a:gridCol w="236925">
                  <a:extLst>
                    <a:ext uri="{9D8B030D-6E8A-4147-A177-3AD203B41FA5}">
                      <a16:colId xmlns:a16="http://schemas.microsoft.com/office/drawing/2014/main" val="1293762306"/>
                    </a:ext>
                  </a:extLst>
                </a:gridCol>
                <a:gridCol w="236925">
                  <a:extLst>
                    <a:ext uri="{9D8B030D-6E8A-4147-A177-3AD203B41FA5}">
                      <a16:colId xmlns:a16="http://schemas.microsoft.com/office/drawing/2014/main" val="970071970"/>
                    </a:ext>
                  </a:extLst>
                </a:gridCol>
                <a:gridCol w="236925">
                  <a:extLst>
                    <a:ext uri="{9D8B030D-6E8A-4147-A177-3AD203B41FA5}">
                      <a16:colId xmlns:a16="http://schemas.microsoft.com/office/drawing/2014/main" val="4004122091"/>
                    </a:ext>
                  </a:extLst>
                </a:gridCol>
                <a:gridCol w="415236">
                  <a:extLst>
                    <a:ext uri="{9D8B030D-6E8A-4147-A177-3AD203B41FA5}">
                      <a16:colId xmlns:a16="http://schemas.microsoft.com/office/drawing/2014/main" val="1434493851"/>
                    </a:ext>
                  </a:extLst>
                </a:gridCol>
                <a:gridCol w="258312">
                  <a:extLst>
                    <a:ext uri="{9D8B030D-6E8A-4147-A177-3AD203B41FA5}">
                      <a16:colId xmlns:a16="http://schemas.microsoft.com/office/drawing/2014/main" val="584546334"/>
                    </a:ext>
                  </a:extLst>
                </a:gridCol>
                <a:gridCol w="383235">
                  <a:extLst>
                    <a:ext uri="{9D8B030D-6E8A-4147-A177-3AD203B41FA5}">
                      <a16:colId xmlns:a16="http://schemas.microsoft.com/office/drawing/2014/main" val="3038101976"/>
                    </a:ext>
                  </a:extLst>
                </a:gridCol>
                <a:gridCol w="383235">
                  <a:extLst>
                    <a:ext uri="{9D8B030D-6E8A-4147-A177-3AD203B41FA5}">
                      <a16:colId xmlns:a16="http://schemas.microsoft.com/office/drawing/2014/main" val="191694238"/>
                    </a:ext>
                  </a:extLst>
                </a:gridCol>
                <a:gridCol w="383235">
                  <a:extLst>
                    <a:ext uri="{9D8B030D-6E8A-4147-A177-3AD203B41FA5}">
                      <a16:colId xmlns:a16="http://schemas.microsoft.com/office/drawing/2014/main" val="3848687897"/>
                    </a:ext>
                  </a:extLst>
                </a:gridCol>
                <a:gridCol w="383235">
                  <a:extLst>
                    <a:ext uri="{9D8B030D-6E8A-4147-A177-3AD203B41FA5}">
                      <a16:colId xmlns:a16="http://schemas.microsoft.com/office/drawing/2014/main" val="2290504741"/>
                    </a:ext>
                  </a:extLst>
                </a:gridCol>
                <a:gridCol w="383235">
                  <a:extLst>
                    <a:ext uri="{9D8B030D-6E8A-4147-A177-3AD203B41FA5}">
                      <a16:colId xmlns:a16="http://schemas.microsoft.com/office/drawing/2014/main" val="252527891"/>
                    </a:ext>
                  </a:extLst>
                </a:gridCol>
                <a:gridCol w="383235">
                  <a:extLst>
                    <a:ext uri="{9D8B030D-6E8A-4147-A177-3AD203B41FA5}">
                      <a16:colId xmlns:a16="http://schemas.microsoft.com/office/drawing/2014/main" val="1801844180"/>
                    </a:ext>
                  </a:extLst>
                </a:gridCol>
                <a:gridCol w="383235">
                  <a:extLst>
                    <a:ext uri="{9D8B030D-6E8A-4147-A177-3AD203B41FA5}">
                      <a16:colId xmlns:a16="http://schemas.microsoft.com/office/drawing/2014/main" val="2593825781"/>
                    </a:ext>
                  </a:extLst>
                </a:gridCol>
                <a:gridCol w="383235">
                  <a:extLst>
                    <a:ext uri="{9D8B030D-6E8A-4147-A177-3AD203B41FA5}">
                      <a16:colId xmlns:a16="http://schemas.microsoft.com/office/drawing/2014/main" val="4203036637"/>
                    </a:ext>
                  </a:extLst>
                </a:gridCol>
                <a:gridCol w="383235">
                  <a:extLst>
                    <a:ext uri="{9D8B030D-6E8A-4147-A177-3AD203B41FA5}">
                      <a16:colId xmlns:a16="http://schemas.microsoft.com/office/drawing/2014/main" val="2571464306"/>
                    </a:ext>
                  </a:extLst>
                </a:gridCol>
                <a:gridCol w="383235">
                  <a:extLst>
                    <a:ext uri="{9D8B030D-6E8A-4147-A177-3AD203B41FA5}">
                      <a16:colId xmlns:a16="http://schemas.microsoft.com/office/drawing/2014/main" val="1999949681"/>
                    </a:ext>
                  </a:extLst>
                </a:gridCol>
                <a:gridCol w="383235">
                  <a:extLst>
                    <a:ext uri="{9D8B030D-6E8A-4147-A177-3AD203B41FA5}">
                      <a16:colId xmlns:a16="http://schemas.microsoft.com/office/drawing/2014/main" val="3822881494"/>
                    </a:ext>
                  </a:extLst>
                </a:gridCol>
                <a:gridCol w="383235">
                  <a:extLst>
                    <a:ext uri="{9D8B030D-6E8A-4147-A177-3AD203B41FA5}">
                      <a16:colId xmlns:a16="http://schemas.microsoft.com/office/drawing/2014/main" val="2330736099"/>
                    </a:ext>
                  </a:extLst>
                </a:gridCol>
                <a:gridCol w="383235">
                  <a:extLst>
                    <a:ext uri="{9D8B030D-6E8A-4147-A177-3AD203B41FA5}">
                      <a16:colId xmlns:a16="http://schemas.microsoft.com/office/drawing/2014/main" val="952726139"/>
                    </a:ext>
                  </a:extLst>
                </a:gridCol>
                <a:gridCol w="383235">
                  <a:extLst>
                    <a:ext uri="{9D8B030D-6E8A-4147-A177-3AD203B41FA5}">
                      <a16:colId xmlns:a16="http://schemas.microsoft.com/office/drawing/2014/main" val="1881229345"/>
                    </a:ext>
                  </a:extLst>
                </a:gridCol>
                <a:gridCol w="383235">
                  <a:extLst>
                    <a:ext uri="{9D8B030D-6E8A-4147-A177-3AD203B41FA5}">
                      <a16:colId xmlns:a16="http://schemas.microsoft.com/office/drawing/2014/main" val="2995915095"/>
                    </a:ext>
                  </a:extLst>
                </a:gridCol>
              </a:tblGrid>
              <a:tr h="857992">
                <a:tc>
                  <a:txBody>
                    <a:bodyPr/>
                    <a:lstStyle/>
                    <a:p>
                      <a:pPr algn="l"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gridSpan="4">
                  <a:txBody>
                    <a:bodyPr/>
                    <a:lstStyle/>
                    <a:p>
                      <a:pPr algn="ctr" rtl="0" fontAlgn="ctr"/>
                      <a:r>
                        <a:rPr lang="fr-FR" sz="1100" b="0" u="none" strike="noStrike" dirty="0">
                          <a:solidFill>
                            <a:srgbClr val="000000"/>
                          </a:solidFill>
                          <a:effectLst/>
                        </a:rPr>
                        <a:t>Application d’ACV</a:t>
                      </a:r>
                      <a:endParaRPr lang="fr-FR" sz="1100" b="0" i="0" u="none" strike="noStrike" dirty="0">
                        <a:solidFill>
                          <a:srgbClr val="000000"/>
                        </a:solidFill>
                        <a:effectLst/>
                        <a:latin typeface="Calibri" panose="020F0502020204030204" pitchFamily="34" charset="0"/>
                      </a:endParaRPr>
                    </a:p>
                  </a:txBody>
                  <a:tcPr marL="8925" marR="8925" marT="8925" marB="0" anchor="ctr"/>
                </a:tc>
                <a:tc hMerge="1">
                  <a:txBody>
                    <a:bodyPr/>
                    <a:lstStyle/>
                    <a:p>
                      <a:pPr algn="ctr" rtl="0" fontAlgn="ctr"/>
                      <a:r>
                        <a:rPr lang="fr-FR" sz="800" b="0" u="none" strike="noStrike" dirty="0">
                          <a:solidFill>
                            <a:srgbClr val="000000"/>
                          </a:solidFill>
                          <a:effectLst/>
                        </a:rPr>
                        <a:t>Application d’ACV</a:t>
                      </a:r>
                      <a:endParaRPr lang="fr-FR" sz="800" b="0" i="0" u="none" strike="noStrike" dirty="0">
                        <a:solidFill>
                          <a:srgbClr val="000000"/>
                        </a:solidFill>
                        <a:effectLst/>
                        <a:latin typeface="Calibri" panose="020F0502020204030204" pitchFamily="34" charset="0"/>
                      </a:endParaRPr>
                    </a:p>
                  </a:txBody>
                  <a:tcPr marL="6694" marR="6694" marT="6694" marB="0" anchor="ctr"/>
                </a:tc>
                <a:tc hMerge="1">
                  <a:txBody>
                    <a:bodyPr/>
                    <a:lstStyle/>
                    <a:p>
                      <a:endParaRPr lang="fr-FR"/>
                    </a:p>
                  </a:txBody>
                  <a:tcPr/>
                </a:tc>
                <a:tc hMerge="1">
                  <a:txBody>
                    <a:bodyPr/>
                    <a:lstStyle/>
                    <a:p>
                      <a:endParaRPr lang="fr-FR"/>
                    </a:p>
                  </a:txBody>
                  <a:tcPr/>
                </a:tc>
                <a:tc gridSpan="2">
                  <a:txBody>
                    <a:bodyPr/>
                    <a:lstStyle/>
                    <a:p>
                      <a:pPr algn="ctr" rtl="0" fontAlgn="ctr"/>
                      <a:r>
                        <a:rPr lang="fr-FR" sz="1100" b="0" u="none" strike="noStrike" dirty="0" err="1">
                          <a:solidFill>
                            <a:srgbClr val="000000"/>
                          </a:solidFill>
                          <a:effectLst/>
                        </a:rPr>
                        <a:t>Methodologie</a:t>
                      </a:r>
                      <a:r>
                        <a:rPr lang="fr-FR" sz="1100" b="0" u="none" strike="noStrike" dirty="0">
                          <a:solidFill>
                            <a:srgbClr val="000000"/>
                          </a:solidFill>
                          <a:effectLst/>
                        </a:rPr>
                        <a:t> ACV </a:t>
                      </a:r>
                      <a:endParaRPr lang="fr-FR" sz="11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hMerge="1">
                  <a:txBody>
                    <a:bodyPr/>
                    <a:lstStyle/>
                    <a:p>
                      <a:endParaRPr lang="fr-FR"/>
                    </a:p>
                  </a:txBody>
                  <a:tcPr/>
                </a:tc>
                <a:tc gridSpan="2">
                  <a:txBody>
                    <a:bodyPr/>
                    <a:lstStyle/>
                    <a:p>
                      <a:pPr algn="ctr" rtl="0" fontAlgn="ctr"/>
                      <a:r>
                        <a:rPr lang="fr-FR" sz="1100" b="0" u="none" strike="noStrike" dirty="0">
                          <a:solidFill>
                            <a:srgbClr val="000000"/>
                          </a:solidFill>
                          <a:effectLst/>
                        </a:rPr>
                        <a:t>BD pour les calculs</a:t>
                      </a:r>
                      <a:endParaRPr lang="fr-FR" sz="1100" b="0" i="0" u="none" strike="noStrike" dirty="0">
                        <a:solidFill>
                          <a:srgbClr val="000000"/>
                        </a:solidFill>
                        <a:effectLst/>
                        <a:latin typeface="Calibri" panose="020F0502020204030204" pitchFamily="34" charset="0"/>
                      </a:endParaRPr>
                    </a:p>
                  </a:txBody>
                  <a:tcPr marL="8925" marR="8925" marT="8925" marB="0" anchor="ctr"/>
                </a:tc>
                <a:tc hMerge="1">
                  <a:txBody>
                    <a:bodyPr/>
                    <a:lstStyle/>
                    <a:p>
                      <a:endParaRPr lang="fr-FR"/>
                    </a:p>
                  </a:txBody>
                  <a:tcPr/>
                </a:tc>
                <a:tc gridSpan="3">
                  <a:txBody>
                    <a:bodyPr/>
                    <a:lstStyle/>
                    <a:p>
                      <a:pPr algn="ctr" rtl="0" fontAlgn="ctr"/>
                      <a:r>
                        <a:rPr lang="fr-FR" sz="1100" b="0" u="none" strike="noStrike" dirty="0">
                          <a:solidFill>
                            <a:srgbClr val="000000"/>
                          </a:solidFill>
                          <a:effectLst/>
                        </a:rPr>
                        <a:t>Type de </a:t>
                      </a:r>
                      <a:r>
                        <a:rPr lang="fr-FR" sz="1100" b="0" u="none" strike="noStrike" dirty="0" err="1">
                          <a:solidFill>
                            <a:srgbClr val="000000"/>
                          </a:solidFill>
                          <a:effectLst/>
                        </a:rPr>
                        <a:t>material</a:t>
                      </a:r>
                      <a:r>
                        <a:rPr lang="fr-FR" sz="1100" b="0" u="none" strike="noStrike" dirty="0">
                          <a:solidFill>
                            <a:srgbClr val="000000"/>
                          </a:solidFill>
                          <a:effectLst/>
                        </a:rPr>
                        <a:t> </a:t>
                      </a:r>
                      <a:r>
                        <a:rPr lang="fr-FR" sz="1100" b="0" u="none" strike="noStrike" dirty="0" err="1">
                          <a:solidFill>
                            <a:srgbClr val="000000"/>
                          </a:solidFill>
                          <a:effectLst/>
                        </a:rPr>
                        <a:t>consideré</a:t>
                      </a:r>
                      <a:endParaRPr lang="fr-FR" sz="11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hMerge="1">
                  <a:txBody>
                    <a:bodyPr/>
                    <a:lstStyle/>
                    <a:p>
                      <a:endParaRPr lang="fr-FR"/>
                    </a:p>
                  </a:txBody>
                  <a:tcPr/>
                </a:tc>
                <a:tc hMerge="1">
                  <a:txBody>
                    <a:bodyPr/>
                    <a:lstStyle/>
                    <a:p>
                      <a:endParaRPr lang="fr-FR"/>
                    </a:p>
                  </a:txBody>
                  <a:tcPr/>
                </a:tc>
                <a:tc gridSpan="2">
                  <a:txBody>
                    <a:bodyPr/>
                    <a:lstStyle/>
                    <a:p>
                      <a:pPr algn="ctr" rtl="0" fontAlgn="ctr"/>
                      <a:r>
                        <a:rPr lang="fr-FR" sz="1100" b="0" u="none" strike="noStrike" dirty="0">
                          <a:solidFill>
                            <a:srgbClr val="000000"/>
                          </a:solidFill>
                          <a:effectLst/>
                        </a:rPr>
                        <a:t>Si considère Recyclage</a:t>
                      </a:r>
                      <a:endParaRPr lang="fr-FR" sz="1100" b="0" i="0" u="none" strike="noStrike" dirty="0">
                        <a:solidFill>
                          <a:srgbClr val="000000"/>
                        </a:solidFill>
                        <a:effectLst/>
                        <a:latin typeface="Calibri" panose="020F0502020204030204" pitchFamily="34" charset="0"/>
                      </a:endParaRPr>
                    </a:p>
                  </a:txBody>
                  <a:tcPr marL="8925" marR="8925" marT="8925" marB="0" anchor="ctr"/>
                </a:tc>
                <a:tc hMerge="1">
                  <a:txBody>
                    <a:bodyPr/>
                    <a:lstStyle/>
                    <a:p>
                      <a:endParaRPr lang="fr-FR"/>
                    </a:p>
                  </a:txBody>
                  <a:tcPr/>
                </a:tc>
                <a:tc gridSpan="14">
                  <a:txBody>
                    <a:bodyPr/>
                    <a:lstStyle/>
                    <a:p>
                      <a:pPr algn="ctr" rtl="0" fontAlgn="ctr"/>
                      <a:r>
                        <a:rPr lang="fr-FR" sz="1100" b="0" u="none" strike="noStrike" dirty="0">
                          <a:solidFill>
                            <a:srgbClr val="000000"/>
                          </a:solidFill>
                          <a:effectLst/>
                        </a:rPr>
                        <a:t>Indicateur Utilisés pour l’ACV</a:t>
                      </a:r>
                      <a:endParaRPr lang="fr-FR" sz="11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pPr algn="ctr" rtl="0" fontAlgn="ctr"/>
                      <a:endParaRPr lang="fr-FR" sz="800" b="0" i="0" u="none" strike="noStrike" dirty="0">
                        <a:solidFill>
                          <a:srgbClr val="000000"/>
                        </a:solidFill>
                        <a:effectLst/>
                        <a:latin typeface="Calibri" panose="020F0502020204030204" pitchFamily="34" charset="0"/>
                      </a:endParaRPr>
                    </a:p>
                  </a:txBody>
                  <a:tcPr marL="6694" marR="6694" marT="6694" marB="0" anchor="ctr">
                    <a:solidFill>
                      <a:schemeClr val="bg1"/>
                    </a:solidFill>
                  </a:tcPr>
                </a:tc>
                <a:tc>
                  <a:txBody>
                    <a:bodyPr/>
                    <a:lstStyle/>
                    <a:p>
                      <a:pPr algn="ctr" rtl="0" fontAlgn="ctr"/>
                      <a:endParaRPr lang="fr-FR" sz="11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extLst>
                  <a:ext uri="{0D108BD9-81ED-4DB2-BD59-A6C34878D82A}">
                    <a16:rowId xmlns:a16="http://schemas.microsoft.com/office/drawing/2014/main" val="4281901066"/>
                  </a:ext>
                </a:extLst>
              </a:tr>
              <a:tr h="1290448">
                <a:tc>
                  <a:txBody>
                    <a:bodyPr/>
                    <a:lstStyle/>
                    <a:p>
                      <a:pPr algn="ctr" rtl="0" fontAlgn="ctr"/>
                      <a:r>
                        <a:rPr lang="fr-FR" sz="1100" b="0" u="none" strike="noStrike" dirty="0">
                          <a:solidFill>
                            <a:srgbClr val="000000"/>
                          </a:solidFill>
                          <a:effectLst/>
                        </a:rPr>
                        <a:t>Référence</a:t>
                      </a:r>
                      <a:endParaRPr lang="fr-FR" sz="11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marL="0" marR="0" lvl="0" indent="0" algn="ctr" defTabSz="342900" rtl="0" eaLnBrk="1" fontAlgn="ctr" latinLnBrk="0" hangingPunct="1">
                        <a:lnSpc>
                          <a:spcPct val="100000"/>
                        </a:lnSpc>
                        <a:spcBef>
                          <a:spcPts val="0"/>
                        </a:spcBef>
                        <a:spcAft>
                          <a:spcPts val="0"/>
                        </a:spcAft>
                        <a:buClrTx/>
                        <a:buSzTx/>
                        <a:buFontTx/>
                        <a:buNone/>
                        <a:tabLst/>
                        <a:defRPr/>
                      </a:pPr>
                      <a:r>
                        <a:rPr lang="fr-FR" sz="1100" b="0" u="none" strike="noStrike" dirty="0">
                          <a:solidFill>
                            <a:srgbClr val="000000"/>
                          </a:solidFill>
                          <a:effectLst/>
                        </a:rPr>
                        <a:t>Évaluation de Réseau de Recyclage Distribué</a:t>
                      </a:r>
                      <a:endParaRPr lang="fr-FR" sz="1100" b="0" i="0" u="none" strike="noStrike" dirty="0">
                        <a:solidFill>
                          <a:srgbClr val="000000"/>
                        </a:solidFill>
                        <a:effectLst/>
                        <a:latin typeface="Calibri" panose="020F0502020204030204" pitchFamily="34" charset="0"/>
                      </a:endParaRPr>
                    </a:p>
                  </a:txBody>
                  <a:tcPr marL="8925" marR="8925" marT="8925" marB="0" vert="vert270" anchor="ctr"/>
                </a:tc>
                <a:tc>
                  <a:txBody>
                    <a:bodyPr/>
                    <a:lstStyle/>
                    <a:p>
                      <a:pPr algn="ctr" rtl="0" fontAlgn="ctr"/>
                      <a:r>
                        <a:rPr lang="fr-FR" sz="1100" b="0" u="none" strike="noStrike" dirty="0">
                          <a:solidFill>
                            <a:srgbClr val="000000"/>
                          </a:solidFill>
                          <a:effectLst/>
                        </a:rPr>
                        <a:t>Conception Réseau de Recyclage </a:t>
                      </a:r>
                      <a:endParaRPr lang="fr-FR" sz="1100" b="0" i="0" u="none" strike="noStrike" dirty="0">
                        <a:solidFill>
                          <a:srgbClr val="000000"/>
                        </a:solidFill>
                        <a:effectLst/>
                        <a:latin typeface="Calibri" panose="020F0502020204030204" pitchFamily="34" charset="0"/>
                      </a:endParaRPr>
                    </a:p>
                  </a:txBody>
                  <a:tcPr marL="8925" marR="8925" marT="8925" marB="0" vert="vert270" anchor="ctr"/>
                </a:tc>
                <a:tc>
                  <a:txBody>
                    <a:bodyPr/>
                    <a:lstStyle/>
                    <a:p>
                      <a:pPr algn="ctr" rtl="0" fontAlgn="ctr"/>
                      <a:r>
                        <a:rPr lang="fr-FR" sz="1100" b="0" u="none" strike="noStrike" dirty="0">
                          <a:solidFill>
                            <a:srgbClr val="000000"/>
                          </a:solidFill>
                          <a:effectLst/>
                        </a:rPr>
                        <a:t>Évaluation Logistique Inverse  </a:t>
                      </a:r>
                      <a:endParaRPr lang="fr-FR" sz="1100" b="0" i="0" u="none" strike="noStrike" dirty="0">
                        <a:solidFill>
                          <a:srgbClr val="000000"/>
                        </a:solidFill>
                        <a:effectLst/>
                        <a:latin typeface="Calibri" panose="020F0502020204030204" pitchFamily="34" charset="0"/>
                      </a:endParaRPr>
                    </a:p>
                  </a:txBody>
                  <a:tcPr marL="8925" marR="8925" marT="8925" marB="0" vert="vert270" anchor="ctr"/>
                </a:tc>
                <a:tc>
                  <a:txBody>
                    <a:bodyPr/>
                    <a:lstStyle/>
                    <a:p>
                      <a:pPr algn="ctr" rtl="0" fontAlgn="ctr"/>
                      <a:r>
                        <a:rPr lang="fr-FR" sz="1100" b="0" u="none" strike="noStrike" dirty="0">
                          <a:solidFill>
                            <a:srgbClr val="000000"/>
                          </a:solidFill>
                          <a:effectLst/>
                        </a:rPr>
                        <a:t>E. Circulaire vs             E. Linéaire </a:t>
                      </a:r>
                      <a:endParaRPr lang="fr-FR" sz="1100" b="0" i="0" u="none" strike="noStrike" dirty="0">
                        <a:solidFill>
                          <a:srgbClr val="000000"/>
                        </a:solidFill>
                        <a:effectLst/>
                        <a:latin typeface="Calibri" panose="020F0502020204030204" pitchFamily="34" charset="0"/>
                      </a:endParaRPr>
                    </a:p>
                  </a:txBody>
                  <a:tcPr marL="8925" marR="8925" marT="8925" marB="0" vert="vert270" anchor="ctr"/>
                </a:tc>
                <a:tc>
                  <a:txBody>
                    <a:bodyPr/>
                    <a:lstStyle/>
                    <a:p>
                      <a:pPr algn="ctr" rtl="0" fontAlgn="ctr"/>
                      <a:r>
                        <a:rPr lang="fr-FR" sz="1100" b="0" u="none" strike="noStrike" dirty="0" err="1">
                          <a:solidFill>
                            <a:srgbClr val="000000"/>
                          </a:solidFill>
                          <a:effectLst/>
                        </a:rPr>
                        <a:t>Midpoint</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Endpoint</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Eco-</a:t>
                      </a:r>
                      <a:r>
                        <a:rPr lang="fr-FR" sz="1100" b="0" u="none" strike="noStrike" dirty="0" err="1">
                          <a:solidFill>
                            <a:srgbClr val="000000"/>
                          </a:solidFill>
                          <a:effectLst/>
                        </a:rPr>
                        <a:t>invented</a:t>
                      </a:r>
                      <a:endParaRPr lang="fr-FR" sz="1100" b="0" i="0" u="none" strike="noStrike" dirty="0">
                        <a:solidFill>
                          <a:srgbClr val="000000"/>
                        </a:solidFill>
                        <a:effectLst/>
                        <a:latin typeface="Calibri" panose="020F0502020204030204" pitchFamily="34" charset="0"/>
                      </a:endParaRPr>
                    </a:p>
                  </a:txBody>
                  <a:tcPr marL="8925" marR="8925" marT="8925" marB="0" vert="vert270" anchor="ctr"/>
                </a:tc>
                <a:tc>
                  <a:txBody>
                    <a:bodyPr/>
                    <a:lstStyle/>
                    <a:p>
                      <a:pPr algn="ctr" rtl="0" fontAlgn="ctr"/>
                      <a:r>
                        <a:rPr lang="fr-FR" sz="1100" b="0" u="none" strike="noStrike" dirty="0" err="1">
                          <a:solidFill>
                            <a:srgbClr val="000000"/>
                          </a:solidFill>
                          <a:effectLst/>
                        </a:rPr>
                        <a:t>Australian</a:t>
                      </a:r>
                      <a:r>
                        <a:rPr lang="fr-FR" sz="1100" b="0" u="none" strike="noStrike" dirty="0">
                          <a:solidFill>
                            <a:srgbClr val="000000"/>
                          </a:solidFill>
                          <a:effectLst/>
                        </a:rPr>
                        <a:t> EPD</a:t>
                      </a:r>
                      <a:endParaRPr lang="fr-FR" sz="1100" b="0" i="0" u="none" strike="noStrike" dirty="0">
                        <a:solidFill>
                          <a:srgbClr val="000000"/>
                        </a:solidFill>
                        <a:effectLst/>
                        <a:latin typeface="Calibri" panose="020F0502020204030204" pitchFamily="34" charset="0"/>
                      </a:endParaRPr>
                    </a:p>
                  </a:txBody>
                  <a:tcPr marL="8925" marR="8925" marT="8925" marB="0" vert="vert270" anchor="ctr"/>
                </a:tc>
                <a:tc>
                  <a:txBody>
                    <a:bodyPr/>
                    <a:lstStyle/>
                    <a:p>
                      <a:pPr algn="ctr" rtl="0" fontAlgn="ctr"/>
                      <a:r>
                        <a:rPr lang="fr-FR" sz="1100" b="0" u="none" strike="noStrike" dirty="0">
                          <a:solidFill>
                            <a:srgbClr val="000000"/>
                          </a:solidFill>
                          <a:effectLst/>
                        </a:rPr>
                        <a:t>Plastic</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err="1">
                          <a:solidFill>
                            <a:srgbClr val="000000"/>
                          </a:solidFill>
                          <a:effectLst/>
                        </a:rPr>
                        <a:t>Vehicule</a:t>
                      </a:r>
                      <a:r>
                        <a:rPr lang="fr-FR" sz="1100" b="0" u="none" strike="noStrike" dirty="0">
                          <a:solidFill>
                            <a:srgbClr val="000000"/>
                          </a:solidFill>
                          <a:effectLst/>
                        </a:rPr>
                        <a:t> Tire</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Autre</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oui</a:t>
                      </a:r>
                      <a:endParaRPr lang="fr-FR" sz="1100" b="0" i="0" u="none" strike="noStrike" dirty="0">
                        <a:solidFill>
                          <a:srgbClr val="000000"/>
                        </a:solidFill>
                        <a:effectLst/>
                        <a:latin typeface="Calibri" panose="020F0502020204030204" pitchFamily="34" charset="0"/>
                      </a:endParaRPr>
                    </a:p>
                  </a:txBody>
                  <a:tcPr marL="8925" marR="8925" marT="8925" marB="0" vert="vert270" anchor="ctr"/>
                </a:tc>
                <a:tc>
                  <a:txBody>
                    <a:bodyPr/>
                    <a:lstStyle/>
                    <a:p>
                      <a:pPr algn="ctr" rtl="0" fontAlgn="ctr"/>
                      <a:r>
                        <a:rPr lang="fr-FR" sz="1100" b="0" u="none" strike="noStrike" dirty="0">
                          <a:solidFill>
                            <a:srgbClr val="000000"/>
                          </a:solidFill>
                          <a:effectLst/>
                        </a:rPr>
                        <a:t>no</a:t>
                      </a:r>
                      <a:endParaRPr lang="fr-FR" sz="1100" b="0" i="0" u="none" strike="noStrike" dirty="0">
                        <a:solidFill>
                          <a:srgbClr val="000000"/>
                        </a:solidFill>
                        <a:effectLst/>
                        <a:latin typeface="Calibri" panose="020F0502020204030204" pitchFamily="34" charset="0"/>
                      </a:endParaRPr>
                    </a:p>
                  </a:txBody>
                  <a:tcPr marL="8925" marR="8925" marT="8925" marB="0" vert="vert270" anchor="ctr"/>
                </a:tc>
                <a:tc>
                  <a:txBody>
                    <a:bodyPr/>
                    <a:lstStyle/>
                    <a:p>
                      <a:pPr algn="ctr" rtl="0" fontAlgn="ctr"/>
                      <a:r>
                        <a:rPr lang="fr-FR" sz="1100" b="0" u="none" strike="noStrike" dirty="0">
                          <a:solidFill>
                            <a:srgbClr val="000000"/>
                          </a:solidFill>
                          <a:effectLst/>
                        </a:rPr>
                        <a:t>Global </a:t>
                      </a:r>
                      <a:r>
                        <a:rPr lang="fr-FR" sz="1100" b="0" u="none" strike="noStrike" dirty="0" err="1">
                          <a:solidFill>
                            <a:srgbClr val="000000"/>
                          </a:solidFill>
                          <a:effectLst/>
                        </a:rPr>
                        <a:t>Warming</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Eutrophication potentiel</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en-US" sz="1100" b="0" u="none" strike="noStrike" dirty="0">
                          <a:solidFill>
                            <a:srgbClr val="000000"/>
                          </a:solidFill>
                          <a:effectLst/>
                        </a:rPr>
                        <a:t>Non-Renewable primary energy use</a:t>
                      </a:r>
                      <a:endParaRPr lang="en-US"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Acidification </a:t>
                      </a:r>
                      <a:r>
                        <a:rPr lang="fr-FR" sz="1100" b="0" u="none" strike="noStrike" dirty="0" err="1">
                          <a:solidFill>
                            <a:srgbClr val="000000"/>
                          </a:solidFill>
                          <a:effectLst/>
                        </a:rPr>
                        <a:t>Potential</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err="1">
                          <a:solidFill>
                            <a:srgbClr val="000000"/>
                          </a:solidFill>
                          <a:effectLst/>
                        </a:rPr>
                        <a:t>Photochemical</a:t>
                      </a:r>
                      <a:r>
                        <a:rPr lang="fr-FR" sz="1100" b="0" u="none" strike="noStrike" dirty="0">
                          <a:solidFill>
                            <a:srgbClr val="000000"/>
                          </a:solidFill>
                          <a:effectLst/>
                        </a:rPr>
                        <a:t> ozone </a:t>
                      </a:r>
                      <a:r>
                        <a:rPr lang="fr-FR" sz="1100" b="0" u="none" strike="noStrike" dirty="0" err="1">
                          <a:solidFill>
                            <a:srgbClr val="000000"/>
                          </a:solidFill>
                          <a:effectLst/>
                        </a:rPr>
                        <a:t>creation</a:t>
                      </a:r>
                      <a:r>
                        <a:rPr lang="fr-FR" sz="1100" b="0" u="none" strike="noStrike" dirty="0">
                          <a:solidFill>
                            <a:srgbClr val="000000"/>
                          </a:solidFill>
                          <a:effectLst/>
                        </a:rPr>
                        <a:t> </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Water Use</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err="1">
                          <a:solidFill>
                            <a:srgbClr val="000000"/>
                          </a:solidFill>
                          <a:effectLst/>
                        </a:rPr>
                        <a:t>Renewable</a:t>
                      </a:r>
                      <a:r>
                        <a:rPr lang="fr-FR" sz="1100" b="0" u="none" strike="noStrike" dirty="0">
                          <a:solidFill>
                            <a:srgbClr val="000000"/>
                          </a:solidFill>
                          <a:effectLst/>
                        </a:rPr>
                        <a:t> </a:t>
                      </a:r>
                      <a:r>
                        <a:rPr lang="fr-FR" sz="1100" b="0" u="none" strike="noStrike" dirty="0" err="1">
                          <a:solidFill>
                            <a:srgbClr val="000000"/>
                          </a:solidFill>
                          <a:effectLst/>
                        </a:rPr>
                        <a:t>primary</a:t>
                      </a:r>
                      <a:r>
                        <a:rPr lang="fr-FR" sz="1100" b="0" u="none" strike="noStrike" dirty="0">
                          <a:solidFill>
                            <a:srgbClr val="000000"/>
                          </a:solidFill>
                          <a:effectLst/>
                        </a:rPr>
                        <a:t> </a:t>
                      </a:r>
                      <a:r>
                        <a:rPr lang="fr-FR" sz="1100" b="0" u="none" strike="noStrike" dirty="0" err="1">
                          <a:solidFill>
                            <a:srgbClr val="000000"/>
                          </a:solidFill>
                          <a:effectLst/>
                        </a:rPr>
                        <a:t>energy</a:t>
                      </a:r>
                      <a:r>
                        <a:rPr lang="fr-FR" sz="1100" b="0" u="none" strike="noStrike" dirty="0">
                          <a:solidFill>
                            <a:srgbClr val="000000"/>
                          </a:solidFill>
                          <a:effectLst/>
                        </a:rPr>
                        <a:t> use</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Land Use</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Particule </a:t>
                      </a:r>
                      <a:r>
                        <a:rPr lang="fr-FR" sz="1100" b="0" u="none" strike="noStrike" dirty="0" err="1">
                          <a:solidFill>
                            <a:srgbClr val="000000"/>
                          </a:solidFill>
                          <a:effectLst/>
                        </a:rPr>
                        <a:t>matter</a:t>
                      </a:r>
                      <a:r>
                        <a:rPr lang="fr-FR" sz="1100" b="0" u="none" strike="noStrike" dirty="0">
                          <a:solidFill>
                            <a:srgbClr val="000000"/>
                          </a:solidFill>
                          <a:effectLst/>
                        </a:rPr>
                        <a:t> formation </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err="1">
                          <a:solidFill>
                            <a:srgbClr val="000000"/>
                          </a:solidFill>
                          <a:effectLst/>
                        </a:rPr>
                        <a:t>Terrestrial</a:t>
                      </a:r>
                      <a:r>
                        <a:rPr lang="fr-FR" sz="1100" b="0" u="none" strike="noStrike" dirty="0">
                          <a:solidFill>
                            <a:srgbClr val="000000"/>
                          </a:solidFill>
                          <a:effectLst/>
                        </a:rPr>
                        <a:t> Acidification </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Marine </a:t>
                      </a:r>
                      <a:r>
                        <a:rPr lang="fr-FR" sz="1100" b="0" u="none" strike="noStrike" dirty="0" err="1">
                          <a:solidFill>
                            <a:srgbClr val="000000"/>
                          </a:solidFill>
                          <a:effectLst/>
                        </a:rPr>
                        <a:t>Aquatic</a:t>
                      </a:r>
                      <a:r>
                        <a:rPr lang="fr-FR" sz="1100" b="0" u="none" strike="noStrike" dirty="0">
                          <a:solidFill>
                            <a:srgbClr val="000000"/>
                          </a:solidFill>
                          <a:effectLst/>
                        </a:rPr>
                        <a:t> Eutrophication</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Marine </a:t>
                      </a:r>
                      <a:r>
                        <a:rPr lang="fr-FR" sz="1100" b="0" u="none" strike="noStrike" dirty="0" err="1">
                          <a:solidFill>
                            <a:srgbClr val="000000"/>
                          </a:solidFill>
                          <a:effectLst/>
                        </a:rPr>
                        <a:t>Aquatic</a:t>
                      </a:r>
                      <a:r>
                        <a:rPr lang="fr-FR" sz="1100" b="0" u="none" strike="noStrike" dirty="0">
                          <a:solidFill>
                            <a:srgbClr val="000000"/>
                          </a:solidFill>
                          <a:effectLst/>
                        </a:rPr>
                        <a:t> </a:t>
                      </a:r>
                      <a:r>
                        <a:rPr lang="fr-FR" sz="1100" b="0" u="none" strike="noStrike" dirty="0" err="1">
                          <a:solidFill>
                            <a:srgbClr val="000000"/>
                          </a:solidFill>
                          <a:effectLst/>
                        </a:rPr>
                        <a:t>ecotoxicity</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err="1">
                          <a:solidFill>
                            <a:srgbClr val="000000"/>
                          </a:solidFill>
                          <a:effectLst/>
                        </a:rPr>
                        <a:t>Abiotic</a:t>
                      </a:r>
                      <a:r>
                        <a:rPr lang="fr-FR" sz="1100" b="0" u="none" strike="noStrike" dirty="0">
                          <a:solidFill>
                            <a:srgbClr val="000000"/>
                          </a:solidFill>
                          <a:effectLst/>
                        </a:rPr>
                        <a:t> </a:t>
                      </a:r>
                      <a:r>
                        <a:rPr lang="fr-FR" sz="1100" b="0" u="none" strike="noStrike" dirty="0" err="1">
                          <a:solidFill>
                            <a:srgbClr val="000000"/>
                          </a:solidFill>
                          <a:effectLst/>
                        </a:rPr>
                        <a:t>Depletion</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fr-FR" sz="1100" b="0" u="none" strike="noStrike" dirty="0">
                          <a:solidFill>
                            <a:srgbClr val="000000"/>
                          </a:solidFill>
                          <a:effectLst/>
                        </a:rPr>
                        <a:t>Human </a:t>
                      </a:r>
                      <a:r>
                        <a:rPr lang="fr-FR" sz="1100" b="0" u="none" strike="noStrike" dirty="0" err="1">
                          <a:solidFill>
                            <a:srgbClr val="000000"/>
                          </a:solidFill>
                          <a:effectLst/>
                        </a:rPr>
                        <a:t>Toxicity</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tc>
                  <a:txBody>
                    <a:bodyPr/>
                    <a:lstStyle/>
                    <a:p>
                      <a:pPr algn="ctr" rtl="0" fontAlgn="ctr"/>
                      <a:r>
                        <a:rPr lang="es-CL" sz="1100" b="0" i="0" u="none" strike="noStrike" dirty="0" err="1">
                          <a:solidFill>
                            <a:srgbClr val="000000"/>
                          </a:solidFill>
                          <a:effectLst/>
                          <a:latin typeface="Calibri" panose="020F0502020204030204" pitchFamily="34" charset="0"/>
                        </a:rPr>
                        <a:t>Autres</a:t>
                      </a:r>
                      <a:r>
                        <a:rPr lang="es-CL" sz="1100" b="0" i="0" u="none" strike="noStrike" dirty="0">
                          <a:solidFill>
                            <a:srgbClr val="000000"/>
                          </a:solidFill>
                          <a:effectLst/>
                          <a:latin typeface="Calibri" panose="020F0502020204030204" pitchFamily="34" charset="0"/>
                        </a:rPr>
                        <a:t>*</a:t>
                      </a:r>
                      <a:endParaRPr lang="fr-FR" sz="1100" b="0" i="0" u="none" strike="noStrike" dirty="0">
                        <a:solidFill>
                          <a:srgbClr val="000000"/>
                        </a:solidFill>
                        <a:effectLst/>
                        <a:latin typeface="Calibri" panose="020F0502020204030204" pitchFamily="34" charset="0"/>
                      </a:endParaRPr>
                    </a:p>
                  </a:txBody>
                  <a:tcPr marL="8925" marR="8925" marT="8925" marB="0" vert="vert270" anchor="ctr">
                    <a:solidFill>
                      <a:schemeClr val="bg1"/>
                    </a:solidFill>
                  </a:tcPr>
                </a:tc>
                <a:extLst>
                  <a:ext uri="{0D108BD9-81ED-4DB2-BD59-A6C34878D82A}">
                    <a16:rowId xmlns:a16="http://schemas.microsoft.com/office/drawing/2014/main" val="4004594660"/>
                  </a:ext>
                </a:extLst>
              </a:tr>
              <a:tr h="428709">
                <a:tc>
                  <a:txBody>
                    <a:bodyPr/>
                    <a:lstStyle/>
                    <a:p>
                      <a:pPr algn="ctr" rtl="0" fontAlgn="ctr"/>
                      <a:r>
                        <a:rPr lang="fr-FR" sz="800" b="0" u="none" strike="noStrike" dirty="0">
                          <a:solidFill>
                            <a:srgbClr val="000000"/>
                          </a:solidFill>
                          <a:effectLst/>
                        </a:rPr>
                        <a:t>(</a:t>
                      </a:r>
                      <a:r>
                        <a:rPr lang="fr-FR" sz="800" b="0" u="none" strike="noStrike" dirty="0" err="1">
                          <a:solidFill>
                            <a:srgbClr val="000000"/>
                          </a:solidFill>
                          <a:effectLst/>
                        </a:rPr>
                        <a:t>Dehghanian</a:t>
                      </a:r>
                      <a:r>
                        <a:rPr lang="fr-FR" sz="800" b="0" u="none" strike="noStrike" dirty="0">
                          <a:solidFill>
                            <a:srgbClr val="000000"/>
                          </a:solidFill>
                          <a:effectLst/>
                        </a:rPr>
                        <a:t> &amp; Mansour, 2009)</a:t>
                      </a:r>
                      <a:endParaRPr lang="fr-FR" sz="8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algn="ctr" fontAlgn="b"/>
                      <a:endParaRPr lang="fr-FR" sz="1700" b="0" i="0" u="none" strike="noStrike">
                        <a:solidFill>
                          <a:srgbClr val="000000"/>
                        </a:solidFill>
                        <a:effectLst/>
                        <a:latin typeface="Arial" panose="020B0604020202020204" pitchFamily="34" charset="0"/>
                      </a:endParaRPr>
                    </a:p>
                  </a:txBody>
                  <a:tcPr marL="8925" marR="8925" marT="8925" marB="0" anchor="b"/>
                </a:tc>
                <a:tc>
                  <a:txBody>
                    <a:bodyPr/>
                    <a:lstStyle/>
                    <a:p>
                      <a:pPr algn="ctr" fontAlgn="b"/>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ctr"/>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ctr"/>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rtl="0" fontAlgn="ctr"/>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rtl="0" fontAlgn="ctr"/>
                      <a:r>
                        <a:rPr lang="fr-FR" sz="800" b="0" u="none" strike="noStrike">
                          <a:solidFill>
                            <a:srgbClr val="000000"/>
                          </a:solidFill>
                          <a:effectLst/>
                        </a:rPr>
                        <a:t> </a:t>
                      </a:r>
                      <a:endParaRPr lang="fr-FR" sz="800" b="0" i="0" u="none" strike="noStrike">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extLst>
                  <a:ext uri="{0D108BD9-81ED-4DB2-BD59-A6C34878D82A}">
                    <a16:rowId xmlns:a16="http://schemas.microsoft.com/office/drawing/2014/main" val="3544317500"/>
                  </a:ext>
                </a:extLst>
              </a:tr>
              <a:tr h="428709">
                <a:tc>
                  <a:txBody>
                    <a:bodyPr/>
                    <a:lstStyle/>
                    <a:p>
                      <a:pPr algn="ctr" rtl="0" fontAlgn="ctr"/>
                      <a:r>
                        <a:rPr lang="fr-FR" sz="800" b="0" u="none" strike="noStrike" dirty="0">
                          <a:solidFill>
                            <a:srgbClr val="000000"/>
                          </a:solidFill>
                          <a:effectLst/>
                        </a:rPr>
                        <a:t>(de Souza Junior et al., 2020)</a:t>
                      </a:r>
                      <a:endParaRPr lang="fr-FR" sz="8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algn="ctr" fontAlgn="b"/>
                      <a:endParaRPr lang="fr-FR" sz="1700" b="0" i="0" u="none" strike="noStrike">
                        <a:solidFill>
                          <a:srgbClr val="000000"/>
                        </a:solidFill>
                        <a:effectLst/>
                        <a:latin typeface="Arial" panose="020B0604020202020204" pitchFamily="34" charset="0"/>
                      </a:endParaRPr>
                    </a:p>
                  </a:txBody>
                  <a:tcPr marL="8925" marR="8925" marT="8925" marB="0" anchor="b"/>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ctr"/>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fontAlgn="ctr"/>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tc>
                <a:tc>
                  <a:txBody>
                    <a:bodyPr/>
                    <a:lstStyle/>
                    <a:p>
                      <a:pPr algn="ctr" rtl="0" fontAlgn="b"/>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b"/>
                </a:tc>
                <a:tc>
                  <a:txBody>
                    <a:bodyPr/>
                    <a:lstStyle/>
                    <a:p>
                      <a:pPr algn="ctr" fontAlgn="b"/>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extLst>
                  <a:ext uri="{0D108BD9-81ED-4DB2-BD59-A6C34878D82A}">
                    <a16:rowId xmlns:a16="http://schemas.microsoft.com/office/drawing/2014/main" val="3109502545"/>
                  </a:ext>
                </a:extLst>
              </a:tr>
              <a:tr h="298233">
                <a:tc>
                  <a:txBody>
                    <a:bodyPr/>
                    <a:lstStyle/>
                    <a:p>
                      <a:pPr algn="ctr" rtl="0" fontAlgn="ctr"/>
                      <a:r>
                        <a:rPr lang="fr-FR" sz="800" b="0" u="none" strike="noStrike" dirty="0">
                          <a:solidFill>
                            <a:srgbClr val="000000"/>
                          </a:solidFill>
                          <a:effectLst/>
                        </a:rPr>
                        <a:t>(</a:t>
                      </a:r>
                      <a:r>
                        <a:rPr lang="fr-FR" sz="800" b="0" u="none" strike="noStrike" dirty="0" err="1">
                          <a:solidFill>
                            <a:srgbClr val="000000"/>
                          </a:solidFill>
                          <a:effectLst/>
                        </a:rPr>
                        <a:t>Feitó</a:t>
                      </a:r>
                      <a:r>
                        <a:rPr lang="fr-FR" sz="800" b="0" u="none" strike="noStrike" dirty="0">
                          <a:solidFill>
                            <a:srgbClr val="000000"/>
                          </a:solidFill>
                          <a:effectLst/>
                        </a:rPr>
                        <a:t> </a:t>
                      </a:r>
                      <a:r>
                        <a:rPr lang="fr-FR" sz="800" b="0" u="none" strike="noStrike" dirty="0" err="1">
                          <a:solidFill>
                            <a:srgbClr val="000000"/>
                          </a:solidFill>
                          <a:effectLst/>
                        </a:rPr>
                        <a:t>Cespón</a:t>
                      </a:r>
                      <a:r>
                        <a:rPr lang="fr-FR" sz="800" b="0" u="none" strike="noStrike" dirty="0">
                          <a:solidFill>
                            <a:srgbClr val="000000"/>
                          </a:solidFill>
                          <a:effectLst/>
                        </a:rPr>
                        <a:t> et al., 2016</a:t>
                      </a:r>
                      <a:endParaRPr lang="fr-FR" sz="8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algn="ctr" fontAlgn="ctr"/>
                      <a:endParaRPr lang="fr-FR" sz="1700" b="0" i="0" u="none" strike="noStrike">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ctr"/>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ctr"/>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tc>
                <a:tc>
                  <a:txBody>
                    <a:bodyPr/>
                    <a:lstStyle/>
                    <a:p>
                      <a:pPr algn="ctr" rtl="0" fontAlgn="b"/>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b"/>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rtl="0" fontAlgn="b"/>
                      <a:r>
                        <a:rPr lang="fr-FR" sz="800" b="0" u="none" strike="noStrike">
                          <a:solidFill>
                            <a:srgbClr val="000000"/>
                          </a:solidFill>
                          <a:effectLst/>
                        </a:rPr>
                        <a:t> </a:t>
                      </a:r>
                      <a:endParaRPr lang="fr-FR" sz="800" b="0" i="0" u="none" strike="noStrike">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extLst>
                  <a:ext uri="{0D108BD9-81ED-4DB2-BD59-A6C34878D82A}">
                    <a16:rowId xmlns:a16="http://schemas.microsoft.com/office/drawing/2014/main" val="4250080849"/>
                  </a:ext>
                </a:extLst>
              </a:tr>
              <a:tr h="298233">
                <a:tc>
                  <a:txBody>
                    <a:bodyPr/>
                    <a:lstStyle/>
                    <a:p>
                      <a:pPr algn="ctr" rtl="0" fontAlgn="ctr"/>
                      <a:r>
                        <a:rPr lang="fr-FR" sz="800" b="0" u="none" strike="noStrike" dirty="0">
                          <a:solidFill>
                            <a:srgbClr val="000000"/>
                          </a:solidFill>
                          <a:effectLst/>
                        </a:rPr>
                        <a:t>(</a:t>
                      </a:r>
                      <a:r>
                        <a:rPr lang="fr-FR" sz="800" b="0" u="none" strike="noStrike" dirty="0" err="1">
                          <a:solidFill>
                            <a:srgbClr val="000000"/>
                          </a:solidFill>
                          <a:effectLst/>
                        </a:rPr>
                        <a:t>Kuczenski</a:t>
                      </a:r>
                      <a:r>
                        <a:rPr lang="fr-FR" sz="800" b="0" u="none" strike="noStrike" dirty="0">
                          <a:solidFill>
                            <a:srgbClr val="000000"/>
                          </a:solidFill>
                          <a:effectLst/>
                        </a:rPr>
                        <a:t> &amp; Geyer, 2013</a:t>
                      </a:r>
                      <a:endParaRPr lang="fr-FR" sz="8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algn="ctr" fontAlgn="ctr"/>
                      <a:endParaRPr lang="fr-FR" sz="1700" b="0" i="0" u="none" strike="noStrike">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ct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rtl="0" fontAlgn="b"/>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extLst>
                  <a:ext uri="{0D108BD9-81ED-4DB2-BD59-A6C34878D82A}">
                    <a16:rowId xmlns:a16="http://schemas.microsoft.com/office/drawing/2014/main" val="1146711617"/>
                  </a:ext>
                </a:extLst>
              </a:tr>
              <a:tr h="298233">
                <a:tc>
                  <a:txBody>
                    <a:bodyPr/>
                    <a:lstStyle/>
                    <a:p>
                      <a:pPr algn="ctr" rtl="0" fontAlgn="ctr"/>
                      <a:r>
                        <a:rPr lang="fr-FR" sz="800" b="0" u="none" strike="noStrike" dirty="0">
                          <a:solidFill>
                            <a:srgbClr val="000000"/>
                          </a:solidFill>
                          <a:effectLst/>
                        </a:rPr>
                        <a:t>(</a:t>
                      </a:r>
                      <a:r>
                        <a:rPr lang="fr-FR" sz="800" b="0" u="none" strike="noStrike" dirty="0" err="1">
                          <a:solidFill>
                            <a:srgbClr val="000000"/>
                          </a:solidFill>
                          <a:effectLst/>
                        </a:rPr>
                        <a:t>Daaboul</a:t>
                      </a:r>
                      <a:r>
                        <a:rPr lang="fr-FR" sz="800" b="0" u="none" strike="noStrike" dirty="0">
                          <a:solidFill>
                            <a:srgbClr val="000000"/>
                          </a:solidFill>
                          <a:effectLst/>
                        </a:rPr>
                        <a:t> et al., 2014)</a:t>
                      </a:r>
                      <a:endParaRPr lang="fr-FR" sz="8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algn="ctr" rtl="0" fontAlgn="ctr"/>
                      <a:endParaRPr lang="fr-FR" sz="800" b="0" i="0" u="none" strike="noStrike">
                        <a:solidFill>
                          <a:srgbClr val="000000"/>
                        </a:solidFill>
                        <a:effectLst/>
                        <a:latin typeface="Calibri" panose="020F0502020204030204" pitchFamily="34" charset="0"/>
                      </a:endParaRPr>
                    </a:p>
                  </a:txBody>
                  <a:tcPr marL="8925" marR="8925" marT="8925" marB="0" anchor="ctr"/>
                </a:tc>
                <a:tc>
                  <a:txBody>
                    <a:bodyPr/>
                    <a:lstStyle/>
                    <a:p>
                      <a:pPr algn="ctr" rtl="0" fontAlgn="ctr"/>
                      <a:r>
                        <a:rPr lang="fr-FR" sz="800" b="0" u="none" strike="noStrike">
                          <a:solidFill>
                            <a:srgbClr val="000000"/>
                          </a:solidFill>
                          <a:effectLst/>
                        </a:rPr>
                        <a:t> </a:t>
                      </a:r>
                      <a:endParaRPr lang="fr-FR" sz="800" b="0" i="0" u="none" strike="noStrike">
                        <a:solidFill>
                          <a:srgbClr val="000000"/>
                        </a:solidFill>
                        <a:effectLst/>
                        <a:latin typeface="Calibri" panose="020F0502020204030204" pitchFamily="34" charset="0"/>
                      </a:endParaRPr>
                    </a:p>
                  </a:txBody>
                  <a:tcPr marL="8925" marR="8925" marT="8925" marB="0" anchor="ctr"/>
                </a:tc>
                <a:tc>
                  <a:txBody>
                    <a:bodyPr/>
                    <a:lstStyle/>
                    <a:p>
                      <a:pPr algn="ctr" fontAlgn="ctr"/>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tc>
                <a:tc>
                  <a:txBody>
                    <a:bodyPr/>
                    <a:lstStyle/>
                    <a:p>
                      <a:pPr algn="ctr" rtl="0" fontAlgn="b"/>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b"/>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rtl="0" fontAlgn="b"/>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extLst>
                  <a:ext uri="{0D108BD9-81ED-4DB2-BD59-A6C34878D82A}">
                    <a16:rowId xmlns:a16="http://schemas.microsoft.com/office/drawing/2014/main" val="3137236747"/>
                  </a:ext>
                </a:extLst>
              </a:tr>
              <a:tr h="298233">
                <a:tc>
                  <a:txBody>
                    <a:bodyPr/>
                    <a:lstStyle/>
                    <a:p>
                      <a:pPr algn="ctr" rtl="0" fontAlgn="ctr"/>
                      <a:r>
                        <a:rPr lang="fr-FR" sz="800" b="0" u="none" strike="noStrike" dirty="0">
                          <a:solidFill>
                            <a:srgbClr val="000000"/>
                          </a:solidFill>
                          <a:effectLst/>
                        </a:rPr>
                        <a:t>(</a:t>
                      </a:r>
                      <a:r>
                        <a:rPr lang="fr-FR" sz="800" b="0" u="none" strike="noStrike" dirty="0" err="1">
                          <a:solidFill>
                            <a:srgbClr val="000000"/>
                          </a:solidFill>
                          <a:effectLst/>
                        </a:rPr>
                        <a:t>Subulan</a:t>
                      </a:r>
                      <a:r>
                        <a:rPr lang="fr-FR" sz="800" b="0" u="none" strike="noStrike" dirty="0">
                          <a:solidFill>
                            <a:srgbClr val="000000"/>
                          </a:solidFill>
                          <a:effectLst/>
                        </a:rPr>
                        <a:t> et al., 2015)</a:t>
                      </a:r>
                      <a:endParaRPr lang="fr-FR" sz="8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algn="ctr" fontAlgn="ct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ctr"/>
                      <a:r>
                        <a:rPr lang="fr-FR" sz="1700" b="0" u="none" strike="noStrike" dirty="0">
                          <a:solidFill>
                            <a:srgbClr val="000000"/>
                          </a:solidFill>
                          <a:effectLst/>
                        </a:rPr>
                        <a:t>x </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ct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ctr"/>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ctr"/>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ctr"/>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rtl="0" fontAlgn="b"/>
                      <a:r>
                        <a:rPr lang="fr-FR" sz="800" b="0" u="none" strike="noStrike">
                          <a:solidFill>
                            <a:srgbClr val="000000"/>
                          </a:solidFill>
                          <a:effectLst/>
                        </a:rPr>
                        <a:t> </a:t>
                      </a:r>
                      <a:endParaRPr lang="fr-FR" sz="800" b="0" i="0" u="none" strike="noStrike">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rtl="0" fontAlgn="b"/>
                      <a:r>
                        <a:rPr lang="fr-FR" sz="800" b="0" u="none" strike="noStrike">
                          <a:solidFill>
                            <a:srgbClr val="000000"/>
                          </a:solidFill>
                          <a:effectLst/>
                        </a:rPr>
                        <a:t> </a:t>
                      </a:r>
                      <a:endParaRPr lang="fr-FR" sz="800" b="0" i="0" u="none" strike="noStrike">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rtl="0" fontAlgn="b"/>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rtl="0" fontAlgn="b"/>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 </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extLst>
                  <a:ext uri="{0D108BD9-81ED-4DB2-BD59-A6C34878D82A}">
                    <a16:rowId xmlns:a16="http://schemas.microsoft.com/office/drawing/2014/main" val="3339970878"/>
                  </a:ext>
                </a:extLst>
              </a:tr>
              <a:tr h="298233">
                <a:tc>
                  <a:txBody>
                    <a:bodyPr/>
                    <a:lstStyle/>
                    <a:p>
                      <a:pPr algn="ctr" rtl="0" fontAlgn="ctr"/>
                      <a:r>
                        <a:rPr lang="fr-FR" sz="800" b="0" u="none" strike="noStrike" dirty="0">
                          <a:solidFill>
                            <a:srgbClr val="000000"/>
                          </a:solidFill>
                          <a:effectLst/>
                        </a:rPr>
                        <a:t>(Chen et al., 2019)</a:t>
                      </a:r>
                      <a:endParaRPr lang="fr-FR" sz="8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algn="ctr" rtl="0" fontAlgn="ctr"/>
                      <a:endParaRPr lang="fr-FR" sz="800" b="0" i="0" u="none" strike="noStrike" dirty="0">
                        <a:solidFill>
                          <a:srgbClr val="000000"/>
                        </a:solidFill>
                        <a:effectLst/>
                        <a:latin typeface="Calibri" panose="020F0502020204030204" pitchFamily="34" charset="0"/>
                      </a:endParaRPr>
                    </a:p>
                  </a:txBody>
                  <a:tcPr marL="8925" marR="8925" marT="8925" marB="0" anchor="ctr"/>
                </a:tc>
                <a:tc>
                  <a:txBody>
                    <a:bodyPr/>
                    <a:lstStyle/>
                    <a:p>
                      <a:pPr algn="ctr" rtl="0" fontAlgn="ctr"/>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ctr"/>
                </a:tc>
                <a:tc>
                  <a:txBody>
                    <a:bodyPr/>
                    <a:lstStyle/>
                    <a:p>
                      <a:pPr algn="ctr" fontAlgn="ctr"/>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ctr"/>
                </a:tc>
                <a:tc>
                  <a:txBody>
                    <a:bodyPr/>
                    <a:lstStyle/>
                    <a:p>
                      <a:pPr algn="ctr" rtl="0" fontAlgn="ctr"/>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ct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rtl="0" fontAlgn="ctr"/>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algn="ctr" rtl="0" fontAlgn="ctr"/>
                      <a:r>
                        <a:rPr lang="fr-FR" sz="800" b="0" u="none" strike="noStrike">
                          <a:solidFill>
                            <a:srgbClr val="000000"/>
                          </a:solidFill>
                          <a:effectLst/>
                        </a:rPr>
                        <a:t> </a:t>
                      </a:r>
                      <a:endParaRPr lang="fr-FR" sz="800" b="0" i="0" u="none" strike="noStrike">
                        <a:solidFill>
                          <a:srgbClr val="000000"/>
                        </a:solidFill>
                        <a:effectLst/>
                        <a:latin typeface="Calibri" panose="020F0502020204030204" pitchFamily="34" charset="0"/>
                      </a:endParaRPr>
                    </a:p>
                  </a:txBody>
                  <a:tcPr marL="8925" marR="8925" marT="8925" marB="0" anchor="ctr"/>
                </a:tc>
                <a:tc>
                  <a:txBody>
                    <a:bodyPr/>
                    <a:lstStyle/>
                    <a:p>
                      <a:pPr algn="ctr" rtl="0" fontAlgn="ctr"/>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ct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ctr"/>
                      <a:r>
                        <a:rPr lang="fr-FR" sz="1700" b="0" u="none" strike="noStrike">
                          <a:solidFill>
                            <a:srgbClr val="000000"/>
                          </a:solidFill>
                          <a:effectLst/>
                        </a:rPr>
                        <a:t> </a:t>
                      </a:r>
                      <a:endParaRPr lang="fr-FR" sz="1700" b="0" i="0" u="none" strike="noStrike">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ctr"/>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ctr">
                    <a:solidFill>
                      <a:schemeClr val="bg1"/>
                    </a:solidFill>
                  </a:tcPr>
                </a:tc>
                <a:tc>
                  <a:txBody>
                    <a:bodyPr/>
                    <a:lstStyle/>
                    <a:p>
                      <a:pPr algn="ctr" fontAlgn="b"/>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b"/>
                </a:tc>
                <a:tc>
                  <a:txBody>
                    <a:bodyPr/>
                    <a:lstStyle/>
                    <a:p>
                      <a:pPr algn="ctr" rtl="0" fontAlgn="b"/>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b"/>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rtl="0" fontAlgn="b"/>
                      <a:r>
                        <a:rPr lang="fr-FR" sz="800" b="0" u="none" strike="noStrike">
                          <a:solidFill>
                            <a:srgbClr val="000000"/>
                          </a:solidFill>
                          <a:effectLst/>
                        </a:rPr>
                        <a:t> </a:t>
                      </a:r>
                      <a:endParaRPr lang="fr-FR" sz="800" b="0" i="0" u="none" strike="noStrike">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a:solidFill>
                            <a:srgbClr val="000000"/>
                          </a:solidFill>
                          <a:effectLst/>
                        </a:rPr>
                        <a:t>x</a:t>
                      </a:r>
                      <a:endParaRPr lang="fr-FR" sz="1700" b="0" i="0" u="none" strike="noStrike">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rtl="0" fontAlgn="b"/>
                      <a:r>
                        <a:rPr lang="fr-FR" sz="800" b="0" u="none" strike="noStrike">
                          <a:solidFill>
                            <a:srgbClr val="000000"/>
                          </a:solidFill>
                          <a:effectLst/>
                        </a:rPr>
                        <a:t> </a:t>
                      </a:r>
                      <a:endParaRPr lang="fr-FR" sz="800" b="0" i="0" u="none" strike="noStrike">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rtl="0" fontAlgn="b"/>
                      <a:r>
                        <a:rPr lang="fr-FR" sz="800" b="0" u="none" strike="noStrike">
                          <a:solidFill>
                            <a:srgbClr val="000000"/>
                          </a:solidFill>
                          <a:effectLst/>
                        </a:rPr>
                        <a:t> </a:t>
                      </a:r>
                      <a:endParaRPr lang="fr-FR" sz="800" b="0" i="0" u="none" strike="noStrike">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rtl="0" fontAlgn="b"/>
                      <a:r>
                        <a:rPr lang="fr-FR" sz="800" b="0" u="none" strike="noStrike">
                          <a:solidFill>
                            <a:srgbClr val="000000"/>
                          </a:solidFill>
                          <a:effectLst/>
                        </a:rPr>
                        <a:t> </a:t>
                      </a:r>
                      <a:endParaRPr lang="fr-FR" sz="800" b="0" i="0" u="none" strike="noStrike">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rtl="0" fontAlgn="b"/>
                      <a:r>
                        <a:rPr lang="fr-FR" sz="800" b="0" u="none" strike="noStrike">
                          <a:solidFill>
                            <a:srgbClr val="000000"/>
                          </a:solidFill>
                          <a:effectLst/>
                        </a:rPr>
                        <a:t> </a:t>
                      </a:r>
                      <a:endParaRPr lang="fr-FR" sz="800" b="0" i="0" u="none" strike="noStrike">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rtl="0" fontAlgn="b"/>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rtl="0" fontAlgn="b"/>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rtl="0" fontAlgn="b"/>
                      <a:r>
                        <a:rPr lang="fr-FR" sz="800" b="0" u="none" strike="noStrike" dirty="0">
                          <a:solidFill>
                            <a:srgbClr val="000000"/>
                          </a:solidFill>
                          <a:effectLst/>
                        </a:rPr>
                        <a:t> </a:t>
                      </a:r>
                      <a:endParaRPr lang="fr-FR" sz="800" b="0" i="0" u="none" strike="noStrike" dirty="0">
                        <a:solidFill>
                          <a:srgbClr val="000000"/>
                        </a:solidFill>
                        <a:effectLst/>
                        <a:latin typeface="Calibri" panose="020F050202020403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r>
                        <a:rPr lang="fr-FR" sz="1700" b="0" u="none" strike="noStrike" dirty="0">
                          <a:solidFill>
                            <a:srgbClr val="000000"/>
                          </a:solidFill>
                          <a:effectLst/>
                        </a:rPr>
                        <a:t>x</a:t>
                      </a:r>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tc>
                  <a:txBody>
                    <a:bodyPr/>
                    <a:lstStyle/>
                    <a:p>
                      <a:pPr algn="ctr" fontAlgn="b"/>
                      <a:endParaRPr lang="fr-FR" sz="1700" b="0" i="0" u="none" strike="noStrike" dirty="0">
                        <a:solidFill>
                          <a:srgbClr val="000000"/>
                        </a:solidFill>
                        <a:effectLst/>
                        <a:latin typeface="Arial" panose="020B0604020202020204" pitchFamily="34" charset="0"/>
                      </a:endParaRPr>
                    </a:p>
                  </a:txBody>
                  <a:tcPr marL="8925" marR="8925" marT="8925" marB="0" anchor="b">
                    <a:solidFill>
                      <a:schemeClr val="bg1"/>
                    </a:solidFill>
                  </a:tcPr>
                </a:tc>
                <a:extLst>
                  <a:ext uri="{0D108BD9-81ED-4DB2-BD59-A6C34878D82A}">
                    <a16:rowId xmlns:a16="http://schemas.microsoft.com/office/drawing/2014/main" val="2458360523"/>
                  </a:ext>
                </a:extLst>
              </a:tr>
              <a:tr h="298233">
                <a:tc>
                  <a:txBody>
                    <a:bodyPr/>
                    <a:lstStyle/>
                    <a:p>
                      <a:pPr algn="ctr" rtl="0" fontAlgn="ctr"/>
                      <a:r>
                        <a:rPr lang="es-CL" sz="1300" b="0" i="0" u="none" strike="noStrike" dirty="0">
                          <a:solidFill>
                            <a:srgbClr val="000000"/>
                          </a:solidFill>
                          <a:effectLst/>
                          <a:latin typeface="Calibri" panose="020F0502020204030204" pitchFamily="34" charset="0"/>
                        </a:rPr>
                        <a:t>Total</a:t>
                      </a:r>
                      <a:endParaRPr lang="fr-FR" sz="1300" b="0" i="0" u="none" strike="noStrike" dirty="0">
                        <a:solidFill>
                          <a:srgbClr val="000000"/>
                        </a:solidFill>
                        <a:effectLst/>
                        <a:latin typeface="Calibri" panose="020F0502020204030204" pitchFamily="34" charset="0"/>
                      </a:endParaRPr>
                    </a:p>
                  </a:txBody>
                  <a:tcPr marL="8925" marR="8925" marT="8925" marB="0" anchor="ctr">
                    <a:solidFill>
                      <a:schemeClr val="bg1"/>
                    </a:solidFill>
                  </a:tcPr>
                </a:tc>
                <a:tc>
                  <a:txBody>
                    <a:bodyPr/>
                    <a:lstStyle/>
                    <a:p>
                      <a:pPr algn="ctr" rtl="0" fontAlgn="ctr"/>
                      <a:r>
                        <a:rPr lang="es-CL" sz="1400" b="0" i="0" u="none" strike="noStrike" dirty="0">
                          <a:solidFill>
                            <a:srgbClr val="000000"/>
                          </a:solidFill>
                          <a:effectLst/>
                          <a:latin typeface="Calibri" panose="020F0502020204030204" pitchFamily="34" charset="0"/>
                          <a:cs typeface="Calibri" panose="020F0502020204030204" pitchFamily="34" charset="0"/>
                        </a:rPr>
                        <a:t>0</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tc>
                <a:tc>
                  <a:txBody>
                    <a:bodyPr/>
                    <a:lstStyle/>
                    <a:p>
                      <a:pPr algn="ctr" rtl="0" fontAlgn="ctr"/>
                      <a:r>
                        <a:rPr lang="es-CL" sz="1400" b="0" i="0" u="none" strike="noStrike" dirty="0">
                          <a:solidFill>
                            <a:srgbClr val="000000"/>
                          </a:solidFill>
                          <a:effectLst/>
                          <a:latin typeface="Calibri" panose="020F0502020204030204" pitchFamily="34" charset="0"/>
                          <a:cs typeface="Calibri" panose="020F0502020204030204" pitchFamily="34" charset="0"/>
                        </a:rPr>
                        <a:t>3</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tc>
                <a:tc>
                  <a:txBody>
                    <a:bodyPr/>
                    <a:lstStyle/>
                    <a:p>
                      <a:pPr algn="ctr" fontAlgn="ctr"/>
                      <a:r>
                        <a:rPr lang="es-CL" sz="1400" b="0" i="0" u="none" strike="noStrike" dirty="0">
                          <a:solidFill>
                            <a:srgbClr val="000000"/>
                          </a:solidFill>
                          <a:effectLst/>
                          <a:latin typeface="Calibri" panose="020F0502020204030204" pitchFamily="34" charset="0"/>
                          <a:cs typeface="Calibri" panose="020F0502020204030204" pitchFamily="34" charset="0"/>
                        </a:rPr>
                        <a:t>3</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tc>
                <a:tc>
                  <a:txBody>
                    <a:bodyPr/>
                    <a:lstStyle/>
                    <a:p>
                      <a:pPr algn="ctr" rtl="0" fontAlgn="ctr"/>
                      <a:r>
                        <a:rPr lang="es-CL" sz="1400" b="0" i="0" u="none" strike="noStrike" dirty="0">
                          <a:solidFill>
                            <a:srgbClr val="000000"/>
                          </a:solidFill>
                          <a:effectLst/>
                          <a:latin typeface="Calibri" panose="020F0502020204030204" pitchFamily="34" charset="0"/>
                          <a:cs typeface="Calibri" panose="020F0502020204030204" pitchFamily="34" charset="0"/>
                        </a:rPr>
                        <a:t>1</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tc>
                <a:tc>
                  <a:txBody>
                    <a:bodyPr/>
                    <a:lstStyle/>
                    <a:p>
                      <a:pPr algn="ctr" fontAlgn="b"/>
                      <a:r>
                        <a:rPr lang="es-CL" sz="1400" b="0" i="0" u="none" strike="noStrike" dirty="0">
                          <a:solidFill>
                            <a:srgbClr val="000000"/>
                          </a:solidFill>
                          <a:effectLst/>
                          <a:latin typeface="Calibri" panose="020F0502020204030204" pitchFamily="34" charset="0"/>
                          <a:cs typeface="Calibri" panose="020F0502020204030204" pitchFamily="34" charset="0"/>
                        </a:rPr>
                        <a:t>3</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rtl="0" fontAlgn="ctr"/>
                      <a:r>
                        <a:rPr lang="es-CL" sz="1400" b="0" i="0" u="none" strike="noStrike" dirty="0">
                          <a:solidFill>
                            <a:srgbClr val="000000"/>
                          </a:solidFill>
                          <a:effectLst/>
                          <a:latin typeface="Calibri" panose="020F0502020204030204" pitchFamily="34" charset="0"/>
                          <a:cs typeface="Calibri" panose="020F0502020204030204" pitchFamily="34" charset="0"/>
                        </a:rPr>
                        <a:t>3</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rtl="0" fontAlgn="ctr"/>
                      <a:r>
                        <a:rPr lang="es-CL" sz="1400" b="0" i="0" u="none" strike="noStrike" dirty="0">
                          <a:solidFill>
                            <a:srgbClr val="000000"/>
                          </a:solidFill>
                          <a:effectLst/>
                          <a:latin typeface="Calibri" panose="020F0502020204030204" pitchFamily="34" charset="0"/>
                          <a:cs typeface="Calibri" panose="020F0502020204030204" pitchFamily="34" charset="0"/>
                        </a:rPr>
                        <a:t>3</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tc>
                <a:tc>
                  <a:txBody>
                    <a:bodyPr/>
                    <a:lstStyle/>
                    <a:p>
                      <a:pPr algn="ctr" rtl="0" fontAlgn="ctr"/>
                      <a:r>
                        <a:rPr lang="es-CL" sz="1400" b="0" i="0" u="none" strike="noStrike" dirty="0">
                          <a:solidFill>
                            <a:srgbClr val="000000"/>
                          </a:solidFill>
                          <a:effectLst/>
                          <a:latin typeface="Calibri" panose="020F0502020204030204" pitchFamily="34" charset="0"/>
                          <a:cs typeface="Calibri" panose="020F0502020204030204" pitchFamily="34" charset="0"/>
                        </a:rPr>
                        <a:t>0</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tc>
                <a:tc>
                  <a:txBody>
                    <a:bodyPr/>
                    <a:lstStyle/>
                    <a:p>
                      <a:pPr algn="ctr" fontAlgn="ctr"/>
                      <a:r>
                        <a:rPr lang="es-CL" sz="1400" b="0" i="0" u="none" strike="noStrike" dirty="0">
                          <a:solidFill>
                            <a:srgbClr val="000000"/>
                          </a:solidFill>
                          <a:effectLst/>
                          <a:latin typeface="Calibri" panose="020F0502020204030204" pitchFamily="34" charset="0"/>
                          <a:cs typeface="Calibri" panose="020F0502020204030204" pitchFamily="34" charset="0"/>
                        </a:rPr>
                        <a:t>3</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fontAlgn="ctr"/>
                      <a:r>
                        <a:rPr lang="es-CL" sz="1400" b="0" i="0" u="none" strike="noStrike" dirty="0">
                          <a:solidFill>
                            <a:srgbClr val="000000"/>
                          </a:solidFill>
                          <a:effectLst/>
                          <a:latin typeface="Calibri" panose="020F0502020204030204" pitchFamily="34" charset="0"/>
                          <a:cs typeface="Calibri" panose="020F0502020204030204" pitchFamily="34" charset="0"/>
                        </a:rPr>
                        <a:t>2</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fontAlgn="ctr"/>
                      <a:r>
                        <a:rPr lang="es-CL" sz="1400" b="0" i="0" u="none" strike="noStrike" dirty="0">
                          <a:solidFill>
                            <a:srgbClr val="000000"/>
                          </a:solidFill>
                          <a:effectLst/>
                          <a:latin typeface="Calibri" panose="020F0502020204030204" pitchFamily="34" charset="0"/>
                          <a:cs typeface="Calibri" panose="020F0502020204030204" pitchFamily="34" charset="0"/>
                        </a:rPr>
                        <a:t>2</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fontAlgn="b"/>
                      <a:r>
                        <a:rPr lang="es-CL" sz="1400" b="0" i="0" u="none" strike="noStrike" dirty="0">
                          <a:solidFill>
                            <a:srgbClr val="000000"/>
                          </a:solidFill>
                          <a:effectLst/>
                          <a:latin typeface="Calibri" panose="020F0502020204030204" pitchFamily="34" charset="0"/>
                          <a:cs typeface="Calibri" panose="020F0502020204030204" pitchFamily="34" charset="0"/>
                        </a:rPr>
                        <a:t>7</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tc>
                <a:tc>
                  <a:txBody>
                    <a:bodyPr/>
                    <a:lstStyle/>
                    <a:p>
                      <a:pPr algn="ctr" rtl="0" fontAlgn="b"/>
                      <a:r>
                        <a:rPr lang="es-CL" sz="1400" b="0" i="0" u="none" strike="noStrike" dirty="0">
                          <a:solidFill>
                            <a:srgbClr val="000000"/>
                          </a:solidFill>
                          <a:effectLst/>
                          <a:latin typeface="Calibri" panose="020F0502020204030204" pitchFamily="34" charset="0"/>
                          <a:cs typeface="Calibri" panose="020F0502020204030204" pitchFamily="34" charset="0"/>
                        </a:rPr>
                        <a:t>0</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tc>
                <a:tc>
                  <a:txBody>
                    <a:bodyPr/>
                    <a:lstStyle/>
                    <a:p>
                      <a:pPr algn="ctr" fontAlgn="b"/>
                      <a:r>
                        <a:rPr lang="es-CL" sz="1400" b="0" i="0" u="none" strike="noStrike" dirty="0">
                          <a:solidFill>
                            <a:srgbClr val="000000"/>
                          </a:solidFill>
                          <a:effectLst/>
                          <a:latin typeface="Calibri" panose="020F0502020204030204" pitchFamily="34" charset="0"/>
                          <a:cs typeface="Calibri" panose="020F0502020204030204" pitchFamily="34" charset="0"/>
                        </a:rPr>
                        <a:t>4</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fontAlgn="b"/>
                      <a:r>
                        <a:rPr lang="es-CL" sz="1400" b="0" i="0" u="none" strike="noStrike" dirty="0">
                          <a:solidFill>
                            <a:srgbClr val="000000"/>
                          </a:solidFill>
                          <a:effectLst/>
                          <a:latin typeface="Calibri" panose="020F0502020204030204" pitchFamily="34" charset="0"/>
                          <a:cs typeface="Calibri" panose="020F0502020204030204" pitchFamily="34" charset="0"/>
                        </a:rPr>
                        <a:t>2</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rtl="0" fontAlgn="b"/>
                      <a:r>
                        <a:rPr lang="es-CL" sz="1400" b="0" i="0" u="none" strike="noStrike" dirty="0">
                          <a:solidFill>
                            <a:srgbClr val="000000"/>
                          </a:solidFill>
                          <a:effectLst/>
                          <a:latin typeface="Calibri" panose="020F0502020204030204" pitchFamily="34" charset="0"/>
                          <a:cs typeface="Calibri" panose="020F0502020204030204" pitchFamily="34" charset="0"/>
                        </a:rPr>
                        <a:t>2</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fontAlgn="b"/>
                      <a:r>
                        <a:rPr lang="es-CL" sz="1400" b="0" i="0" u="none" strike="noStrike" dirty="0">
                          <a:solidFill>
                            <a:srgbClr val="000000"/>
                          </a:solidFill>
                          <a:effectLst/>
                          <a:latin typeface="Calibri" panose="020F0502020204030204" pitchFamily="34" charset="0"/>
                          <a:cs typeface="Calibri" panose="020F0502020204030204" pitchFamily="34" charset="0"/>
                        </a:rPr>
                        <a:t>2</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fontAlgn="b"/>
                      <a:r>
                        <a:rPr lang="es-CL" sz="1400" b="0" i="0" u="none" strike="noStrike" dirty="0">
                          <a:solidFill>
                            <a:srgbClr val="000000"/>
                          </a:solidFill>
                          <a:effectLst/>
                          <a:latin typeface="Calibri" panose="020F0502020204030204" pitchFamily="34" charset="0"/>
                          <a:cs typeface="Calibri" panose="020F0502020204030204" pitchFamily="34" charset="0"/>
                        </a:rPr>
                        <a:t>2</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rtl="0" fontAlgn="b"/>
                      <a:r>
                        <a:rPr lang="es-CL" sz="1400" b="0" i="0" u="none" strike="noStrike" dirty="0">
                          <a:solidFill>
                            <a:srgbClr val="000000"/>
                          </a:solidFill>
                          <a:effectLst/>
                          <a:latin typeface="Calibri" panose="020F0502020204030204" pitchFamily="34" charset="0"/>
                          <a:cs typeface="Calibri" panose="020F0502020204030204" pitchFamily="34" charset="0"/>
                        </a:rPr>
                        <a:t>2</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rtl="0" fontAlgn="b"/>
                      <a:r>
                        <a:rPr lang="es-CL" sz="1400" b="0" i="0" u="none" strike="noStrike" dirty="0">
                          <a:solidFill>
                            <a:srgbClr val="000000"/>
                          </a:solidFill>
                          <a:effectLst/>
                          <a:latin typeface="Calibri" panose="020F0502020204030204" pitchFamily="34" charset="0"/>
                          <a:cs typeface="Calibri" panose="020F0502020204030204" pitchFamily="34" charset="0"/>
                        </a:rPr>
                        <a:t>1</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rtl="0" fontAlgn="b"/>
                      <a:r>
                        <a:rPr lang="es-CL" sz="1400" b="0" i="0" u="none" strike="noStrike" dirty="0">
                          <a:solidFill>
                            <a:srgbClr val="000000"/>
                          </a:solidFill>
                          <a:effectLst/>
                          <a:latin typeface="Calibri" panose="020F0502020204030204" pitchFamily="34" charset="0"/>
                          <a:cs typeface="Calibri" panose="020F0502020204030204" pitchFamily="34" charset="0"/>
                        </a:rPr>
                        <a:t>1</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rtl="0" fontAlgn="b"/>
                      <a:r>
                        <a:rPr lang="es-CL" sz="1400" b="0" i="0" u="none" strike="noStrike" dirty="0">
                          <a:solidFill>
                            <a:srgbClr val="000000"/>
                          </a:solidFill>
                          <a:effectLst/>
                          <a:latin typeface="Calibri" panose="020F0502020204030204" pitchFamily="34" charset="0"/>
                          <a:cs typeface="Calibri" panose="020F0502020204030204" pitchFamily="34" charset="0"/>
                        </a:rPr>
                        <a:t>1</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rtl="0" fontAlgn="b"/>
                      <a:r>
                        <a:rPr lang="es-CL" sz="1400" b="0" i="0" u="none" strike="noStrike" dirty="0">
                          <a:solidFill>
                            <a:srgbClr val="000000"/>
                          </a:solidFill>
                          <a:effectLst/>
                          <a:latin typeface="Calibri" panose="020F0502020204030204" pitchFamily="34" charset="0"/>
                          <a:cs typeface="Calibri" panose="020F0502020204030204" pitchFamily="34" charset="0"/>
                        </a:rPr>
                        <a:t>1</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rtl="0" fontAlgn="b"/>
                      <a:r>
                        <a:rPr lang="es-CL" sz="1400" b="0" i="0" u="none" strike="noStrike" dirty="0">
                          <a:solidFill>
                            <a:srgbClr val="000000"/>
                          </a:solidFill>
                          <a:effectLst/>
                          <a:latin typeface="Calibri" panose="020F0502020204030204" pitchFamily="34" charset="0"/>
                          <a:cs typeface="Calibri" panose="020F0502020204030204" pitchFamily="34" charset="0"/>
                        </a:rPr>
                        <a:t>1</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rtl="0" fontAlgn="b"/>
                      <a:r>
                        <a:rPr lang="es-CL" sz="1400" b="0" i="0" u="none" strike="noStrike" dirty="0">
                          <a:solidFill>
                            <a:srgbClr val="000000"/>
                          </a:solidFill>
                          <a:effectLst/>
                          <a:latin typeface="Calibri" panose="020F0502020204030204" pitchFamily="34" charset="0"/>
                          <a:cs typeface="Calibri" panose="020F0502020204030204" pitchFamily="34" charset="0"/>
                        </a:rPr>
                        <a:t>1</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fontAlgn="b"/>
                      <a:r>
                        <a:rPr lang="es-CL" sz="1400" b="0" i="0" u="none" strike="noStrike" dirty="0">
                          <a:solidFill>
                            <a:srgbClr val="000000"/>
                          </a:solidFill>
                          <a:effectLst/>
                          <a:latin typeface="Calibri" panose="020F0502020204030204" pitchFamily="34" charset="0"/>
                          <a:cs typeface="Calibri" panose="020F0502020204030204" pitchFamily="34" charset="0"/>
                        </a:rPr>
                        <a:t>1</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fontAlgn="b"/>
                      <a:r>
                        <a:rPr lang="es-CL" sz="1400" b="0" i="0" u="none" strike="noStrike" dirty="0">
                          <a:solidFill>
                            <a:srgbClr val="000000"/>
                          </a:solidFill>
                          <a:effectLst/>
                          <a:latin typeface="Calibri" panose="020F0502020204030204" pitchFamily="34" charset="0"/>
                          <a:cs typeface="Calibri" panose="020F0502020204030204" pitchFamily="34" charset="0"/>
                        </a:rPr>
                        <a:t>1</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tc>
                  <a:txBody>
                    <a:bodyPr/>
                    <a:lstStyle/>
                    <a:p>
                      <a:pPr algn="ctr" fontAlgn="b"/>
                      <a:r>
                        <a:rPr lang="es-CL" sz="1400" b="0" i="0" u="none" strike="noStrike" dirty="0">
                          <a:solidFill>
                            <a:srgbClr val="000000"/>
                          </a:solidFill>
                          <a:effectLst/>
                          <a:latin typeface="Calibri" panose="020F0502020204030204" pitchFamily="34" charset="0"/>
                          <a:cs typeface="Calibri" panose="020F0502020204030204" pitchFamily="34" charset="0"/>
                        </a:rPr>
                        <a:t>0</a:t>
                      </a:r>
                      <a:endParaRPr lang="fr-FR" sz="1400" b="0" i="0" u="none" strike="noStrike" dirty="0">
                        <a:solidFill>
                          <a:srgbClr val="000000"/>
                        </a:solidFill>
                        <a:effectLst/>
                        <a:latin typeface="Calibri" panose="020F0502020204030204" pitchFamily="34" charset="0"/>
                        <a:cs typeface="Calibri" panose="020F0502020204030204" pitchFamily="34" charset="0"/>
                      </a:endParaRPr>
                    </a:p>
                  </a:txBody>
                  <a:tcPr marL="8925" marR="8925" marT="8925" marB="0" anchor="ctr">
                    <a:solidFill>
                      <a:schemeClr val="bg1"/>
                    </a:solidFill>
                  </a:tcPr>
                </a:tc>
                <a:extLst>
                  <a:ext uri="{0D108BD9-81ED-4DB2-BD59-A6C34878D82A}">
                    <a16:rowId xmlns:a16="http://schemas.microsoft.com/office/drawing/2014/main" val="2931841511"/>
                  </a:ext>
                </a:extLst>
              </a:tr>
            </a:tbl>
          </a:graphicData>
        </a:graphic>
      </p:graphicFrame>
      <p:sp>
        <p:nvSpPr>
          <p:cNvPr id="9" name="CuadroTexto 8">
            <a:extLst>
              <a:ext uri="{FF2B5EF4-FFF2-40B4-BE49-F238E27FC236}">
                <a16:creationId xmlns:a16="http://schemas.microsoft.com/office/drawing/2014/main" id="{1F90C61F-2E70-460A-BC4D-6F585F913205}"/>
              </a:ext>
            </a:extLst>
          </p:cNvPr>
          <p:cNvSpPr txBox="1"/>
          <p:nvPr/>
        </p:nvSpPr>
        <p:spPr>
          <a:xfrm>
            <a:off x="331134" y="5826627"/>
            <a:ext cx="9608288" cy="420564"/>
          </a:xfrm>
          <a:prstGeom prst="rect">
            <a:avLst/>
          </a:prstGeom>
          <a:noFill/>
        </p:spPr>
        <p:txBody>
          <a:bodyPr wrap="square">
            <a:spAutoFit/>
          </a:bodyPr>
          <a:lstStyle/>
          <a:p>
            <a:r>
              <a:rPr lang="es-CL" sz="1600" dirty="0" err="1"/>
              <a:t>Autres</a:t>
            </a:r>
            <a:r>
              <a:rPr lang="es-CL" sz="2133" dirty="0"/>
              <a:t>* : </a:t>
            </a:r>
            <a:r>
              <a:rPr lang="es-CL" sz="1600" dirty="0" err="1"/>
              <a:t>Ionising</a:t>
            </a:r>
            <a:r>
              <a:rPr lang="es-CL" sz="1600" dirty="0"/>
              <a:t> </a:t>
            </a:r>
            <a:r>
              <a:rPr lang="es-CL" sz="1600" dirty="0" err="1"/>
              <a:t>radiation</a:t>
            </a:r>
            <a:r>
              <a:rPr lang="es-CL" sz="1600" dirty="0"/>
              <a:t> (human and </a:t>
            </a:r>
            <a:r>
              <a:rPr lang="es-CL" sz="1600" dirty="0" err="1"/>
              <a:t>ecosystems</a:t>
            </a:r>
            <a:r>
              <a:rPr lang="es-CL" sz="1600" dirty="0"/>
              <a:t>), Ozone </a:t>
            </a:r>
            <a:r>
              <a:rPr lang="es-CL" sz="1600" dirty="0" err="1"/>
              <a:t>Layer</a:t>
            </a:r>
            <a:r>
              <a:rPr lang="es-CL" sz="1600" dirty="0"/>
              <a:t> </a:t>
            </a:r>
            <a:r>
              <a:rPr lang="es-CL" sz="1600" dirty="0" err="1"/>
              <a:t>depletion</a:t>
            </a:r>
            <a:r>
              <a:rPr lang="es-CL" sz="1600" dirty="0"/>
              <a:t>.  </a:t>
            </a:r>
            <a:endParaRPr lang="fr-FR" sz="2133" dirty="0"/>
          </a:p>
        </p:txBody>
      </p:sp>
      <p:sp>
        <p:nvSpPr>
          <p:cNvPr id="10" name="Rectángulo 9">
            <a:extLst>
              <a:ext uri="{FF2B5EF4-FFF2-40B4-BE49-F238E27FC236}">
                <a16:creationId xmlns:a16="http://schemas.microsoft.com/office/drawing/2014/main" id="{F3147814-E157-4A42-BFF3-FAA9CE433CA9}"/>
              </a:ext>
            </a:extLst>
          </p:cNvPr>
          <p:cNvSpPr/>
          <p:nvPr/>
        </p:nvSpPr>
        <p:spPr>
          <a:xfrm>
            <a:off x="1644503" y="3203946"/>
            <a:ext cx="567069" cy="40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Rectángulo 10">
            <a:extLst>
              <a:ext uri="{FF2B5EF4-FFF2-40B4-BE49-F238E27FC236}">
                <a16:creationId xmlns:a16="http://schemas.microsoft.com/office/drawing/2014/main" id="{60456D73-5229-41E9-B4D0-7F5B8C26CCA8}"/>
              </a:ext>
            </a:extLst>
          </p:cNvPr>
          <p:cNvSpPr/>
          <p:nvPr/>
        </p:nvSpPr>
        <p:spPr>
          <a:xfrm>
            <a:off x="1644503" y="4049823"/>
            <a:ext cx="567069" cy="274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 name="Rectángulo 11">
            <a:extLst>
              <a:ext uri="{FF2B5EF4-FFF2-40B4-BE49-F238E27FC236}">
                <a16:creationId xmlns:a16="http://schemas.microsoft.com/office/drawing/2014/main" id="{002C9886-DF40-497E-A888-12CB88018432}"/>
              </a:ext>
            </a:extLst>
          </p:cNvPr>
          <p:cNvSpPr/>
          <p:nvPr/>
        </p:nvSpPr>
        <p:spPr>
          <a:xfrm>
            <a:off x="1644505" y="4966574"/>
            <a:ext cx="567068" cy="274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ángulo 12">
            <a:extLst>
              <a:ext uri="{FF2B5EF4-FFF2-40B4-BE49-F238E27FC236}">
                <a16:creationId xmlns:a16="http://schemas.microsoft.com/office/drawing/2014/main" id="{DF26C228-9371-48F4-985C-504AD1975C8D}"/>
              </a:ext>
            </a:extLst>
          </p:cNvPr>
          <p:cNvSpPr/>
          <p:nvPr/>
        </p:nvSpPr>
        <p:spPr>
          <a:xfrm>
            <a:off x="3648157" y="3203946"/>
            <a:ext cx="392216" cy="40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Rectángulo 13">
            <a:extLst>
              <a:ext uri="{FF2B5EF4-FFF2-40B4-BE49-F238E27FC236}">
                <a16:creationId xmlns:a16="http://schemas.microsoft.com/office/drawing/2014/main" id="{CE173E5C-E5DF-421C-B74C-6023D39D2A28}"/>
              </a:ext>
            </a:extLst>
          </p:cNvPr>
          <p:cNvSpPr/>
          <p:nvPr/>
        </p:nvSpPr>
        <p:spPr>
          <a:xfrm>
            <a:off x="3648157" y="4049823"/>
            <a:ext cx="406393" cy="298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5" name="Rectángulo 14">
            <a:extLst>
              <a:ext uri="{FF2B5EF4-FFF2-40B4-BE49-F238E27FC236}">
                <a16:creationId xmlns:a16="http://schemas.microsoft.com/office/drawing/2014/main" id="{D0028805-1FF3-455B-BF01-6D7437C9DD73}"/>
              </a:ext>
            </a:extLst>
          </p:cNvPr>
          <p:cNvSpPr/>
          <p:nvPr/>
        </p:nvSpPr>
        <p:spPr>
          <a:xfrm>
            <a:off x="3662335" y="4942950"/>
            <a:ext cx="392215" cy="298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Rectángulo 16">
            <a:extLst>
              <a:ext uri="{FF2B5EF4-FFF2-40B4-BE49-F238E27FC236}">
                <a16:creationId xmlns:a16="http://schemas.microsoft.com/office/drawing/2014/main" id="{EE6A5A3D-E24B-4828-ACEE-CE5273AFEEFC}"/>
              </a:ext>
            </a:extLst>
          </p:cNvPr>
          <p:cNvSpPr/>
          <p:nvPr/>
        </p:nvSpPr>
        <p:spPr>
          <a:xfrm>
            <a:off x="6251945" y="1913860"/>
            <a:ext cx="392216" cy="1290085"/>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9" name="Rectángulo 18">
            <a:extLst>
              <a:ext uri="{FF2B5EF4-FFF2-40B4-BE49-F238E27FC236}">
                <a16:creationId xmlns:a16="http://schemas.microsoft.com/office/drawing/2014/main" id="{1993CE43-FA2E-4EAD-B8A5-BD4BB458028B}"/>
              </a:ext>
            </a:extLst>
          </p:cNvPr>
          <p:cNvSpPr/>
          <p:nvPr/>
        </p:nvSpPr>
        <p:spPr>
          <a:xfrm>
            <a:off x="6251945" y="5543099"/>
            <a:ext cx="392216" cy="283531"/>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400" dirty="0"/>
              <a:t> </a:t>
            </a:r>
            <a:endParaRPr lang="fr-FR" sz="2400" dirty="0"/>
          </a:p>
        </p:txBody>
      </p:sp>
      <p:sp>
        <p:nvSpPr>
          <p:cNvPr id="20" name="Rectángulo 19">
            <a:extLst>
              <a:ext uri="{FF2B5EF4-FFF2-40B4-BE49-F238E27FC236}">
                <a16:creationId xmlns:a16="http://schemas.microsoft.com/office/drawing/2014/main" id="{CDD5F215-4C6B-4687-B4AF-0ED27D017F1D}"/>
              </a:ext>
            </a:extLst>
          </p:cNvPr>
          <p:cNvSpPr/>
          <p:nvPr/>
        </p:nvSpPr>
        <p:spPr>
          <a:xfrm>
            <a:off x="1016003" y="5543099"/>
            <a:ext cx="628500" cy="25990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5" name="Rectángulo 24">
            <a:extLst>
              <a:ext uri="{FF2B5EF4-FFF2-40B4-BE49-F238E27FC236}">
                <a16:creationId xmlns:a16="http://schemas.microsoft.com/office/drawing/2014/main" id="{AF0AF8E8-8D79-410C-A18A-804A4C520C46}"/>
              </a:ext>
            </a:extLst>
          </p:cNvPr>
          <p:cNvSpPr/>
          <p:nvPr/>
        </p:nvSpPr>
        <p:spPr>
          <a:xfrm>
            <a:off x="2234092" y="4348444"/>
            <a:ext cx="492595" cy="27499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7" name="Rectángulo 26">
            <a:extLst>
              <a:ext uri="{FF2B5EF4-FFF2-40B4-BE49-F238E27FC236}">
                <a16:creationId xmlns:a16="http://schemas.microsoft.com/office/drawing/2014/main" id="{8666D318-1183-48FD-86C5-043B0A50CDB0}"/>
              </a:ext>
            </a:extLst>
          </p:cNvPr>
          <p:cNvSpPr/>
          <p:nvPr/>
        </p:nvSpPr>
        <p:spPr>
          <a:xfrm>
            <a:off x="2234092" y="5232118"/>
            <a:ext cx="492595" cy="27499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8" name="Rectángulo 27">
            <a:extLst>
              <a:ext uri="{FF2B5EF4-FFF2-40B4-BE49-F238E27FC236}">
                <a16:creationId xmlns:a16="http://schemas.microsoft.com/office/drawing/2014/main" id="{C9C14B72-3A84-4143-9426-1AC9D6659234}"/>
              </a:ext>
            </a:extLst>
          </p:cNvPr>
          <p:cNvSpPr/>
          <p:nvPr/>
        </p:nvSpPr>
        <p:spPr>
          <a:xfrm>
            <a:off x="3147221" y="5239279"/>
            <a:ext cx="492595" cy="27499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9" name="Rectángulo 28">
            <a:extLst>
              <a:ext uri="{FF2B5EF4-FFF2-40B4-BE49-F238E27FC236}">
                <a16:creationId xmlns:a16="http://schemas.microsoft.com/office/drawing/2014/main" id="{B6C13296-ECCF-4B81-9B62-1D7A5924CD20}"/>
              </a:ext>
            </a:extLst>
          </p:cNvPr>
          <p:cNvSpPr/>
          <p:nvPr/>
        </p:nvSpPr>
        <p:spPr>
          <a:xfrm>
            <a:off x="3155561" y="4332723"/>
            <a:ext cx="492595" cy="27499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0" name="Rectángulo 29">
            <a:extLst>
              <a:ext uri="{FF2B5EF4-FFF2-40B4-BE49-F238E27FC236}">
                <a16:creationId xmlns:a16="http://schemas.microsoft.com/office/drawing/2014/main" id="{1009616C-5397-43CF-B90A-787A3D0ECAAD}"/>
              </a:ext>
            </a:extLst>
          </p:cNvPr>
          <p:cNvSpPr/>
          <p:nvPr/>
        </p:nvSpPr>
        <p:spPr>
          <a:xfrm>
            <a:off x="3144319" y="3613767"/>
            <a:ext cx="492595" cy="3947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4" name="ZoneTexte 24">
            <a:extLst>
              <a:ext uri="{FF2B5EF4-FFF2-40B4-BE49-F238E27FC236}">
                <a16:creationId xmlns:a16="http://schemas.microsoft.com/office/drawing/2014/main" id="{5CCD84DA-CB07-4FAD-A69D-774208558458}"/>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35" name="Rectángulo 34">
            <a:extLst>
              <a:ext uri="{FF2B5EF4-FFF2-40B4-BE49-F238E27FC236}">
                <a16:creationId xmlns:a16="http://schemas.microsoft.com/office/drawing/2014/main" id="{CA6653C3-95FC-495E-B118-2A9B9B3190D0}"/>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6" name="Diagrama 35">
            <a:extLst>
              <a:ext uri="{FF2B5EF4-FFF2-40B4-BE49-F238E27FC236}">
                <a16:creationId xmlns:a16="http://schemas.microsoft.com/office/drawing/2014/main" id="{C8F6ABE2-DB88-4691-AEE5-9CADDFC0525A}"/>
              </a:ext>
            </a:extLst>
          </p:cNvPr>
          <p:cNvGraphicFramePr/>
          <p:nvPr>
            <p:extLst>
              <p:ext uri="{D42A27DB-BD31-4B8C-83A1-F6EECF244321}">
                <p14:modId xmlns:p14="http://schemas.microsoft.com/office/powerpoint/2010/main" val="1423871749"/>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7" name="Rectángulo 36">
            <a:extLst>
              <a:ext uri="{FF2B5EF4-FFF2-40B4-BE49-F238E27FC236}">
                <a16:creationId xmlns:a16="http://schemas.microsoft.com/office/drawing/2014/main" id="{72FC169A-447B-43AE-B407-819899D6A710}"/>
              </a:ext>
            </a:extLst>
          </p:cNvPr>
          <p:cNvSpPr/>
          <p:nvPr/>
        </p:nvSpPr>
        <p:spPr>
          <a:xfrm>
            <a:off x="2726687" y="3615683"/>
            <a:ext cx="428874" cy="3947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47098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P spid="19" grpId="0" animBg="1"/>
      <p:bldP spid="20" grpId="0" animBg="1"/>
      <p:bldP spid="25" grpId="0" animBg="1"/>
      <p:bldP spid="27" grpId="0" animBg="1"/>
      <p:bldP spid="28" grpId="0" animBg="1"/>
      <p:bldP spid="29" grpId="0" animBg="1"/>
      <p:bldP spid="30"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3"/>
          <p:cNvSpPr>
            <a:spLocks noGrp="1"/>
          </p:cNvSpPr>
          <p:nvPr>
            <p:ph type="title"/>
          </p:nvPr>
        </p:nvSpPr>
        <p:spPr>
          <a:xfrm>
            <a:off x="838200" y="365125"/>
            <a:ext cx="5393361" cy="1325563"/>
          </a:xfrm>
        </p:spPr>
        <p:txBody>
          <a:bodyPr vert="horz" lIns="91440" tIns="45720" rIns="91440" bIns="45720" rtlCol="0" anchor="ctr">
            <a:normAutofit/>
          </a:bodyPr>
          <a:lstStyle/>
          <a:p>
            <a:r>
              <a:rPr lang="en-US" dirty="0" err="1"/>
              <a:t>Synthèse</a:t>
            </a:r>
            <a:r>
              <a:rPr lang="en-US" dirty="0"/>
              <a:t> </a:t>
            </a:r>
          </a:p>
        </p:txBody>
      </p:sp>
      <p:sp>
        <p:nvSpPr>
          <p:cNvPr id="8" name="Content Placeholder 7"/>
          <p:cNvSpPr>
            <a:spLocks noGrp="1"/>
          </p:cNvSpPr>
          <p:nvPr>
            <p:ph sz="quarter" idx="4"/>
          </p:nvPr>
        </p:nvSpPr>
        <p:spPr>
          <a:xfrm>
            <a:off x="633426" y="1984825"/>
            <a:ext cx="5393361" cy="2837224"/>
          </a:xfrm>
        </p:spPr>
        <p:txBody>
          <a:bodyPr vert="horz" lIns="91440" tIns="45720" rIns="91440" bIns="45720" rtlCol="0">
            <a:normAutofit/>
          </a:bodyPr>
          <a:lstStyle/>
          <a:p>
            <a:r>
              <a:rPr lang="en-US" sz="2000" dirty="0"/>
              <a:t>Conception d'un </a:t>
            </a:r>
            <a:r>
              <a:rPr lang="en-US" sz="2000" dirty="0" err="1"/>
              <a:t>réseau</a:t>
            </a:r>
            <a:r>
              <a:rPr lang="en-US" sz="2000" dirty="0"/>
              <a:t> </a:t>
            </a:r>
            <a:r>
              <a:rPr lang="en-US" sz="2000" dirty="0" err="1"/>
              <a:t>logistique</a:t>
            </a:r>
            <a:r>
              <a:rPr lang="en-US" sz="2000" dirty="0"/>
              <a:t> </a:t>
            </a:r>
            <a:r>
              <a:rPr lang="en-US" sz="2000" dirty="0">
                <a:sym typeface="Wingdings" panose="05000000000000000000" pitchFamily="2" charset="2"/>
              </a:rPr>
              <a:t></a:t>
            </a:r>
            <a:r>
              <a:rPr lang="en-US" sz="2000" dirty="0"/>
              <a:t> Endpoint</a:t>
            </a:r>
          </a:p>
          <a:p>
            <a:r>
              <a:rPr lang="en-US" sz="2000" dirty="0" err="1"/>
              <a:t>Évaluations</a:t>
            </a:r>
            <a:r>
              <a:rPr lang="en-US" sz="2000" dirty="0"/>
              <a:t> et </a:t>
            </a:r>
            <a:r>
              <a:rPr lang="en-US" sz="2000" dirty="0" err="1"/>
              <a:t>Comparaison</a:t>
            </a:r>
            <a:r>
              <a:rPr lang="en-US" sz="2000" dirty="0"/>
              <a:t> </a:t>
            </a:r>
            <a:r>
              <a:rPr lang="en-US" sz="2000" dirty="0">
                <a:sym typeface="Wingdings" panose="05000000000000000000" pitchFamily="2" charset="2"/>
              </a:rPr>
              <a:t> Midpoint</a:t>
            </a:r>
            <a:r>
              <a:rPr lang="en-US" sz="2000" dirty="0"/>
              <a:t> de </a:t>
            </a:r>
          </a:p>
          <a:p>
            <a:r>
              <a:rPr lang="en-US" sz="2000" dirty="0"/>
              <a:t>La base de </a:t>
            </a:r>
            <a:r>
              <a:rPr lang="en-US" sz="2000" dirty="0" err="1"/>
              <a:t>données</a:t>
            </a:r>
            <a:r>
              <a:rPr lang="en-US" sz="2000" dirty="0"/>
              <a:t> </a:t>
            </a:r>
            <a:r>
              <a:rPr lang="en-US" sz="2000" dirty="0">
                <a:sym typeface="Wingdings" panose="05000000000000000000" pitchFamily="2" charset="2"/>
              </a:rPr>
              <a:t> </a:t>
            </a:r>
            <a:r>
              <a:rPr lang="en-US" sz="2000" dirty="0"/>
              <a:t>Eco invent </a:t>
            </a:r>
            <a:r>
              <a:rPr lang="en-US" sz="2000" dirty="0" err="1"/>
              <a:t>est</a:t>
            </a:r>
            <a:r>
              <a:rPr lang="en-US" sz="2000" dirty="0"/>
              <a:t> </a:t>
            </a:r>
            <a:r>
              <a:rPr lang="en-US" sz="2000" dirty="0" err="1"/>
              <a:t>largement</a:t>
            </a:r>
            <a:r>
              <a:rPr lang="en-US" sz="2000" dirty="0"/>
              <a:t> </a:t>
            </a:r>
            <a:r>
              <a:rPr lang="en-US" sz="2000" dirty="0" err="1"/>
              <a:t>utilisée</a:t>
            </a:r>
            <a:endParaRPr lang="en-US" sz="2000" dirty="0"/>
          </a:p>
          <a:p>
            <a:r>
              <a:rPr lang="en-US" sz="2000" dirty="0" err="1"/>
              <a:t>Changement</a:t>
            </a:r>
            <a:r>
              <a:rPr lang="en-US" sz="2000" dirty="0"/>
              <a:t> </a:t>
            </a:r>
            <a:r>
              <a:rPr lang="en-US" sz="2000" dirty="0" err="1"/>
              <a:t>climatique</a:t>
            </a:r>
            <a:r>
              <a:rPr lang="en-US" sz="2000" dirty="0"/>
              <a:t> , </a:t>
            </a:r>
            <a:r>
              <a:rPr lang="en-US" sz="2000" dirty="0" err="1"/>
              <a:t>Eutrophisation</a:t>
            </a:r>
            <a:r>
              <a:rPr lang="en-US" sz="2000" dirty="0"/>
              <a:t> et de </a:t>
            </a:r>
            <a:r>
              <a:rPr lang="en-US" sz="2000" dirty="0" err="1"/>
              <a:t>l'utilisation</a:t>
            </a:r>
            <a:r>
              <a:rPr lang="en-US" sz="2000" dirty="0"/>
              <a:t> </a:t>
            </a:r>
            <a:r>
              <a:rPr lang="en-US" sz="2000" dirty="0" err="1"/>
              <a:t>d'énergies</a:t>
            </a:r>
            <a:r>
              <a:rPr lang="en-US" sz="2000" dirty="0"/>
              <a:t> non </a:t>
            </a:r>
            <a:r>
              <a:rPr lang="en-US" sz="2000" dirty="0" err="1"/>
              <a:t>renouvelables</a:t>
            </a:r>
            <a:r>
              <a:rPr lang="en-US" sz="2000" dirty="0"/>
              <a:t>.</a:t>
            </a:r>
          </a:p>
          <a:p>
            <a:r>
              <a:rPr lang="fr-FR" sz="2000" dirty="0"/>
              <a:t>Toutes les catégories d'impact ne sont pas utilisées</a:t>
            </a:r>
            <a:endParaRPr lang="en-US" sz="2000" dirty="0"/>
          </a:p>
        </p:txBody>
      </p:sp>
      <p:pic>
        <p:nvPicPr>
          <p:cNvPr id="3" name="Imagen 2" descr="Diagrama&#10;&#10;Descripción generada automáticamente">
            <a:extLst>
              <a:ext uri="{FF2B5EF4-FFF2-40B4-BE49-F238E27FC236}">
                <a16:creationId xmlns:a16="http://schemas.microsoft.com/office/drawing/2014/main" id="{2A47D113-0327-4102-AF21-3F3C1B320D98}"/>
              </a:ext>
            </a:extLst>
          </p:cNvPr>
          <p:cNvPicPr>
            <a:picLocks noChangeAspect="1"/>
          </p:cNvPicPr>
          <p:nvPr/>
        </p:nvPicPr>
        <p:blipFill rotWithShape="1">
          <a:blip r:embed="rId3">
            <a:extLst>
              <a:ext uri="{28A0092B-C50C-407E-A947-70E740481C1C}">
                <a14:useLocalDpi xmlns:a14="http://schemas.microsoft.com/office/drawing/2010/main" val="0"/>
              </a:ext>
            </a:extLst>
          </a:blip>
          <a:srcRect l="17945" r="15509" b="-1"/>
          <a:stretch/>
        </p:blipFill>
        <p:spPr>
          <a:xfrm>
            <a:off x="6436336" y="862276"/>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ZoneTexte 24">
            <a:extLst>
              <a:ext uri="{FF2B5EF4-FFF2-40B4-BE49-F238E27FC236}">
                <a16:creationId xmlns:a16="http://schemas.microsoft.com/office/drawing/2014/main" id="{CDE0DF0C-204B-456E-9618-9C7A9C07EC3A}"/>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12" name="Rectángulo 11">
            <a:extLst>
              <a:ext uri="{FF2B5EF4-FFF2-40B4-BE49-F238E27FC236}">
                <a16:creationId xmlns:a16="http://schemas.microsoft.com/office/drawing/2014/main" id="{AE23FD7A-62F3-4610-BF6F-C1220A373F87}"/>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4" name="Diagrama 13">
            <a:extLst>
              <a:ext uri="{FF2B5EF4-FFF2-40B4-BE49-F238E27FC236}">
                <a16:creationId xmlns:a16="http://schemas.microsoft.com/office/drawing/2014/main" id="{DA2BAE72-9D2F-4B75-86C5-45388F1F62CF}"/>
              </a:ext>
            </a:extLst>
          </p:cNvPr>
          <p:cNvGraphicFramePr/>
          <p:nvPr>
            <p:extLst>
              <p:ext uri="{D42A27DB-BD31-4B8C-83A1-F6EECF244321}">
                <p14:modId xmlns:p14="http://schemas.microsoft.com/office/powerpoint/2010/main" val="3792733037"/>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39567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FC451-3AEA-417F-BEDA-C85EDE2ACDF3}"/>
              </a:ext>
            </a:extLst>
          </p:cNvPr>
          <p:cNvSpPr>
            <a:spLocks noGrp="1"/>
          </p:cNvSpPr>
          <p:nvPr>
            <p:ph type="title"/>
          </p:nvPr>
        </p:nvSpPr>
        <p:spPr>
          <a:xfrm>
            <a:off x="838200" y="5443392"/>
            <a:ext cx="10515600" cy="942664"/>
          </a:xfrm>
        </p:spPr>
        <p:txBody>
          <a:bodyPr vert="horz" lIns="91440" tIns="45720" rIns="91440" bIns="45720" rtlCol="0" anchor="ctr">
            <a:normAutofit/>
          </a:bodyPr>
          <a:lstStyle/>
          <a:p>
            <a:pPr algn="ctr"/>
            <a:r>
              <a:rPr lang="fr-FR" b="1" dirty="0"/>
              <a:t>Analyse du cycle de vie </a:t>
            </a:r>
            <a:r>
              <a:rPr lang="en-US" b="1" dirty="0"/>
              <a:t>(ACV)</a:t>
            </a:r>
          </a:p>
        </p:txBody>
      </p:sp>
      <p:sp>
        <p:nvSpPr>
          <p:cNvPr id="3" name="Marcador de número de diapositiva 2">
            <a:extLst>
              <a:ext uri="{FF2B5EF4-FFF2-40B4-BE49-F238E27FC236}">
                <a16:creationId xmlns:a16="http://schemas.microsoft.com/office/drawing/2014/main" id="{14D331A9-8B3C-4B8B-9C0E-B4782C609C20}"/>
              </a:ext>
            </a:extLst>
          </p:cNvPr>
          <p:cNvSpPr>
            <a:spLocks noGrp="1"/>
          </p:cNvSpPr>
          <p:nvPr>
            <p:ph type="sldNum" sz="quarter" idx="12"/>
          </p:nvPr>
        </p:nvSpPr>
        <p:spPr/>
        <p:txBody>
          <a:bodyPr/>
          <a:lstStyle/>
          <a:p>
            <a:fld id="{1E8B12D4-0153-426D-B9F0-EAA8F3E5E5B3}" type="slidenum">
              <a:rPr lang="fr-FR" smtClean="0"/>
              <a:t>17</a:t>
            </a:fld>
            <a:endParaRPr lang="fr-FR"/>
          </a:p>
        </p:txBody>
      </p:sp>
      <p:grpSp>
        <p:nvGrpSpPr>
          <p:cNvPr id="13" name="Grupo 12">
            <a:extLst>
              <a:ext uri="{FF2B5EF4-FFF2-40B4-BE49-F238E27FC236}">
                <a16:creationId xmlns:a16="http://schemas.microsoft.com/office/drawing/2014/main" id="{503352FA-0251-48C3-9B09-31E7930E674D}"/>
              </a:ext>
            </a:extLst>
          </p:cNvPr>
          <p:cNvGrpSpPr/>
          <p:nvPr/>
        </p:nvGrpSpPr>
        <p:grpSpPr>
          <a:xfrm>
            <a:off x="7443403" y="344871"/>
            <a:ext cx="2286000" cy="2389405"/>
            <a:chOff x="9067800" y="808850"/>
            <a:chExt cx="2286000" cy="2389405"/>
          </a:xfrm>
        </p:grpSpPr>
        <p:sp>
          <p:nvSpPr>
            <p:cNvPr id="9" name="CuadroTexto 8">
              <a:extLst>
                <a:ext uri="{FF2B5EF4-FFF2-40B4-BE49-F238E27FC236}">
                  <a16:creationId xmlns:a16="http://schemas.microsoft.com/office/drawing/2014/main" id="{527E489F-F30D-428E-8F5F-46B0D217A62E}"/>
                </a:ext>
              </a:extLst>
            </p:cNvPr>
            <p:cNvSpPr txBox="1"/>
            <p:nvPr/>
          </p:nvSpPr>
          <p:spPr>
            <a:xfrm>
              <a:off x="9473760" y="2551924"/>
              <a:ext cx="1474079" cy="646331"/>
            </a:xfrm>
            <a:prstGeom prst="rect">
              <a:avLst/>
            </a:prstGeom>
            <a:noFill/>
          </p:spPr>
          <p:txBody>
            <a:bodyPr wrap="square" rtlCol="0">
              <a:spAutoFit/>
            </a:bodyPr>
            <a:lstStyle/>
            <a:p>
              <a:pPr marL="285750" indent="-285750">
                <a:buFont typeface="Arial" panose="020B0604020202020204" pitchFamily="34" charset="0"/>
                <a:buChar char="•"/>
              </a:pPr>
              <a:r>
                <a:rPr lang="es-CL" b="1">
                  <a:solidFill>
                    <a:srgbClr val="009934"/>
                  </a:solidFill>
                </a:rPr>
                <a:t>ISO 14040</a:t>
              </a:r>
            </a:p>
            <a:p>
              <a:pPr marL="285750" indent="-285750">
                <a:buFont typeface="Arial" panose="020B0604020202020204" pitchFamily="34" charset="0"/>
                <a:buChar char="•"/>
              </a:pPr>
              <a:r>
                <a:rPr lang="es-CL" b="1">
                  <a:solidFill>
                    <a:srgbClr val="009934"/>
                  </a:solidFill>
                </a:rPr>
                <a:t>ISO 14044</a:t>
              </a:r>
              <a:endParaRPr lang="fr-FR" b="1">
                <a:solidFill>
                  <a:srgbClr val="009934"/>
                </a:solidFill>
              </a:endParaRPr>
            </a:p>
          </p:txBody>
        </p:sp>
        <p:pic>
          <p:nvPicPr>
            <p:cNvPr id="11" name="Imagen 10" descr="Logotipo&#10;&#10;Descripción generada automáticamente">
              <a:extLst>
                <a:ext uri="{FF2B5EF4-FFF2-40B4-BE49-F238E27FC236}">
                  <a16:creationId xmlns:a16="http://schemas.microsoft.com/office/drawing/2014/main" id="{C36A83D6-B6AD-4836-8939-106AF3CA6A85}"/>
                </a:ext>
              </a:extLst>
            </p:cNvPr>
            <p:cNvPicPr>
              <a:picLocks noChangeAspect="1"/>
            </p:cNvPicPr>
            <p:nvPr/>
          </p:nvPicPr>
          <p:blipFill rotWithShape="1">
            <a:blip r:embed="rId3">
              <a:extLst>
                <a:ext uri="{28A0092B-C50C-407E-A947-70E740481C1C}">
                  <a14:useLocalDpi xmlns:a14="http://schemas.microsoft.com/office/drawing/2010/main" val="0"/>
                </a:ext>
              </a:extLst>
            </a:blip>
            <a:srcRect t="1" b="9585"/>
            <a:stretch/>
          </p:blipFill>
          <p:spPr>
            <a:xfrm>
              <a:off x="9067800" y="808850"/>
              <a:ext cx="2286000" cy="1743074"/>
            </a:xfrm>
            <a:prstGeom prst="rect">
              <a:avLst/>
            </a:prstGeom>
          </p:spPr>
        </p:pic>
      </p:grpSp>
      <p:sp>
        <p:nvSpPr>
          <p:cNvPr id="15" name="Abrir llave 14">
            <a:extLst>
              <a:ext uri="{FF2B5EF4-FFF2-40B4-BE49-F238E27FC236}">
                <a16:creationId xmlns:a16="http://schemas.microsoft.com/office/drawing/2014/main" id="{026DC41E-A850-491D-A51E-BD5493DC2A9F}"/>
              </a:ext>
            </a:extLst>
          </p:cNvPr>
          <p:cNvSpPr/>
          <p:nvPr/>
        </p:nvSpPr>
        <p:spPr>
          <a:xfrm>
            <a:off x="6801745" y="534555"/>
            <a:ext cx="456723" cy="51065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8" name="Imagen 7">
            <a:extLst>
              <a:ext uri="{FF2B5EF4-FFF2-40B4-BE49-F238E27FC236}">
                <a16:creationId xmlns:a16="http://schemas.microsoft.com/office/drawing/2014/main" id="{D9F95808-9F43-44B6-8E34-C7BF11C3B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468" y="2726884"/>
            <a:ext cx="2705100" cy="1685925"/>
          </a:xfrm>
          <a:prstGeom prst="rect">
            <a:avLst/>
          </a:prstGeom>
        </p:spPr>
      </p:pic>
      <p:pic>
        <p:nvPicPr>
          <p:cNvPr id="1026" name="Picture 2" descr="Life-cycle assessment - Wikipedia">
            <a:extLst>
              <a:ext uri="{FF2B5EF4-FFF2-40B4-BE49-F238E27FC236}">
                <a16:creationId xmlns:a16="http://schemas.microsoft.com/office/drawing/2014/main" id="{264A8BE1-775E-4933-916B-5F959B2C4C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505" y="404528"/>
            <a:ext cx="4817305" cy="5086507"/>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24">
            <a:extLst>
              <a:ext uri="{FF2B5EF4-FFF2-40B4-BE49-F238E27FC236}">
                <a16:creationId xmlns:a16="http://schemas.microsoft.com/office/drawing/2014/main" id="{3437728B-6230-48A2-9660-735BA69B3C88}"/>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12" name="Rectángulo 11">
            <a:extLst>
              <a:ext uri="{FF2B5EF4-FFF2-40B4-BE49-F238E27FC236}">
                <a16:creationId xmlns:a16="http://schemas.microsoft.com/office/drawing/2014/main" id="{C541083A-BF6D-426A-9B37-8BBE1EB68BA8}"/>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4" name="Diagrama 13">
            <a:extLst>
              <a:ext uri="{FF2B5EF4-FFF2-40B4-BE49-F238E27FC236}">
                <a16:creationId xmlns:a16="http://schemas.microsoft.com/office/drawing/2014/main" id="{D500C743-FE98-47A9-93D1-85A8D1B33D42}"/>
              </a:ext>
            </a:extLst>
          </p:cNvPr>
          <p:cNvGraphicFramePr/>
          <p:nvPr>
            <p:extLst>
              <p:ext uri="{D42A27DB-BD31-4B8C-83A1-F6EECF244321}">
                <p14:modId xmlns:p14="http://schemas.microsoft.com/office/powerpoint/2010/main" val="3345022073"/>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6" name="Imagen 15">
            <a:extLst>
              <a:ext uri="{FF2B5EF4-FFF2-40B4-BE49-F238E27FC236}">
                <a16:creationId xmlns:a16="http://schemas.microsoft.com/office/drawing/2014/main" id="{DB43FC7B-F741-426A-95B6-CBF649E444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70084" y="4010626"/>
            <a:ext cx="1993484" cy="1854404"/>
          </a:xfrm>
          <a:prstGeom prst="rect">
            <a:avLst/>
          </a:prstGeom>
        </p:spPr>
      </p:pic>
    </p:spTree>
    <p:extLst>
      <p:ext uri="{BB962C8B-B14F-4D97-AF65-F5344CB8AC3E}">
        <p14:creationId xmlns:p14="http://schemas.microsoft.com/office/powerpoint/2010/main" val="3985621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A294E5-7D44-4C10-B8F9-C63D2D47F239}"/>
              </a:ext>
            </a:extLst>
          </p:cNvPr>
          <p:cNvSpPr>
            <a:spLocks noGrp="1"/>
          </p:cNvSpPr>
          <p:nvPr>
            <p:ph type="title"/>
          </p:nvPr>
        </p:nvSpPr>
        <p:spPr>
          <a:xfrm>
            <a:off x="993323" y="-60296"/>
            <a:ext cx="10515600" cy="1325563"/>
          </a:xfrm>
        </p:spPr>
        <p:txBody>
          <a:bodyPr/>
          <a:lstStyle/>
          <a:p>
            <a:r>
              <a:rPr lang="es-MX" dirty="0"/>
              <a:t>Cas </a:t>
            </a:r>
            <a:r>
              <a:rPr lang="es-MX" dirty="0" err="1"/>
              <a:t>d’étude</a:t>
            </a:r>
            <a:endParaRPr lang="fr-FR" dirty="0"/>
          </a:p>
        </p:txBody>
      </p:sp>
      <p:sp>
        <p:nvSpPr>
          <p:cNvPr id="4" name="CuadroTexto 3">
            <a:extLst>
              <a:ext uri="{FF2B5EF4-FFF2-40B4-BE49-F238E27FC236}">
                <a16:creationId xmlns:a16="http://schemas.microsoft.com/office/drawing/2014/main" id="{4E585467-12DC-4248-B0A6-AA8E8D147AD6}"/>
              </a:ext>
            </a:extLst>
          </p:cNvPr>
          <p:cNvSpPr txBox="1"/>
          <p:nvPr/>
        </p:nvSpPr>
        <p:spPr>
          <a:xfrm>
            <a:off x="6589178" y="772825"/>
            <a:ext cx="5213420" cy="984885"/>
          </a:xfrm>
          <a:prstGeom prst="rect">
            <a:avLst/>
          </a:prstGeom>
          <a:noFill/>
        </p:spPr>
        <p:txBody>
          <a:bodyPr wrap="square" rtlCol="0">
            <a:spAutoFit/>
          </a:bodyPr>
          <a:lstStyle/>
          <a:p>
            <a:pPr marL="285750" indent="-285750">
              <a:buFont typeface="Wingdings" panose="05000000000000000000" pitchFamily="2" charset="2"/>
              <a:buChar char="Ø"/>
            </a:pPr>
            <a:r>
              <a:rPr lang="fr-FR" sz="2000" dirty="0"/>
              <a:t>Réseau local de chaîne d’approvisionnement en boucle fermé</a:t>
            </a:r>
          </a:p>
          <a:p>
            <a:endParaRPr lang="fr-FR" dirty="0"/>
          </a:p>
        </p:txBody>
      </p:sp>
      <p:sp>
        <p:nvSpPr>
          <p:cNvPr id="5" name="CuadroTexto 53">
            <a:extLst>
              <a:ext uri="{FF2B5EF4-FFF2-40B4-BE49-F238E27FC236}">
                <a16:creationId xmlns:a16="http://schemas.microsoft.com/office/drawing/2014/main" id="{B1C5D014-8B6C-4642-8896-AC3CE89B7A77}"/>
              </a:ext>
            </a:extLst>
          </p:cNvPr>
          <p:cNvSpPr txBox="1"/>
          <p:nvPr/>
        </p:nvSpPr>
        <p:spPr>
          <a:xfrm>
            <a:off x="993323" y="6063640"/>
            <a:ext cx="4199395" cy="307777"/>
          </a:xfrm>
          <a:prstGeom prst="rect">
            <a:avLst/>
          </a:prstGeom>
          <a:noFill/>
        </p:spPr>
        <p:txBody>
          <a:bodyPr wrap="square">
            <a:spAutoFit/>
          </a:bodyPr>
          <a:lstStyle/>
          <a:p>
            <a:pPr algn="ctr"/>
            <a:r>
              <a:rPr lang="es-MX" sz="1400" dirty="0">
                <a:latin typeface="+mj-lt"/>
              </a:rPr>
              <a:t>(Santander et al ., </a:t>
            </a:r>
            <a:r>
              <a:rPr lang="es-MX" sz="1400" b="0" i="0" dirty="0">
                <a:effectLst/>
                <a:latin typeface="+mj-lt"/>
              </a:rPr>
              <a:t>2020)</a:t>
            </a:r>
            <a:endParaRPr lang="fr-FR" sz="1400" dirty="0">
              <a:latin typeface="+mj-lt"/>
            </a:endParaRPr>
          </a:p>
        </p:txBody>
      </p:sp>
      <p:grpSp>
        <p:nvGrpSpPr>
          <p:cNvPr id="6" name="Groupe 19">
            <a:extLst>
              <a:ext uri="{FF2B5EF4-FFF2-40B4-BE49-F238E27FC236}">
                <a16:creationId xmlns:a16="http://schemas.microsoft.com/office/drawing/2014/main" id="{25B257E5-2F6C-4E63-A2DF-CB07099743A1}"/>
              </a:ext>
            </a:extLst>
          </p:cNvPr>
          <p:cNvGrpSpPr/>
          <p:nvPr/>
        </p:nvGrpSpPr>
        <p:grpSpPr>
          <a:xfrm>
            <a:off x="8323074" y="2720647"/>
            <a:ext cx="962607" cy="1888386"/>
            <a:chOff x="8845548" y="2360941"/>
            <a:chExt cx="889294" cy="1888386"/>
          </a:xfrm>
        </p:grpSpPr>
        <p:pic>
          <p:nvPicPr>
            <p:cNvPr id="7" name="Image 17">
              <a:extLst>
                <a:ext uri="{FF2B5EF4-FFF2-40B4-BE49-F238E27FC236}">
                  <a16:creationId xmlns:a16="http://schemas.microsoft.com/office/drawing/2014/main" id="{BB1B7AE8-EDA6-4C94-B038-444C4B5E04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87838" y1="56216" x2="87838" y2="56216"/>
                          <a14:foregroundMark x1="86486" y1="54595" x2="84865" y2="52973"/>
                          <a14:foregroundMark x1="81081" y1="72162" x2="81081" y2="72162"/>
                          <a14:foregroundMark x1="26757" y1="73243" x2="26757" y2="73243"/>
                          <a14:backgroundMark x1="25135" y1="77297" x2="38919" y2="77027"/>
                          <a14:backgroundMark x1="38919" y1="77027" x2="52162" y2="72432"/>
                          <a14:backgroundMark x1="52162" y1="72432" x2="67027" y2="75135"/>
                          <a14:backgroundMark x1="67027" y1="75135" x2="68649" y2="76216"/>
                        </a14:backgroundRemoval>
                      </a14:imgEffect>
                    </a14:imgLayer>
                  </a14:imgProps>
                </a:ext>
              </a:extLst>
            </a:blip>
            <a:stretch>
              <a:fillRect/>
            </a:stretch>
          </p:blipFill>
          <p:spPr>
            <a:xfrm>
              <a:off x="8903978" y="2360941"/>
              <a:ext cx="772433" cy="772433"/>
            </a:xfrm>
            <a:prstGeom prst="rect">
              <a:avLst/>
            </a:prstGeom>
          </p:spPr>
        </p:pic>
        <p:grpSp>
          <p:nvGrpSpPr>
            <p:cNvPr id="8" name="Groupe 18">
              <a:extLst>
                <a:ext uri="{FF2B5EF4-FFF2-40B4-BE49-F238E27FC236}">
                  <a16:creationId xmlns:a16="http://schemas.microsoft.com/office/drawing/2014/main" id="{A8F002A3-C86F-418E-B4E2-8F61142AF8F2}"/>
                </a:ext>
              </a:extLst>
            </p:cNvPr>
            <p:cNvGrpSpPr/>
            <p:nvPr/>
          </p:nvGrpSpPr>
          <p:grpSpPr>
            <a:xfrm>
              <a:off x="8845548" y="2890107"/>
              <a:ext cx="889294" cy="1359220"/>
              <a:chOff x="8845548" y="2890107"/>
              <a:chExt cx="889294" cy="1359220"/>
            </a:xfrm>
          </p:grpSpPr>
          <p:pic>
            <p:nvPicPr>
              <p:cNvPr id="9" name="Image 16">
                <a:extLst>
                  <a:ext uri="{FF2B5EF4-FFF2-40B4-BE49-F238E27FC236}">
                    <a16:creationId xmlns:a16="http://schemas.microsoft.com/office/drawing/2014/main" id="{E9F94713-FC34-4FEF-AA82-64F073813A8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a:off x="8845548" y="2890107"/>
                <a:ext cx="889294" cy="889294"/>
              </a:xfrm>
              <a:prstGeom prst="rect">
                <a:avLst/>
              </a:prstGeom>
            </p:spPr>
          </p:pic>
          <p:pic>
            <p:nvPicPr>
              <p:cNvPr id="10" name="Picture 5" descr="bicicleta ciclismo bicicleta de montaña dibujo, bicicletas, ángulo, blanco, marco de bicicleta png">
                <a:extLst>
                  <a:ext uri="{FF2B5EF4-FFF2-40B4-BE49-F238E27FC236}">
                    <a16:creationId xmlns:a16="http://schemas.microsoft.com/office/drawing/2014/main" id="{11AC6857-A391-4700-A72B-ED2F904E4416}"/>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4595" r="94595">
                            <a14:foregroundMark x1="41622" y1="63784" x2="47297" y2="58378"/>
                            <a14:foregroundMark x1="40270" y1="55676" x2="40270" y2="55405"/>
                            <a14:foregroundMark x1="35169" y1="47822" x2="32973" y2="44324"/>
                            <a14:foregroundMark x1="40270" y1="55946" x2="40026" y2="55557"/>
                            <a14:foregroundMark x1="32429" y1="44194" x2="27691" y2="43057"/>
                            <a14:foregroundMark x1="32973" y1="44324" x2="32770" y2="44275"/>
                            <a14:foregroundMark x1="10455" y1="47942" x2="10278" y2="48077"/>
                            <a14:foregroundMark x1="14371" y1="44958" x2="14054" y2="45199"/>
                            <a14:foregroundMark x1="5177" y1="61454" x2="4865" y2="62703"/>
                            <a14:foregroundMark x1="4865" y1="62703" x2="5473" y2="63918"/>
                            <a14:foregroundMark x1="31892" y1="73514" x2="27739" y2="74083"/>
                            <a14:foregroundMark x1="7233" y1="67637" x2="6757" y2="67297"/>
                            <a14:foregroundMark x1="16071" y1="73949" x2="15716" y2="73696"/>
                            <a14:foregroundMark x1="5680" y1="63796" x2="4951" y2="61427"/>
                            <a14:foregroundMark x1="6757" y1="67297" x2="6543" y2="66603"/>
                            <a14:foregroundMark x1="60716" y1="63301" x2="60541" y2="68108"/>
                            <a14:foregroundMark x1="61081" y1="53243" x2="61028" y2="54705"/>
                            <a14:foregroundMark x1="60541" y1="68108" x2="72703" y2="76216"/>
                            <a14:foregroundMark x1="76129" y1="76216" x2="83473" y2="76216"/>
                            <a14:foregroundMark x1="74732" y1="76216" x2="75052" y2="76216"/>
                            <a14:foregroundMark x1="72703" y1="76216" x2="73435" y2="76216"/>
                            <a14:foregroundMark x1="91862" y1="68430" x2="94324" y2="64865"/>
                            <a14:foregroundMark x1="94324" y1="64865" x2="94595" y2="50811"/>
                            <a14:foregroundMark x1="74279" y1="41188" x2="74054" y2="41081"/>
                            <a14:foregroundMark x1="93647" y1="50362" x2="92408" y2="49775"/>
                            <a14:foregroundMark x1="94595" y1="50811" x2="94160" y2="50605"/>
                            <a14:foregroundMark x1="75676" y1="37027" x2="75946" y2="37027"/>
                            <a14:foregroundMark x1="85946" y1="43784" x2="85612" y2="43707"/>
                            <a14:foregroundMark x1="46216" y1="58108" x2="44865" y2="57838"/>
                            <a14:backgroundMark x1="30541" y1="64054" x2="16216" y2="58649"/>
                            <a14:backgroundMark x1="16216" y1="58649" x2="21892" y2="71351"/>
                            <a14:backgroundMark x1="21892" y1="71351" x2="29189" y2="70270"/>
                            <a14:backgroundMark x1="32703" y1="55405" x2="32703" y2="55405"/>
                            <a14:backgroundMark x1="35135" y1="55405" x2="37838" y2="55405"/>
                            <a14:backgroundMark x1="32973" y1="54054" x2="35946" y2="48649"/>
                            <a14:backgroundMark x1="39189" y1="56757" x2="33514" y2="47027"/>
                            <a14:backgroundMark x1="23243" y1="53243" x2="10541" y2="48108"/>
                            <a14:backgroundMark x1="10541" y1="48108" x2="8919" y2="61892"/>
                            <a14:backgroundMark x1="8919" y1="61892" x2="16486" y2="73243"/>
                            <a14:backgroundMark x1="16486" y1="73243" x2="29189" y2="71622"/>
                            <a14:backgroundMark x1="28378" y1="44054" x2="14865" y2="45676"/>
                            <a14:backgroundMark x1="14865" y1="45676" x2="14324" y2="46486"/>
                            <a14:backgroundMark x1="35135" y1="47838" x2="39189" y2="55946"/>
                            <a14:backgroundMark x1="78108" y1="63514" x2="89730" y2="54595"/>
                            <a14:backgroundMark x1="89730" y1="54595" x2="86001" y2="47298"/>
                            <a14:backgroundMark x1="88378" y1="47568" x2="74595" y2="72973"/>
                            <a14:backgroundMark x1="74595" y1="72973" x2="62973" y2="65946"/>
                            <a14:backgroundMark x1="62973" y1="65946" x2="60891" y2="61622"/>
                            <a14:backgroundMark x1="86757" y1="45676" x2="75946" y2="44054"/>
                            <a14:backgroundMark x1="82973" y1="77297" x2="94595" y2="69459"/>
                            <a14:backgroundMark x1="94595" y1="69459" x2="96216" y2="55946"/>
                            <a14:backgroundMark x1="96216" y1="55946" x2="93514" y2="50000"/>
                            <a14:backgroundMark x1="73514" y1="73514" x2="62432" y2="65135"/>
                            <a14:backgroundMark x1="61508" y1="58108" x2="61081" y2="54865"/>
                            <a14:backgroundMark x1="62432" y1="65135" x2="61650" y2="59189"/>
                            <a14:backgroundMark x1="60811" y1="57297" x2="61351" y2="63243"/>
                          </a14:backgroundRemoval>
                        </a14:imgEffect>
                      </a14:imgLayer>
                    </a14:imgProps>
                  </a:ext>
                  <a:ext uri="{28A0092B-C50C-407E-A947-70E740481C1C}">
                    <a14:useLocalDpi xmlns:a14="http://schemas.microsoft.com/office/drawing/2010/main" val="0"/>
                  </a:ext>
                </a:extLst>
              </a:blip>
              <a:srcRect/>
              <a:stretch>
                <a:fillRect/>
              </a:stretch>
            </p:blipFill>
            <p:spPr bwMode="auto">
              <a:xfrm>
                <a:off x="8903978" y="3424555"/>
                <a:ext cx="824772" cy="82477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3" name="Image 25">
            <a:extLst>
              <a:ext uri="{FF2B5EF4-FFF2-40B4-BE49-F238E27FC236}">
                <a16:creationId xmlns:a16="http://schemas.microsoft.com/office/drawing/2014/main" id="{6ED032ED-830F-4C6E-BFC4-4D0DE9F89942}"/>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2162" b="82703" l="10000" r="90000">
                        <a14:foregroundMark x1="50811" y1="76486" x2="50811" y2="76486"/>
                        <a14:foregroundMark x1="52703" y1="82703" x2="52703" y2="82703"/>
                        <a14:foregroundMark x1="31351" y1="15946" x2="31351" y2="15946"/>
                        <a14:foregroundMark x1="55405" y1="5946" x2="55405" y2="5946"/>
                        <a14:foregroundMark x1="50541" y1="2162" x2="50541" y2="2162"/>
                      </a14:backgroundRemoval>
                    </a14:imgEffect>
                  </a14:imgLayer>
                </a14:imgProps>
              </a:ext>
            </a:extLst>
          </a:blip>
          <a:srcRect b="14664"/>
          <a:stretch/>
        </p:blipFill>
        <p:spPr>
          <a:xfrm>
            <a:off x="6536347" y="3069153"/>
            <a:ext cx="517737" cy="441817"/>
          </a:xfrm>
          <a:prstGeom prst="rect">
            <a:avLst/>
          </a:prstGeom>
        </p:spPr>
      </p:pic>
      <p:pic>
        <p:nvPicPr>
          <p:cNvPr id="14" name="Image 26">
            <a:extLst>
              <a:ext uri="{FF2B5EF4-FFF2-40B4-BE49-F238E27FC236}">
                <a16:creationId xmlns:a16="http://schemas.microsoft.com/office/drawing/2014/main" id="{74121279-6CCA-4249-94BB-C9A079F64494}"/>
              </a:ext>
            </a:extLst>
          </p:cNvPr>
          <p:cNvPicPr>
            <a:picLocks noChangeAspect="1"/>
          </p:cNvPicPr>
          <p:nvPr/>
        </p:nvPicPr>
        <p:blipFill rotWithShape="1">
          <a:blip r:embed="rId9">
            <a:duotone>
              <a:schemeClr val="accent6">
                <a:shade val="45000"/>
                <a:satMod val="135000"/>
              </a:schemeClr>
              <a:prstClr val="white"/>
            </a:duotone>
            <a:extLst>
              <a:ext uri="{BEBA8EAE-BF5A-486C-A8C5-ECC9F3942E4B}">
                <a14:imgProps xmlns:a14="http://schemas.microsoft.com/office/drawing/2010/main">
                  <a14:imgLayer r:embed="rId10">
                    <a14:imgEffect>
                      <a14:backgroundRemoval t="2162" b="82703" l="10000" r="90000">
                        <a14:foregroundMark x1="50811" y1="76486" x2="50811" y2="76486"/>
                        <a14:foregroundMark x1="52703" y1="82703" x2="52703" y2="82703"/>
                        <a14:foregroundMark x1="31351" y1="15946" x2="31351" y2="15946"/>
                        <a14:foregroundMark x1="55405" y1="5946" x2="55405" y2="5946"/>
                        <a14:foregroundMark x1="50541" y1="2162" x2="50541" y2="2162"/>
                      </a14:backgroundRemoval>
                    </a14:imgEffect>
                  </a14:imgLayer>
                </a14:imgProps>
              </a:ext>
            </a:extLst>
          </a:blip>
          <a:srcRect b="14664"/>
          <a:stretch/>
        </p:blipFill>
        <p:spPr>
          <a:xfrm>
            <a:off x="6555012" y="3899312"/>
            <a:ext cx="517735" cy="441816"/>
          </a:xfrm>
          <a:prstGeom prst="rect">
            <a:avLst/>
          </a:prstGeom>
        </p:spPr>
      </p:pic>
      <p:cxnSp>
        <p:nvCxnSpPr>
          <p:cNvPr id="17" name="Connecteur droit avec flèche 29">
            <a:extLst>
              <a:ext uri="{FF2B5EF4-FFF2-40B4-BE49-F238E27FC236}">
                <a16:creationId xmlns:a16="http://schemas.microsoft.com/office/drawing/2014/main" id="{4FEF9617-3427-4E40-B7CB-46129531E8B0}"/>
              </a:ext>
            </a:extLst>
          </p:cNvPr>
          <p:cNvCxnSpPr>
            <a:stCxn id="13" idx="3"/>
            <a:endCxn id="9" idx="1"/>
          </p:cNvCxnSpPr>
          <p:nvPr/>
        </p:nvCxnSpPr>
        <p:spPr>
          <a:xfrm>
            <a:off x="7054084" y="3290062"/>
            <a:ext cx="1268990" cy="404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31">
            <a:extLst>
              <a:ext uri="{FF2B5EF4-FFF2-40B4-BE49-F238E27FC236}">
                <a16:creationId xmlns:a16="http://schemas.microsoft.com/office/drawing/2014/main" id="{C61044D4-C958-4F50-B9E3-C075E14A6226}"/>
              </a:ext>
            </a:extLst>
          </p:cNvPr>
          <p:cNvCxnSpPr>
            <a:cxnSpLocks/>
            <a:stCxn id="14" idx="3"/>
            <a:endCxn id="9" idx="1"/>
          </p:cNvCxnSpPr>
          <p:nvPr/>
        </p:nvCxnSpPr>
        <p:spPr>
          <a:xfrm flipV="1">
            <a:off x="7072747" y="3694460"/>
            <a:ext cx="1250327" cy="42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9" name="Image 46">
            <a:extLst>
              <a:ext uri="{FF2B5EF4-FFF2-40B4-BE49-F238E27FC236}">
                <a16:creationId xmlns:a16="http://schemas.microsoft.com/office/drawing/2014/main" id="{A23F7802-4EBF-4603-82C3-C96D053B737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032" b="89113" l="10000" r="90000">
                        <a14:foregroundMark x1="32432" y1="14516" x2="36757" y2="12500"/>
                        <a14:foregroundMark x1="46486" y1="10887" x2="44941" y2="8736"/>
                        <a14:foregroundMark x1="56486" y1="89516" x2="55946" y2="86290"/>
                        <a14:foregroundMark x1="45135" y1="84274" x2="44595" y2="83065"/>
                        <a14:foregroundMark x1="31892" y1="12903" x2="31892" y2="12903"/>
                        <a14:foregroundMark x1="32162" y1="10887" x2="32162" y2="10887"/>
                        <a14:foregroundMark x1="33243" y1="10887" x2="36757" y2="15726"/>
                        <a14:foregroundMark x1="52162" y1="7258" x2="52162" y2="7258"/>
                        <a14:foregroundMark x1="41351" y1="7661" x2="46486" y2="8468"/>
                        <a14:foregroundMark x1="46216" y1="5645" x2="40811" y2="7258"/>
                        <a14:foregroundMark x1="44595" y1="4435" x2="44324" y2="4435"/>
                        <a14:foregroundMark x1="42703" y1="4435" x2="42703" y2="4435"/>
                        <a14:foregroundMark x1="41622" y1="5242" x2="41622" y2="5242"/>
                        <a14:foregroundMark x1="37297" y1="15323" x2="37297" y2="15323"/>
                        <a14:foregroundMark x1="37027" y1="14919" x2="37027" y2="14919"/>
                        <a14:foregroundMark x1="37297" y1="14919" x2="37297" y2="14919"/>
                        <a14:foregroundMark x1="37568" y1="14919" x2="37568" y2="14919"/>
                        <a14:foregroundMark x1="37568" y1="14919" x2="37568" y2="14919"/>
                        <a14:foregroundMark x1="37297" y1="14516" x2="37297" y2="15323"/>
                        <a14:foregroundMark x1="37297" y1="15726" x2="37297" y2="17339"/>
                        <a14:foregroundMark x1="37693" y1="19937" x2="37838" y2="21774"/>
                        <a14:foregroundMark x1="37297" y1="14919" x2="37675" y2="19704"/>
                        <a14:foregroundMark x1="32432" y1="10484" x2="32432" y2="10484"/>
                        <a14:backgroundMark x1="27568" y1="48387" x2="28108" y2="23790"/>
                        <a14:backgroundMark x1="30000" y1="19355" x2="28378" y2="25403"/>
                        <a14:backgroundMark x1="28919" y1="33065" x2="28378" y2="37500"/>
                        <a14:backgroundMark x1="36216" y1="7226" x2="35946" y2="5645"/>
                        <a14:backgroundMark x1="39189" y1="24597" x2="38681" y2="21627"/>
                        <a14:backgroundMark x1="38378" y1="9677" x2="38378" y2="9677"/>
                        <a14:backgroundMark x1="31622" y1="10484" x2="31622" y2="10484"/>
                        <a14:backgroundMark x1="38780" y1="3097" x2="34865" y2="3226"/>
                        <a14:backgroundMark x1="41081" y1="1210" x2="41081" y2="1210"/>
                        <a14:backgroundMark x1="38649" y1="18952" x2="39189" y2="12903"/>
                        <a14:backgroundMark x1="32973" y1="10484" x2="32973" y2="10484"/>
                        <a14:backgroundMark x1="32432" y1="10887" x2="32432" y2="10887"/>
                        <a14:backgroundMark x1="52162" y1="7258" x2="52162" y2="7258"/>
                        <a14:backgroundMark x1="38919" y1="29032" x2="38919" y2="29032"/>
                        <a14:backgroundMark x1="38919" y1="27419" x2="38919" y2="27419"/>
                      </a14:backgroundRemoval>
                    </a14:imgEffect>
                  </a14:imgLayer>
                </a14:imgProps>
              </a:ext>
            </a:extLst>
          </a:blip>
          <a:stretch>
            <a:fillRect/>
          </a:stretch>
        </p:blipFill>
        <p:spPr>
          <a:xfrm>
            <a:off x="9758048" y="2954533"/>
            <a:ext cx="2044550" cy="1370401"/>
          </a:xfrm>
          <a:prstGeom prst="rect">
            <a:avLst/>
          </a:prstGeom>
        </p:spPr>
      </p:pic>
      <p:cxnSp>
        <p:nvCxnSpPr>
          <p:cNvPr id="20" name="Connecteur droit avec flèche 48">
            <a:extLst>
              <a:ext uri="{FF2B5EF4-FFF2-40B4-BE49-F238E27FC236}">
                <a16:creationId xmlns:a16="http://schemas.microsoft.com/office/drawing/2014/main" id="{DA9D43E5-C8EA-4C59-9E9A-17541D014643}"/>
              </a:ext>
            </a:extLst>
          </p:cNvPr>
          <p:cNvCxnSpPr>
            <a:cxnSpLocks/>
            <a:stCxn id="9" idx="3"/>
          </p:cNvCxnSpPr>
          <p:nvPr/>
        </p:nvCxnSpPr>
        <p:spPr>
          <a:xfrm>
            <a:off x="9285684" y="3694460"/>
            <a:ext cx="919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ZoneTexte 51">
            <a:extLst>
              <a:ext uri="{FF2B5EF4-FFF2-40B4-BE49-F238E27FC236}">
                <a16:creationId xmlns:a16="http://schemas.microsoft.com/office/drawing/2014/main" id="{051BA17A-3D74-4419-9563-AE50EAE5BCA5}"/>
              </a:ext>
            </a:extLst>
          </p:cNvPr>
          <p:cNvSpPr txBox="1"/>
          <p:nvPr/>
        </p:nvSpPr>
        <p:spPr>
          <a:xfrm>
            <a:off x="6235664" y="2432991"/>
            <a:ext cx="1267334" cy="523220"/>
          </a:xfrm>
          <a:prstGeom prst="rect">
            <a:avLst/>
          </a:prstGeom>
          <a:noFill/>
        </p:spPr>
        <p:txBody>
          <a:bodyPr wrap="square" rtlCol="0">
            <a:spAutoFit/>
          </a:bodyPr>
          <a:lstStyle/>
          <a:p>
            <a:pPr algn="ctr"/>
            <a:r>
              <a:rPr lang="fr-FR" sz="1400" dirty="0"/>
              <a:t>Sources de déchets</a:t>
            </a:r>
          </a:p>
        </p:txBody>
      </p:sp>
      <p:sp>
        <p:nvSpPr>
          <p:cNvPr id="22" name="ZoneTexte 52">
            <a:extLst>
              <a:ext uri="{FF2B5EF4-FFF2-40B4-BE49-F238E27FC236}">
                <a16:creationId xmlns:a16="http://schemas.microsoft.com/office/drawing/2014/main" id="{1B61F9BA-C97B-472A-8504-33FDAF4726D8}"/>
              </a:ext>
            </a:extLst>
          </p:cNvPr>
          <p:cNvSpPr txBox="1"/>
          <p:nvPr/>
        </p:nvSpPr>
        <p:spPr>
          <a:xfrm>
            <a:off x="8338022" y="4398028"/>
            <a:ext cx="1237098" cy="338554"/>
          </a:xfrm>
          <a:prstGeom prst="rect">
            <a:avLst/>
          </a:prstGeom>
          <a:noFill/>
        </p:spPr>
        <p:txBody>
          <a:bodyPr wrap="square" rtlCol="0">
            <a:spAutoFit/>
          </a:bodyPr>
          <a:lstStyle/>
          <a:p>
            <a:r>
              <a:rPr lang="fr-FR" sz="1600" dirty="0"/>
              <a:t>Transports</a:t>
            </a:r>
          </a:p>
        </p:txBody>
      </p:sp>
      <p:sp>
        <p:nvSpPr>
          <p:cNvPr id="23" name="ZoneTexte 53">
            <a:extLst>
              <a:ext uri="{FF2B5EF4-FFF2-40B4-BE49-F238E27FC236}">
                <a16:creationId xmlns:a16="http://schemas.microsoft.com/office/drawing/2014/main" id="{F0A69D51-10C6-4DAA-BE72-9E0D2D758BCE}"/>
              </a:ext>
            </a:extLst>
          </p:cNvPr>
          <p:cNvSpPr txBox="1"/>
          <p:nvPr/>
        </p:nvSpPr>
        <p:spPr>
          <a:xfrm>
            <a:off x="10442395" y="2407808"/>
            <a:ext cx="1267334" cy="584775"/>
          </a:xfrm>
          <a:prstGeom prst="rect">
            <a:avLst/>
          </a:prstGeom>
          <a:noFill/>
        </p:spPr>
        <p:txBody>
          <a:bodyPr wrap="square" rtlCol="0">
            <a:spAutoFit/>
          </a:bodyPr>
          <a:lstStyle/>
          <a:p>
            <a:r>
              <a:rPr lang="fr-FR" sz="1600" dirty="0"/>
              <a:t>Point de Recyclage</a:t>
            </a:r>
          </a:p>
        </p:txBody>
      </p:sp>
      <p:sp>
        <p:nvSpPr>
          <p:cNvPr id="24" name="ZoneTexte 54">
            <a:extLst>
              <a:ext uri="{FF2B5EF4-FFF2-40B4-BE49-F238E27FC236}">
                <a16:creationId xmlns:a16="http://schemas.microsoft.com/office/drawing/2014/main" id="{27AB6B02-136B-4F5B-8FF2-0DB252BF3CDF}"/>
              </a:ext>
            </a:extLst>
          </p:cNvPr>
          <p:cNvSpPr txBox="1"/>
          <p:nvPr/>
        </p:nvSpPr>
        <p:spPr>
          <a:xfrm>
            <a:off x="6492214" y="4961141"/>
            <a:ext cx="1848316" cy="400110"/>
          </a:xfrm>
          <a:prstGeom prst="rect">
            <a:avLst/>
          </a:prstGeom>
          <a:noFill/>
        </p:spPr>
        <p:txBody>
          <a:bodyPr wrap="square" rtlCol="0">
            <a:spAutoFit/>
          </a:bodyPr>
          <a:lstStyle/>
          <a:p>
            <a:r>
              <a:rPr lang="fr-FR" sz="2000" b="1" u="sng" dirty="0"/>
              <a:t>Hypothèses</a:t>
            </a:r>
          </a:p>
        </p:txBody>
      </p:sp>
      <p:sp>
        <p:nvSpPr>
          <p:cNvPr id="25" name="Rectangle 55">
            <a:extLst>
              <a:ext uri="{FF2B5EF4-FFF2-40B4-BE49-F238E27FC236}">
                <a16:creationId xmlns:a16="http://schemas.microsoft.com/office/drawing/2014/main" id="{1E39F634-9EAC-4AE4-8522-50E84E163F1C}"/>
              </a:ext>
            </a:extLst>
          </p:cNvPr>
          <p:cNvSpPr/>
          <p:nvPr/>
        </p:nvSpPr>
        <p:spPr>
          <a:xfrm>
            <a:off x="6788679" y="5508603"/>
            <a:ext cx="4463149" cy="1123384"/>
          </a:xfrm>
          <a:prstGeom prst="rect">
            <a:avLst/>
          </a:prstGeom>
        </p:spPr>
        <p:txBody>
          <a:bodyPr wrap="square">
            <a:spAutoFit/>
          </a:bodyPr>
          <a:lstStyle/>
          <a:p>
            <a:pPr marL="342900" indent="-342900" algn="just">
              <a:buFont typeface="Arial" panose="020B0604020202020204" pitchFamily="34" charset="0"/>
              <a:buChar char="•"/>
            </a:pPr>
            <a:r>
              <a:rPr lang="fr-FR" sz="2000" dirty="0"/>
              <a:t>Un seul type de plastique à collecter</a:t>
            </a:r>
          </a:p>
          <a:p>
            <a:pPr algn="just"/>
            <a:endParaRPr lang="fr-FR" sz="700" dirty="0"/>
          </a:p>
          <a:p>
            <a:pPr marL="342900" indent="-342900" algn="just">
              <a:buFont typeface="Arial" panose="020B0604020202020204" pitchFamily="34" charset="0"/>
              <a:buChar char="•"/>
            </a:pPr>
            <a:r>
              <a:rPr lang="fr-FR" sz="2000" dirty="0"/>
              <a:t>Seul le plastique non contaminé sera collecté</a:t>
            </a:r>
          </a:p>
        </p:txBody>
      </p:sp>
      <p:pic>
        <p:nvPicPr>
          <p:cNvPr id="26" name="Imagen 40">
            <a:extLst>
              <a:ext uri="{FF2B5EF4-FFF2-40B4-BE49-F238E27FC236}">
                <a16:creationId xmlns:a16="http://schemas.microsoft.com/office/drawing/2014/main" id="{D77F2CF8-78B3-4BFC-927D-449DF25A2136}"/>
              </a:ext>
            </a:extLst>
          </p:cNvPr>
          <p:cNvPicPr>
            <a:picLocks noChangeAspect="1"/>
          </p:cNvPicPr>
          <p:nvPr/>
        </p:nvPicPr>
        <p:blipFill>
          <a:blip r:embed="rId13"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601554" y="5934363"/>
            <a:ext cx="535555" cy="535555"/>
          </a:xfrm>
          <a:prstGeom prst="rect">
            <a:avLst/>
          </a:prstGeom>
        </p:spPr>
      </p:pic>
      <p:pic>
        <p:nvPicPr>
          <p:cNvPr id="27" name="Picture 2" descr="Recycle Arrow Triangle Pp Types 5 Isolated On White Background Symbology  Five Type Logo Of Plastic Pp Materials Recycle Triangle Types Icon Graphic  Recycle Plastic Ecology Icon Stock Illustration - Download Image">
            <a:extLst>
              <a:ext uri="{FF2B5EF4-FFF2-40B4-BE49-F238E27FC236}">
                <a16:creationId xmlns:a16="http://schemas.microsoft.com/office/drawing/2014/main" id="{F56A379F-480B-4DB7-AF24-2A958C6B33D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5225" t="15964" r="14705" b="21320"/>
          <a:stretch/>
        </p:blipFill>
        <p:spPr bwMode="auto">
          <a:xfrm>
            <a:off x="6570838" y="5434156"/>
            <a:ext cx="535555" cy="4793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34">
            <a:extLst>
              <a:ext uri="{FF2B5EF4-FFF2-40B4-BE49-F238E27FC236}">
                <a16:creationId xmlns:a16="http://schemas.microsoft.com/office/drawing/2014/main" id="{12EFA8DA-01D0-4580-91A6-D41B3C80376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920" b="94102" l="10000" r="90000">
                        <a14:foregroundMark x1="30811" y1="67560" x2="18649" y2="75603"/>
                        <a14:foregroundMark x1="18649" y1="75603" x2="15135" y2="89812"/>
                        <a14:foregroundMark x1="15135" y1="89812" x2="28919" y2="94102"/>
                        <a14:foregroundMark x1="28919" y1="94102" x2="34595" y2="81501"/>
                        <a14:foregroundMark x1="34595" y1="81501" x2="29189" y2="68365"/>
                        <a14:foregroundMark x1="29189" y1="68365" x2="21892" y2="67292"/>
                        <a14:foregroundMark x1="74595" y1="78284" x2="83784" y2="88472"/>
                        <a14:foregroundMark x1="83784" y1="88472" x2="68919" y2="85791"/>
                        <a14:foregroundMark x1="68919" y1="85791" x2="83243" y2="82842"/>
                        <a14:foregroundMark x1="83243" y1="82842" x2="84865" y2="84182"/>
                        <a14:backgroundMark x1="53514" y1="41019" x2="39189" y2="31903"/>
                        <a14:backgroundMark x1="37297" y1="34584" x2="30000" y2="20912"/>
                        <a14:backgroundMark x1="30000" y1="20912" x2="27027" y2="36461"/>
                        <a14:backgroundMark x1="27027" y1="36461" x2="38108" y2="22788"/>
                        <a14:backgroundMark x1="38108" y1="22788" x2="30000" y2="26005"/>
                        <a14:backgroundMark x1="41892" y1="21984" x2="37838" y2="26542"/>
                        <a14:backgroundMark x1="45946" y1="35389" x2="42432" y2="26810"/>
                        <a14:backgroundMark x1="41622" y1="29491" x2="39189" y2="31099"/>
                      </a14:backgroundRemoval>
                    </a14:imgEffect>
                  </a14:imgLayer>
                </a14:imgProps>
              </a:ext>
            </a:extLst>
          </a:blip>
          <a:stretch>
            <a:fillRect/>
          </a:stretch>
        </p:blipFill>
        <p:spPr>
          <a:xfrm>
            <a:off x="9020253" y="1209083"/>
            <a:ext cx="882152" cy="889305"/>
          </a:xfrm>
          <a:prstGeom prst="rect">
            <a:avLst/>
          </a:prstGeom>
        </p:spPr>
      </p:pic>
      <p:pic>
        <p:nvPicPr>
          <p:cNvPr id="30" name="Picture 2" descr="Naranja, Filamento de impresión 3D, Ácido poliláctico, Fabricación de filamentos fundidos, Impresora, Acrilonitrilo butadieno estireno, Extrusora de filamentos Lyman, Plástico png">
            <a:extLst>
              <a:ext uri="{FF2B5EF4-FFF2-40B4-BE49-F238E27FC236}">
                <a16:creationId xmlns:a16="http://schemas.microsoft.com/office/drawing/2014/main" id="{D4E6FCEE-4C18-493D-A477-73680A43F0E7}"/>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8094" b="93995" l="4865" r="92432">
                        <a14:foregroundMark x1="71892" y1="93734" x2="55946" y2="92950"/>
                        <a14:foregroundMark x1="55946" y1="92950" x2="43514" y2="84595"/>
                        <a14:foregroundMark x1="43514" y1="84595" x2="43243" y2="67885"/>
                        <a14:foregroundMark x1="43243" y1="67885" x2="51622" y2="55352"/>
                        <a14:foregroundMark x1="51622" y1="55352" x2="52973" y2="26893"/>
                        <a14:foregroundMark x1="52973" y1="26893" x2="66486" y2="19843"/>
                        <a14:foregroundMark x1="66486" y1="19843" x2="80000" y2="25326"/>
                        <a14:foregroundMark x1="80000" y1="25326" x2="89730" y2="36815"/>
                        <a14:foregroundMark x1="90675" y1="62141" x2="90811" y2="65796"/>
                        <a14:foregroundMark x1="89954" y1="42820" x2="90675" y2="62141"/>
                        <a14:foregroundMark x1="89740" y1="37076" x2="89954" y2="42820"/>
                        <a14:foregroundMark x1="89730" y1="36815" x2="89740" y2="37076"/>
                        <a14:foregroundMark x1="90811" y1="65796" x2="87568" y2="78590"/>
                        <a14:foregroundMark x1="87568" y1="78590" x2="88649" y2="91906"/>
                        <a14:foregroundMark x1="88649" y1="91906" x2="73243" y2="91123"/>
                        <a14:foregroundMark x1="73243" y1="91123" x2="71351" y2="92167"/>
                        <a14:foregroundMark x1="10541" y1="45431" x2="15946" y2="57441"/>
                        <a14:foregroundMark x1="15946" y1="57441" x2="14865" y2="72846"/>
                        <a14:foregroundMark x1="14865" y1="72846" x2="7568" y2="60313"/>
                        <a14:foregroundMark x1="7568" y1="60313" x2="10541" y2="46475"/>
                        <a14:foregroundMark x1="10541" y1="46475" x2="11892" y2="43864"/>
                        <a14:foregroundMark x1="29189" y1="39164" x2="39189" y2="49608"/>
                        <a14:foregroundMark x1="39189" y1="49608" x2="38649" y2="78329"/>
                        <a14:foregroundMark x1="38649" y1="78329" x2="30811" y2="67102"/>
                        <a14:foregroundMark x1="30811" y1="67102" x2="31351" y2="39164"/>
                        <a14:foregroundMark x1="31351" y1="39164" x2="27297" y2="45692"/>
                        <a14:foregroundMark x1="32703" y1="79112" x2="38108" y2="81201"/>
                        <a14:foregroundMark x1="17568" y1="88512" x2="15405" y2="44909"/>
                        <a14:foregroundMark x1="15405" y1="44909" x2="5135" y2="55614"/>
                        <a14:foregroundMark x1="5135" y1="55614" x2="14595" y2="85379"/>
                        <a14:foregroundMark x1="16486" y1="88512" x2="9730" y2="74935"/>
                        <a14:foregroundMark x1="9730" y1="74935" x2="9730" y2="43342"/>
                        <a14:foregroundMark x1="9730" y1="43342" x2="18108" y2="72846"/>
                        <a14:foregroundMark x1="18108" y1="72846" x2="16486" y2="57702"/>
                        <a14:foregroundMark x1="16486" y1="57702" x2="28378" y2="37076"/>
                        <a14:foregroundMark x1="31081" y1="37598" x2="27027" y2="39687"/>
                        <a14:foregroundMark x1="30270" y1="36031" x2="30270" y2="36031"/>
                        <a14:foregroundMark x1="12432" y1="43081" x2="12432" y2="43081"/>
                        <a14:foregroundMark x1="11351" y1="40992" x2="11351" y2="40992"/>
                        <a14:foregroundMark x1="10270" y1="39164" x2="10270" y2="39164"/>
                        <a14:foregroundMark x1="7568" y1="45170" x2="7568" y2="45170"/>
                        <a14:foregroundMark x1="9189" y1="39687" x2="9189" y2="39687"/>
                        <a14:foregroundMark x1="12162" y1="38642" x2="12162" y2="38642"/>
                        <a14:foregroundMark x1="14054" y1="38381" x2="14054" y2="38381"/>
                        <a14:foregroundMark x1="14054" y1="81984" x2="14054" y2="81984"/>
                        <a14:foregroundMark x1="17568" y1="91384" x2="8649" y2="80679"/>
                        <a14:foregroundMark x1="14054" y1="89817" x2="14054" y2="89817"/>
                        <a14:foregroundMark x1="15946" y1="83551" x2="15946" y2="83551"/>
                        <a14:foregroundMark x1="82703" y1="93734" x2="82703" y2="93734"/>
                        <a14:foregroundMark x1="82703" y1="93995" x2="82703" y2="93995"/>
                        <a14:foregroundMark x1="59730" y1="46997" x2="47568" y2="19582"/>
                        <a14:foregroundMark x1="47568" y1="19582" x2="62162" y2="11488"/>
                        <a14:foregroundMark x1="62162" y1="11488" x2="75676" y2="11749"/>
                        <a14:foregroundMark x1="75676" y1="11749" x2="82703" y2="24804"/>
                        <a14:foregroundMark x1="82703" y1="24804" x2="82703" y2="25326"/>
                        <a14:foregroundMark x1="66757" y1="46997" x2="60811" y2="33420"/>
                        <a14:foregroundMark x1="60811" y1="33420" x2="73243" y2="45692"/>
                        <a14:foregroundMark x1="73243" y1="45692" x2="84865" y2="39164"/>
                        <a14:foregroundMark x1="84865" y1="39164" x2="83784" y2="35248"/>
                        <a14:foregroundMark x1="89189" y1="29765" x2="90270" y2="32376"/>
                        <a14:foregroundMark x1="50000" y1="40209" x2="50000" y2="40209"/>
                        <a14:foregroundMark x1="45405" y1="39164" x2="45405" y2="39164"/>
                        <a14:foregroundMark x1="46216" y1="33159" x2="46216" y2="33159"/>
                        <a14:foregroundMark x1="38108" y1="8877" x2="52432" y2="12010"/>
                        <a14:foregroundMark x1="52432" y1="12010" x2="81892" y2="6005"/>
                        <a14:foregroundMark x1="81892" y1="6005" x2="52162" y2="11488"/>
                        <a14:foregroundMark x1="52162" y1="11488" x2="55676" y2="8355"/>
                        <a14:foregroundMark x1="92432" y1="47781" x2="91081" y2="43603"/>
                        <a14:foregroundMark x1="81892" y1="42298" x2="62432" y2="40209"/>
                        <a14:foregroundMark x1="62432" y1="40209" x2="46757" y2="34204"/>
                        <a14:foregroundMark x1="46757" y1="34204" x2="60811" y2="29765"/>
                        <a14:foregroundMark x1="60811" y1="29765" x2="74865" y2="37598"/>
                        <a14:foregroundMark x1="74865" y1="37598" x2="78378" y2="42037"/>
                        <a14:backgroundMark x1="92703" y1="62141" x2="92703" y2="62141"/>
                        <a14:backgroundMark x1="89189" y1="37076" x2="89189" y2="37076"/>
                        <a14:backgroundMark x1="88919" y1="42820" x2="88919" y2="42820"/>
                      </a14:backgroundRemoval>
                    </a14:imgEffect>
                  </a14:imgLayer>
                </a14:imgProps>
              </a:ext>
              <a:ext uri="{28A0092B-C50C-407E-A947-70E740481C1C}">
                <a14:useLocalDpi xmlns:a14="http://schemas.microsoft.com/office/drawing/2010/main" val="0"/>
              </a:ext>
            </a:extLst>
          </a:blip>
          <a:srcRect/>
          <a:stretch>
            <a:fillRect/>
          </a:stretch>
        </p:blipFill>
        <p:spPr bwMode="auto">
          <a:xfrm>
            <a:off x="10475130" y="1268653"/>
            <a:ext cx="776698" cy="803988"/>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avec flèche 36">
            <a:extLst>
              <a:ext uri="{FF2B5EF4-FFF2-40B4-BE49-F238E27FC236}">
                <a16:creationId xmlns:a16="http://schemas.microsoft.com/office/drawing/2014/main" id="{52A45552-E606-47B2-9B0E-111CB9247445}"/>
              </a:ext>
            </a:extLst>
          </p:cNvPr>
          <p:cNvCxnSpPr>
            <a:cxnSpLocks/>
          </p:cNvCxnSpPr>
          <p:nvPr/>
        </p:nvCxnSpPr>
        <p:spPr>
          <a:xfrm>
            <a:off x="9963996" y="1758383"/>
            <a:ext cx="4832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3" name="Groupe 58">
            <a:extLst>
              <a:ext uri="{FF2B5EF4-FFF2-40B4-BE49-F238E27FC236}">
                <a16:creationId xmlns:a16="http://schemas.microsoft.com/office/drawing/2014/main" id="{84E27BF9-8CF4-4E2B-A56B-1C68EF90F8FA}"/>
              </a:ext>
            </a:extLst>
          </p:cNvPr>
          <p:cNvGrpSpPr/>
          <p:nvPr/>
        </p:nvGrpSpPr>
        <p:grpSpPr>
          <a:xfrm>
            <a:off x="454498" y="1558557"/>
            <a:ext cx="5311494" cy="4211793"/>
            <a:chOff x="0" y="0"/>
            <a:chExt cx="4248472" cy="3445569"/>
          </a:xfrm>
        </p:grpSpPr>
        <p:pic>
          <p:nvPicPr>
            <p:cNvPr id="34" name="Image 3235" descr="Capture d’écran">
              <a:extLst>
                <a:ext uri="{FF2B5EF4-FFF2-40B4-BE49-F238E27FC236}">
                  <a16:creationId xmlns:a16="http://schemas.microsoft.com/office/drawing/2014/main" id="{4332F3CC-5B0C-4DFC-A06B-48F2385AF8C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4248472" cy="3445569"/>
            </a:xfrm>
            <a:prstGeom prst="rect">
              <a:avLst/>
            </a:prstGeom>
            <a:ln>
              <a:solidFill>
                <a:schemeClr val="tx1"/>
              </a:solidFill>
            </a:ln>
          </p:spPr>
        </p:pic>
        <p:grpSp>
          <p:nvGrpSpPr>
            <p:cNvPr id="35" name="Groupe 3260">
              <a:extLst>
                <a:ext uri="{FF2B5EF4-FFF2-40B4-BE49-F238E27FC236}">
                  <a16:creationId xmlns:a16="http://schemas.microsoft.com/office/drawing/2014/main" id="{80BF1864-D786-4976-8008-507F445A3B16}"/>
                </a:ext>
              </a:extLst>
            </p:cNvPr>
            <p:cNvGrpSpPr/>
            <p:nvPr/>
          </p:nvGrpSpPr>
          <p:grpSpPr>
            <a:xfrm>
              <a:off x="2457203" y="2903957"/>
              <a:ext cx="1462359" cy="383445"/>
              <a:chOff x="2457202" y="2903966"/>
              <a:chExt cx="1190308" cy="326685"/>
            </a:xfrm>
          </p:grpSpPr>
          <p:sp>
            <p:nvSpPr>
              <p:cNvPr id="38" name="Rectangle 3261">
                <a:extLst>
                  <a:ext uri="{FF2B5EF4-FFF2-40B4-BE49-F238E27FC236}">
                    <a16:creationId xmlns:a16="http://schemas.microsoft.com/office/drawing/2014/main" id="{9D96BFEC-8D26-4A65-9D8D-4AD13F3A02EA}"/>
                  </a:ext>
                </a:extLst>
              </p:cNvPr>
              <p:cNvSpPr/>
              <p:nvPr/>
            </p:nvSpPr>
            <p:spPr>
              <a:xfrm>
                <a:off x="2466893" y="2908806"/>
                <a:ext cx="1130753" cy="3218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pic>
            <p:nvPicPr>
              <p:cNvPr id="39" name="Image 3262" descr="Capture d’écran">
                <a:extLst>
                  <a:ext uri="{FF2B5EF4-FFF2-40B4-BE49-F238E27FC236}">
                    <a16:creationId xmlns:a16="http://schemas.microsoft.com/office/drawing/2014/main" id="{715A5F68-6CB2-4205-AA1B-A96CDF3E3E8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0896" y="2929032"/>
                <a:ext cx="129610" cy="129610"/>
              </a:xfrm>
              <a:prstGeom prst="rect">
                <a:avLst/>
              </a:prstGeom>
            </p:spPr>
          </p:pic>
          <p:pic>
            <p:nvPicPr>
              <p:cNvPr id="40" name="Image 3263" descr="Capture d’écran">
                <a:extLst>
                  <a:ext uri="{FF2B5EF4-FFF2-40B4-BE49-F238E27FC236}">
                    <a16:creationId xmlns:a16="http://schemas.microsoft.com/office/drawing/2014/main" id="{1835F82A-A2A0-4067-A817-A444B2AE1AC0}"/>
                  </a:ext>
                </a:extLst>
              </p:cNvPr>
              <p:cNvPicPr>
                <a:picLocks noChangeAspect="1"/>
              </p:cNvPicPr>
              <p:nvPr/>
            </p:nvPicPr>
            <p:blipFill rotWithShape="1">
              <a:blip r:embed="rId21">
                <a:extLst>
                  <a:ext uri="{28A0092B-C50C-407E-A947-70E740481C1C}">
                    <a14:useLocalDpi xmlns:a14="http://schemas.microsoft.com/office/drawing/2010/main" val="0"/>
                  </a:ext>
                </a:extLst>
              </a:blip>
              <a:srcRect l="-19994" t="1" b="12481"/>
              <a:stretch/>
            </p:blipFill>
            <p:spPr>
              <a:xfrm>
                <a:off x="2457202" y="3046141"/>
                <a:ext cx="155527" cy="118834"/>
              </a:xfrm>
              <a:prstGeom prst="rect">
                <a:avLst/>
              </a:prstGeom>
            </p:spPr>
          </p:pic>
          <p:sp>
            <p:nvSpPr>
              <p:cNvPr id="41" name="ZoneTexte 45">
                <a:extLst>
                  <a:ext uri="{FF2B5EF4-FFF2-40B4-BE49-F238E27FC236}">
                    <a16:creationId xmlns:a16="http://schemas.microsoft.com/office/drawing/2014/main" id="{73CF14DA-E2B8-41D5-A14D-99D7B9FC0DEE}"/>
                  </a:ext>
                </a:extLst>
              </p:cNvPr>
              <p:cNvSpPr txBox="1"/>
              <p:nvPr/>
            </p:nvSpPr>
            <p:spPr>
              <a:xfrm>
                <a:off x="2544537" y="2903966"/>
                <a:ext cx="1102973" cy="170441"/>
              </a:xfrm>
              <a:prstGeom prst="rect">
                <a:avLst/>
              </a:prstGeom>
              <a:noFill/>
            </p:spPr>
            <p:txBody>
              <a:bodyPr wrap="square" rtlCol="0">
                <a:noAutofit/>
              </a:bodyPr>
              <a:lstStyle/>
              <a:p>
                <a:r>
                  <a:rPr lang="fr-FR" sz="7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Lorraine Fab Living Lab (LF2L)</a:t>
                </a:r>
                <a:endParaRPr lang="es-CL" sz="1200">
                  <a:effectLst/>
                  <a:latin typeface="Times New Roman" panose="02020603050405020304" pitchFamily="18" charset="0"/>
                  <a:ea typeface="Times New Roman" panose="02020603050405020304" pitchFamily="18" charset="0"/>
                </a:endParaRPr>
              </a:p>
            </p:txBody>
          </p:sp>
          <p:sp>
            <p:nvSpPr>
              <p:cNvPr id="42" name="ZoneTexte 56">
                <a:extLst>
                  <a:ext uri="{FF2B5EF4-FFF2-40B4-BE49-F238E27FC236}">
                    <a16:creationId xmlns:a16="http://schemas.microsoft.com/office/drawing/2014/main" id="{56786B35-DA25-4134-AE00-762B17C0C1C9}"/>
                  </a:ext>
                </a:extLst>
              </p:cNvPr>
              <p:cNvSpPr txBox="1"/>
              <p:nvPr/>
            </p:nvSpPr>
            <p:spPr>
              <a:xfrm>
                <a:off x="2544490" y="3037544"/>
                <a:ext cx="1102973" cy="192615"/>
              </a:xfrm>
              <a:prstGeom prst="rect">
                <a:avLst/>
              </a:prstGeom>
              <a:noFill/>
            </p:spPr>
            <p:txBody>
              <a:bodyPr wrap="square" rtlCol="0">
                <a:noAutofit/>
              </a:bodyPr>
              <a:lstStyle/>
              <a:p>
                <a:r>
                  <a:rPr lang="fr-FR" sz="7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Collèges et  Lycées</a:t>
                </a:r>
              </a:p>
            </p:txBody>
          </p:sp>
        </p:grpSp>
        <p:cxnSp>
          <p:nvCxnSpPr>
            <p:cNvPr id="36" name="Connecteur droit 3266">
              <a:extLst>
                <a:ext uri="{FF2B5EF4-FFF2-40B4-BE49-F238E27FC236}">
                  <a16:creationId xmlns:a16="http://schemas.microsoft.com/office/drawing/2014/main" id="{E1F618AB-D223-4DA2-854A-B9B7C4DBC7F2}"/>
                </a:ext>
              </a:extLst>
            </p:cNvPr>
            <p:cNvCxnSpPr/>
            <p:nvPr/>
          </p:nvCxnSpPr>
          <p:spPr>
            <a:xfrm rot="-8460000" flipH="1">
              <a:off x="2517157" y="2753023"/>
              <a:ext cx="313183" cy="251041"/>
            </a:xfrm>
            <a:prstGeom prst="line">
              <a:avLst/>
            </a:prstGeom>
            <a:ln w="19050"/>
          </p:spPr>
          <p:style>
            <a:lnRef idx="1">
              <a:schemeClr val="dk1"/>
            </a:lnRef>
            <a:fillRef idx="0">
              <a:schemeClr val="dk1"/>
            </a:fillRef>
            <a:effectRef idx="0">
              <a:schemeClr val="dk1"/>
            </a:effectRef>
            <a:fontRef idx="minor">
              <a:schemeClr val="tx1"/>
            </a:fontRef>
          </p:style>
        </p:cxnSp>
        <p:sp>
          <p:nvSpPr>
            <p:cNvPr id="37" name="ZoneTexte 62">
              <a:extLst>
                <a:ext uri="{FF2B5EF4-FFF2-40B4-BE49-F238E27FC236}">
                  <a16:creationId xmlns:a16="http://schemas.microsoft.com/office/drawing/2014/main" id="{9F1D537E-7832-4C91-A1B3-3C4194FF0FE3}"/>
                </a:ext>
              </a:extLst>
            </p:cNvPr>
            <p:cNvSpPr txBox="1"/>
            <p:nvPr/>
          </p:nvSpPr>
          <p:spPr>
            <a:xfrm>
              <a:off x="2469164" y="2697257"/>
              <a:ext cx="1355063" cy="200055"/>
            </a:xfrm>
            <a:prstGeom prst="rect">
              <a:avLst/>
            </a:prstGeom>
            <a:noFill/>
          </p:spPr>
          <p:txBody>
            <a:bodyPr wrap="square" rtlCol="0">
              <a:noAutofit/>
            </a:bodyPr>
            <a:lstStyle/>
            <a:p>
              <a:r>
                <a:rPr lang="fr-FR" sz="700" b="1"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500 m</a:t>
              </a:r>
              <a:endParaRPr lang="es-CL" sz="1200">
                <a:effectLst/>
                <a:latin typeface="Times New Roman" panose="02020603050405020304" pitchFamily="18" charset="0"/>
                <a:ea typeface="Times New Roman" panose="02020603050405020304" pitchFamily="18" charset="0"/>
              </a:endParaRPr>
            </a:p>
          </p:txBody>
        </p:sp>
      </p:grpSp>
      <p:grpSp>
        <p:nvGrpSpPr>
          <p:cNvPr id="43" name="Groupe 58">
            <a:extLst>
              <a:ext uri="{FF2B5EF4-FFF2-40B4-BE49-F238E27FC236}">
                <a16:creationId xmlns:a16="http://schemas.microsoft.com/office/drawing/2014/main" id="{5D3BFB59-11F8-408C-A0AD-446AEDCD1F17}"/>
              </a:ext>
            </a:extLst>
          </p:cNvPr>
          <p:cNvGrpSpPr/>
          <p:nvPr/>
        </p:nvGrpSpPr>
        <p:grpSpPr>
          <a:xfrm>
            <a:off x="451088" y="1561762"/>
            <a:ext cx="5311495" cy="4211793"/>
            <a:chOff x="0" y="0"/>
            <a:chExt cx="4248472" cy="3445569"/>
          </a:xfrm>
        </p:grpSpPr>
        <p:grpSp>
          <p:nvGrpSpPr>
            <p:cNvPr id="44" name="Groupe 3232">
              <a:extLst>
                <a:ext uri="{FF2B5EF4-FFF2-40B4-BE49-F238E27FC236}">
                  <a16:creationId xmlns:a16="http://schemas.microsoft.com/office/drawing/2014/main" id="{9454864C-19D0-4689-A674-ADE475155FB1}"/>
                </a:ext>
              </a:extLst>
            </p:cNvPr>
            <p:cNvGrpSpPr/>
            <p:nvPr/>
          </p:nvGrpSpPr>
          <p:grpSpPr>
            <a:xfrm>
              <a:off x="0" y="0"/>
              <a:ext cx="4248472" cy="3445569"/>
              <a:chOff x="0" y="0"/>
              <a:chExt cx="4248472" cy="3445569"/>
            </a:xfrm>
          </p:grpSpPr>
          <p:grpSp>
            <p:nvGrpSpPr>
              <p:cNvPr id="53" name="Groupe 3233">
                <a:extLst>
                  <a:ext uri="{FF2B5EF4-FFF2-40B4-BE49-F238E27FC236}">
                    <a16:creationId xmlns:a16="http://schemas.microsoft.com/office/drawing/2014/main" id="{D37C3351-2E52-49BE-AD53-08F8F40CAE65}"/>
                  </a:ext>
                </a:extLst>
              </p:cNvPr>
              <p:cNvGrpSpPr/>
              <p:nvPr/>
            </p:nvGrpSpPr>
            <p:grpSpPr>
              <a:xfrm>
                <a:off x="0" y="0"/>
                <a:ext cx="4248472" cy="3445569"/>
                <a:chOff x="0" y="0"/>
                <a:chExt cx="4248472" cy="3445569"/>
              </a:xfrm>
            </p:grpSpPr>
            <p:grpSp>
              <p:nvGrpSpPr>
                <p:cNvPr id="56" name="Groupe 3234">
                  <a:extLst>
                    <a:ext uri="{FF2B5EF4-FFF2-40B4-BE49-F238E27FC236}">
                      <a16:creationId xmlns:a16="http://schemas.microsoft.com/office/drawing/2014/main" id="{B2C76822-FF79-4A52-8CDB-808B3920E20A}"/>
                    </a:ext>
                  </a:extLst>
                </p:cNvPr>
                <p:cNvGrpSpPr/>
                <p:nvPr/>
              </p:nvGrpSpPr>
              <p:grpSpPr>
                <a:xfrm>
                  <a:off x="0" y="0"/>
                  <a:ext cx="4248472" cy="3445569"/>
                  <a:chOff x="0" y="0"/>
                  <a:chExt cx="4248472" cy="3445569"/>
                </a:xfrm>
              </p:grpSpPr>
              <p:pic>
                <p:nvPicPr>
                  <p:cNvPr id="58" name="Image 3235" descr="Capture d’écran">
                    <a:extLst>
                      <a:ext uri="{FF2B5EF4-FFF2-40B4-BE49-F238E27FC236}">
                        <a16:creationId xmlns:a16="http://schemas.microsoft.com/office/drawing/2014/main" id="{D5E2D1D9-254E-4E8B-8DEE-C3A7AE90108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4248472" cy="3445569"/>
                  </a:xfrm>
                  <a:prstGeom prst="rect">
                    <a:avLst/>
                  </a:prstGeom>
                  <a:ln>
                    <a:solidFill>
                      <a:schemeClr val="tx1"/>
                    </a:solidFill>
                  </a:ln>
                </p:spPr>
              </p:pic>
              <p:cxnSp>
                <p:nvCxnSpPr>
                  <p:cNvPr id="59" name="Connecteur droit avec flèche 3236">
                    <a:extLst>
                      <a:ext uri="{FF2B5EF4-FFF2-40B4-BE49-F238E27FC236}">
                        <a16:creationId xmlns:a16="http://schemas.microsoft.com/office/drawing/2014/main" id="{AF111ED9-2451-43F5-BABB-C649B74B046C}"/>
                      </a:ext>
                    </a:extLst>
                  </p:cNvPr>
                  <p:cNvCxnSpPr/>
                  <p:nvPr/>
                </p:nvCxnSpPr>
                <p:spPr>
                  <a:xfrm flipH="1">
                    <a:off x="3672407" y="1152128"/>
                    <a:ext cx="432048" cy="360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eur droit avec flèche 3237">
                    <a:extLst>
                      <a:ext uri="{FF2B5EF4-FFF2-40B4-BE49-F238E27FC236}">
                        <a16:creationId xmlns:a16="http://schemas.microsoft.com/office/drawing/2014/main" id="{5E3E6613-8E45-4D67-9E42-3B6A0160F44E}"/>
                      </a:ext>
                    </a:extLst>
                  </p:cNvPr>
                  <p:cNvCxnSpPr/>
                  <p:nvPr/>
                </p:nvCxnSpPr>
                <p:spPr>
                  <a:xfrm flipH="1">
                    <a:off x="3384375" y="1512168"/>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Forme libre 3238">
                    <a:extLst>
                      <a:ext uri="{FF2B5EF4-FFF2-40B4-BE49-F238E27FC236}">
                        <a16:creationId xmlns:a16="http://schemas.microsoft.com/office/drawing/2014/main" id="{72BA9348-59EA-47B0-8717-9C7E54D9A0AF}"/>
                      </a:ext>
                    </a:extLst>
                  </p:cNvPr>
                  <p:cNvSpPr/>
                  <p:nvPr/>
                </p:nvSpPr>
                <p:spPr>
                  <a:xfrm>
                    <a:off x="3232381" y="1371575"/>
                    <a:ext cx="114638" cy="157163"/>
                  </a:xfrm>
                  <a:custGeom>
                    <a:avLst/>
                    <a:gdLst>
                      <a:gd name="connsiteX0" fmla="*/ 114638 w 114638"/>
                      <a:gd name="connsiteY0" fmla="*/ 157163 h 157163"/>
                      <a:gd name="connsiteX1" fmla="*/ 338 w 114638"/>
                      <a:gd name="connsiteY1" fmla="*/ 76200 h 157163"/>
                      <a:gd name="connsiteX2" fmla="*/ 81301 w 114638"/>
                      <a:gd name="connsiteY2" fmla="*/ 0 h 157163"/>
                    </a:gdLst>
                    <a:ahLst/>
                    <a:cxnLst>
                      <a:cxn ang="0">
                        <a:pos x="connsiteX0" y="connsiteY0"/>
                      </a:cxn>
                      <a:cxn ang="0">
                        <a:pos x="connsiteX1" y="connsiteY1"/>
                      </a:cxn>
                      <a:cxn ang="0">
                        <a:pos x="connsiteX2" y="connsiteY2"/>
                      </a:cxn>
                    </a:cxnLst>
                    <a:rect l="l" t="t" r="r" b="b"/>
                    <a:pathLst>
                      <a:path w="114638" h="157163">
                        <a:moveTo>
                          <a:pt x="114638" y="157163"/>
                        </a:moveTo>
                        <a:cubicBezTo>
                          <a:pt x="60266" y="129778"/>
                          <a:pt x="5894" y="102394"/>
                          <a:pt x="338" y="76200"/>
                        </a:cubicBezTo>
                        <a:cubicBezTo>
                          <a:pt x="-5218" y="50006"/>
                          <a:pt x="59076" y="2381"/>
                          <a:pt x="81301" y="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endParaRPr lang="es-CL"/>
                  </a:p>
                </p:txBody>
              </p:sp>
              <p:cxnSp>
                <p:nvCxnSpPr>
                  <p:cNvPr id="62" name="Connecteur droit avec flèche 3239">
                    <a:extLst>
                      <a:ext uri="{FF2B5EF4-FFF2-40B4-BE49-F238E27FC236}">
                        <a16:creationId xmlns:a16="http://schemas.microsoft.com/office/drawing/2014/main" id="{E7DD2474-3ACD-49ED-B64A-0095B471BA05}"/>
                      </a:ext>
                    </a:extLst>
                  </p:cNvPr>
                  <p:cNvCxnSpPr/>
                  <p:nvPr/>
                </p:nvCxnSpPr>
                <p:spPr>
                  <a:xfrm flipH="1" flipV="1">
                    <a:off x="3232381" y="1224136"/>
                    <a:ext cx="114638" cy="72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eur droit avec flèche 3240">
                    <a:extLst>
                      <a:ext uri="{FF2B5EF4-FFF2-40B4-BE49-F238E27FC236}">
                        <a16:creationId xmlns:a16="http://schemas.microsoft.com/office/drawing/2014/main" id="{35399170-3429-4621-AD0F-C5BA2E30CA72}"/>
                      </a:ext>
                    </a:extLst>
                  </p:cNvPr>
                  <p:cNvCxnSpPr/>
                  <p:nvPr/>
                </p:nvCxnSpPr>
                <p:spPr>
                  <a:xfrm flipH="1">
                    <a:off x="2808311" y="1224136"/>
                    <a:ext cx="424070" cy="144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Connecteur droit avec flèche 3241">
                    <a:extLst>
                      <a:ext uri="{FF2B5EF4-FFF2-40B4-BE49-F238E27FC236}">
                        <a16:creationId xmlns:a16="http://schemas.microsoft.com/office/drawing/2014/main" id="{ED36F0DD-BD44-44D4-93EE-5BC8BA41649A}"/>
                      </a:ext>
                    </a:extLst>
                  </p:cNvPr>
                  <p:cNvCxnSpPr/>
                  <p:nvPr/>
                </p:nvCxnSpPr>
                <p:spPr>
                  <a:xfrm flipH="1" flipV="1">
                    <a:off x="2592287" y="1008112"/>
                    <a:ext cx="144016" cy="2880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cteur droit avec flèche 3242">
                    <a:extLst>
                      <a:ext uri="{FF2B5EF4-FFF2-40B4-BE49-F238E27FC236}">
                        <a16:creationId xmlns:a16="http://schemas.microsoft.com/office/drawing/2014/main" id="{64F98374-EB8D-4DBE-84DF-A48837CA81B1}"/>
                      </a:ext>
                    </a:extLst>
                  </p:cNvPr>
                  <p:cNvCxnSpPr/>
                  <p:nvPr/>
                </p:nvCxnSpPr>
                <p:spPr>
                  <a:xfrm flipV="1">
                    <a:off x="2520279" y="705973"/>
                    <a:ext cx="144016" cy="14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Connecteur droit avec flèche 3243">
                    <a:extLst>
                      <a:ext uri="{FF2B5EF4-FFF2-40B4-BE49-F238E27FC236}">
                        <a16:creationId xmlns:a16="http://schemas.microsoft.com/office/drawing/2014/main" id="{D32BA2C1-193D-4999-BD80-F9A87F6FF643}"/>
                      </a:ext>
                    </a:extLst>
                  </p:cNvPr>
                  <p:cNvCxnSpPr/>
                  <p:nvPr/>
                </p:nvCxnSpPr>
                <p:spPr>
                  <a:xfrm flipH="1" flipV="1">
                    <a:off x="2232245" y="449195"/>
                    <a:ext cx="432050" cy="126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Connecteur droit avec flèche 3244">
                    <a:extLst>
                      <a:ext uri="{FF2B5EF4-FFF2-40B4-BE49-F238E27FC236}">
                        <a16:creationId xmlns:a16="http://schemas.microsoft.com/office/drawing/2014/main" id="{012225C7-774C-4479-94B9-487B975FAC53}"/>
                      </a:ext>
                    </a:extLst>
                  </p:cNvPr>
                  <p:cNvCxnSpPr/>
                  <p:nvPr/>
                </p:nvCxnSpPr>
                <p:spPr>
                  <a:xfrm flipH="1" flipV="1">
                    <a:off x="1800199" y="144016"/>
                    <a:ext cx="432046" cy="26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Connecteur droit avec flèche 3245">
                    <a:extLst>
                      <a:ext uri="{FF2B5EF4-FFF2-40B4-BE49-F238E27FC236}">
                        <a16:creationId xmlns:a16="http://schemas.microsoft.com/office/drawing/2014/main" id="{6FED56BD-C5B3-403B-930F-4FC0871121F6}"/>
                      </a:ext>
                    </a:extLst>
                  </p:cNvPr>
                  <p:cNvCxnSpPr/>
                  <p:nvPr/>
                </p:nvCxnSpPr>
                <p:spPr>
                  <a:xfrm>
                    <a:off x="325388" y="1368152"/>
                    <a:ext cx="1402803"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eur droit avec flèche 3246">
                    <a:extLst>
                      <a:ext uri="{FF2B5EF4-FFF2-40B4-BE49-F238E27FC236}">
                        <a16:creationId xmlns:a16="http://schemas.microsoft.com/office/drawing/2014/main" id="{750F64D2-F790-466E-8ADB-448CBE159B24}"/>
                      </a:ext>
                    </a:extLst>
                  </p:cNvPr>
                  <p:cNvCxnSpPr/>
                  <p:nvPr/>
                </p:nvCxnSpPr>
                <p:spPr>
                  <a:xfrm flipV="1">
                    <a:off x="1656183" y="2448272"/>
                    <a:ext cx="360040" cy="792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Connecteur droit avec flèche 3247">
                    <a:extLst>
                      <a:ext uri="{FF2B5EF4-FFF2-40B4-BE49-F238E27FC236}">
                        <a16:creationId xmlns:a16="http://schemas.microsoft.com/office/drawing/2014/main" id="{1B31C9ED-E569-4398-875A-9AEA2CEBF618}"/>
                      </a:ext>
                    </a:extLst>
                  </p:cNvPr>
                  <p:cNvCxnSpPr/>
                  <p:nvPr/>
                </p:nvCxnSpPr>
                <p:spPr>
                  <a:xfrm flipV="1">
                    <a:off x="2088231" y="1892036"/>
                    <a:ext cx="103334" cy="412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Connecteur droit avec flèche 3248">
                    <a:extLst>
                      <a:ext uri="{FF2B5EF4-FFF2-40B4-BE49-F238E27FC236}">
                        <a16:creationId xmlns:a16="http://schemas.microsoft.com/office/drawing/2014/main" id="{4DE79B96-4F7F-43A7-8557-076C19A9F98C}"/>
                      </a:ext>
                    </a:extLst>
                  </p:cNvPr>
                  <p:cNvCxnSpPr/>
                  <p:nvPr/>
                </p:nvCxnSpPr>
                <p:spPr>
                  <a:xfrm flipH="1" flipV="1">
                    <a:off x="2053579" y="1800200"/>
                    <a:ext cx="106660" cy="72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3249">
                    <a:extLst>
                      <a:ext uri="{FF2B5EF4-FFF2-40B4-BE49-F238E27FC236}">
                        <a16:creationId xmlns:a16="http://schemas.microsoft.com/office/drawing/2014/main" id="{46783832-A8A7-4E87-B80F-71953AA4B043}"/>
                      </a:ext>
                    </a:extLst>
                  </p:cNvPr>
                  <p:cNvCxnSpPr/>
                  <p:nvPr/>
                </p:nvCxnSpPr>
                <p:spPr>
                  <a:xfrm flipV="1">
                    <a:off x="2088231" y="1656184"/>
                    <a:ext cx="288032" cy="72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Connecteur droit avec flèche 3250">
                    <a:extLst>
                      <a:ext uri="{FF2B5EF4-FFF2-40B4-BE49-F238E27FC236}">
                        <a16:creationId xmlns:a16="http://schemas.microsoft.com/office/drawing/2014/main" id="{1BC28190-BD84-46D5-A570-8AF71B56896F}"/>
                      </a:ext>
                    </a:extLst>
                  </p:cNvPr>
                  <p:cNvCxnSpPr/>
                  <p:nvPr/>
                </p:nvCxnSpPr>
                <p:spPr>
                  <a:xfrm>
                    <a:off x="2448271" y="1656184"/>
                    <a:ext cx="360038" cy="85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Connecteur droit avec flèche 3251">
                    <a:extLst>
                      <a:ext uri="{FF2B5EF4-FFF2-40B4-BE49-F238E27FC236}">
                        <a16:creationId xmlns:a16="http://schemas.microsoft.com/office/drawing/2014/main" id="{0BA4E30E-ADD6-4436-B1EA-F99E4B3DD5ED}"/>
                      </a:ext>
                    </a:extLst>
                  </p:cNvPr>
                  <p:cNvCxnSpPr/>
                  <p:nvPr/>
                </p:nvCxnSpPr>
                <p:spPr>
                  <a:xfrm>
                    <a:off x="2880319" y="1728192"/>
                    <a:ext cx="72008" cy="72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eur droit avec flèche 3252">
                    <a:extLst>
                      <a:ext uri="{FF2B5EF4-FFF2-40B4-BE49-F238E27FC236}">
                        <a16:creationId xmlns:a16="http://schemas.microsoft.com/office/drawing/2014/main" id="{11415533-A9CB-4B81-8437-B0BFD11CBD4B}"/>
                      </a:ext>
                    </a:extLst>
                  </p:cNvPr>
                  <p:cNvCxnSpPr/>
                  <p:nvPr/>
                </p:nvCxnSpPr>
                <p:spPr>
                  <a:xfrm>
                    <a:off x="3024335" y="1800200"/>
                    <a:ext cx="72008" cy="2880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eur droit avec flèche 3253">
                    <a:extLst>
                      <a:ext uri="{FF2B5EF4-FFF2-40B4-BE49-F238E27FC236}">
                        <a16:creationId xmlns:a16="http://schemas.microsoft.com/office/drawing/2014/main" id="{42B6C9A5-B209-43C9-9DF5-75C461813822}"/>
                      </a:ext>
                    </a:extLst>
                  </p:cNvPr>
                  <p:cNvCxnSpPr/>
                  <p:nvPr/>
                </p:nvCxnSpPr>
                <p:spPr>
                  <a:xfrm flipH="1">
                    <a:off x="2880319" y="2232248"/>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Connecteur droit avec flèche 3254">
                    <a:extLst>
                      <a:ext uri="{FF2B5EF4-FFF2-40B4-BE49-F238E27FC236}">
                        <a16:creationId xmlns:a16="http://schemas.microsoft.com/office/drawing/2014/main" id="{CD66796F-1FB5-447E-8D49-A58B79DCE35E}"/>
                      </a:ext>
                    </a:extLst>
                  </p:cNvPr>
                  <p:cNvCxnSpPr/>
                  <p:nvPr/>
                </p:nvCxnSpPr>
                <p:spPr>
                  <a:xfrm>
                    <a:off x="2880319" y="2232248"/>
                    <a:ext cx="0" cy="322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Connecteur droit avec flèche 3255">
                    <a:extLst>
                      <a:ext uri="{FF2B5EF4-FFF2-40B4-BE49-F238E27FC236}">
                        <a16:creationId xmlns:a16="http://schemas.microsoft.com/office/drawing/2014/main" id="{DB97B4FD-5D27-4FFB-A9D2-63F661E5BB07}"/>
                      </a:ext>
                    </a:extLst>
                  </p:cNvPr>
                  <p:cNvCxnSpPr/>
                  <p:nvPr/>
                </p:nvCxnSpPr>
                <p:spPr>
                  <a:xfrm>
                    <a:off x="2952327" y="2606279"/>
                    <a:ext cx="936104" cy="202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Connecteur droit avec flèche 3256">
                    <a:extLst>
                      <a:ext uri="{FF2B5EF4-FFF2-40B4-BE49-F238E27FC236}">
                        <a16:creationId xmlns:a16="http://schemas.microsoft.com/office/drawing/2014/main" id="{32CEAD69-8815-43CF-BE2C-954E5B489E8E}"/>
                      </a:ext>
                    </a:extLst>
                  </p:cNvPr>
                  <p:cNvCxnSpPr/>
                  <p:nvPr/>
                </p:nvCxnSpPr>
                <p:spPr>
                  <a:xfrm flipV="1">
                    <a:off x="3960439" y="1152128"/>
                    <a:ext cx="144016" cy="1656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7" name="Forme libre 3257">
                  <a:extLst>
                    <a:ext uri="{FF2B5EF4-FFF2-40B4-BE49-F238E27FC236}">
                      <a16:creationId xmlns:a16="http://schemas.microsoft.com/office/drawing/2014/main" id="{9856A975-AFF0-470B-9970-90C4CB16AD1A}"/>
                    </a:ext>
                  </a:extLst>
                </p:cNvPr>
                <p:cNvSpPr/>
                <p:nvPr/>
              </p:nvSpPr>
              <p:spPr>
                <a:xfrm>
                  <a:off x="311719" y="130026"/>
                  <a:ext cx="1488480" cy="1060574"/>
                </a:xfrm>
                <a:custGeom>
                  <a:avLst/>
                  <a:gdLst>
                    <a:gd name="connsiteX0" fmla="*/ 1479550 w 1479550"/>
                    <a:gd name="connsiteY0" fmla="*/ 0 h 1073150"/>
                    <a:gd name="connsiteX1" fmla="*/ 495300 w 1479550"/>
                    <a:gd name="connsiteY1" fmla="*/ 361950 h 1073150"/>
                    <a:gd name="connsiteX2" fmla="*/ 0 w 1479550"/>
                    <a:gd name="connsiteY2" fmla="*/ 1073150 h 1073150"/>
                  </a:gdLst>
                  <a:ahLst/>
                  <a:cxnLst>
                    <a:cxn ang="0">
                      <a:pos x="connsiteX0" y="connsiteY0"/>
                    </a:cxn>
                    <a:cxn ang="0">
                      <a:pos x="connsiteX1" y="connsiteY1"/>
                    </a:cxn>
                    <a:cxn ang="0">
                      <a:pos x="connsiteX2" y="connsiteY2"/>
                    </a:cxn>
                  </a:cxnLst>
                  <a:rect l="l" t="t" r="r" b="b"/>
                  <a:pathLst>
                    <a:path w="1479550" h="1073150">
                      <a:moveTo>
                        <a:pt x="1479550" y="0"/>
                      </a:moveTo>
                      <a:cubicBezTo>
                        <a:pt x="1110721" y="91546"/>
                        <a:pt x="741892" y="183092"/>
                        <a:pt x="495300" y="361950"/>
                      </a:cubicBezTo>
                      <a:cubicBezTo>
                        <a:pt x="248708" y="540808"/>
                        <a:pt x="79375" y="953558"/>
                        <a:pt x="0" y="107315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sp>
            <p:nvSpPr>
              <p:cNvPr id="54" name="Forme libre 3258">
                <a:extLst>
                  <a:ext uri="{FF2B5EF4-FFF2-40B4-BE49-F238E27FC236}">
                    <a16:creationId xmlns:a16="http://schemas.microsoft.com/office/drawing/2014/main" id="{8D404575-2F0B-4308-9BB8-102A8131A418}"/>
                  </a:ext>
                </a:extLst>
              </p:cNvPr>
              <p:cNvSpPr/>
              <p:nvPr/>
            </p:nvSpPr>
            <p:spPr>
              <a:xfrm>
                <a:off x="1562398" y="1882750"/>
                <a:ext cx="197121" cy="1289050"/>
              </a:xfrm>
              <a:custGeom>
                <a:avLst/>
                <a:gdLst>
                  <a:gd name="connsiteX0" fmla="*/ 197121 w 197121"/>
                  <a:gd name="connsiteY0" fmla="*/ 0 h 1289050"/>
                  <a:gd name="connsiteX1" fmla="*/ 19321 w 197121"/>
                  <a:gd name="connsiteY1" fmla="*/ 431800 h 1289050"/>
                  <a:gd name="connsiteX2" fmla="*/ 12971 w 197121"/>
                  <a:gd name="connsiteY2" fmla="*/ 1289050 h 1289050"/>
                </a:gdLst>
                <a:ahLst/>
                <a:cxnLst>
                  <a:cxn ang="0">
                    <a:pos x="connsiteX0" y="connsiteY0"/>
                  </a:cxn>
                  <a:cxn ang="0">
                    <a:pos x="connsiteX1" y="connsiteY1"/>
                  </a:cxn>
                  <a:cxn ang="0">
                    <a:pos x="connsiteX2" y="connsiteY2"/>
                  </a:cxn>
                </a:cxnLst>
                <a:rect l="l" t="t" r="r" b="b"/>
                <a:pathLst>
                  <a:path w="197121" h="1289050">
                    <a:moveTo>
                      <a:pt x="197121" y="0"/>
                    </a:moveTo>
                    <a:cubicBezTo>
                      <a:pt x="123567" y="108479"/>
                      <a:pt x="50013" y="216958"/>
                      <a:pt x="19321" y="431800"/>
                    </a:cubicBezTo>
                    <a:cubicBezTo>
                      <a:pt x="-11371" y="646642"/>
                      <a:pt x="800" y="967846"/>
                      <a:pt x="12971" y="128905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55" name="Forme libre 3259">
                <a:extLst>
                  <a:ext uri="{FF2B5EF4-FFF2-40B4-BE49-F238E27FC236}">
                    <a16:creationId xmlns:a16="http://schemas.microsoft.com/office/drawing/2014/main" id="{B74CDA0D-C66D-4741-AF49-C3F0985B2720}"/>
                  </a:ext>
                </a:extLst>
              </p:cNvPr>
              <p:cNvSpPr/>
              <p:nvPr/>
            </p:nvSpPr>
            <p:spPr>
              <a:xfrm>
                <a:off x="2521519" y="809235"/>
                <a:ext cx="85961" cy="95615"/>
              </a:xfrm>
              <a:custGeom>
                <a:avLst/>
                <a:gdLst>
                  <a:gd name="connsiteX0" fmla="*/ 82550 w 85961"/>
                  <a:gd name="connsiteY0" fmla="*/ 95615 h 95615"/>
                  <a:gd name="connsiteX1" fmla="*/ 76200 w 85961"/>
                  <a:gd name="connsiteY1" fmla="*/ 6715 h 95615"/>
                  <a:gd name="connsiteX2" fmla="*/ 0 w 85961"/>
                  <a:gd name="connsiteY2" fmla="*/ 13065 h 95615"/>
                </a:gdLst>
                <a:ahLst/>
                <a:cxnLst>
                  <a:cxn ang="0">
                    <a:pos x="connsiteX0" y="connsiteY0"/>
                  </a:cxn>
                  <a:cxn ang="0">
                    <a:pos x="connsiteX1" y="connsiteY1"/>
                  </a:cxn>
                  <a:cxn ang="0">
                    <a:pos x="connsiteX2" y="connsiteY2"/>
                  </a:cxn>
                </a:cxnLst>
                <a:rect l="l" t="t" r="r" b="b"/>
                <a:pathLst>
                  <a:path w="85961" h="95615">
                    <a:moveTo>
                      <a:pt x="82550" y="95615"/>
                    </a:moveTo>
                    <a:cubicBezTo>
                      <a:pt x="86254" y="58044"/>
                      <a:pt x="89958" y="20473"/>
                      <a:pt x="76200" y="6715"/>
                    </a:cubicBezTo>
                    <a:cubicBezTo>
                      <a:pt x="62442" y="-7043"/>
                      <a:pt x="31221" y="3011"/>
                      <a:pt x="0" y="13065"/>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grpSp>
          <p:nvGrpSpPr>
            <p:cNvPr id="45" name="Groupe 3260">
              <a:extLst>
                <a:ext uri="{FF2B5EF4-FFF2-40B4-BE49-F238E27FC236}">
                  <a16:creationId xmlns:a16="http://schemas.microsoft.com/office/drawing/2014/main" id="{7712544F-2FA0-407B-ABB9-9760D685FB45}"/>
                </a:ext>
              </a:extLst>
            </p:cNvPr>
            <p:cNvGrpSpPr/>
            <p:nvPr/>
          </p:nvGrpSpPr>
          <p:grpSpPr>
            <a:xfrm>
              <a:off x="2457203" y="2903957"/>
              <a:ext cx="1462359" cy="383445"/>
              <a:chOff x="2457202" y="2903966"/>
              <a:chExt cx="1190308" cy="326685"/>
            </a:xfrm>
          </p:grpSpPr>
          <p:sp>
            <p:nvSpPr>
              <p:cNvPr id="48" name="Rectangle 3261">
                <a:extLst>
                  <a:ext uri="{FF2B5EF4-FFF2-40B4-BE49-F238E27FC236}">
                    <a16:creationId xmlns:a16="http://schemas.microsoft.com/office/drawing/2014/main" id="{04BE0E77-B307-4A46-A9EF-5290613A6475}"/>
                  </a:ext>
                </a:extLst>
              </p:cNvPr>
              <p:cNvSpPr/>
              <p:nvPr/>
            </p:nvSpPr>
            <p:spPr>
              <a:xfrm>
                <a:off x="2466893" y="2908806"/>
                <a:ext cx="1130753" cy="3218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pic>
            <p:nvPicPr>
              <p:cNvPr id="49" name="Image 3262" descr="Capture d’écran">
                <a:extLst>
                  <a:ext uri="{FF2B5EF4-FFF2-40B4-BE49-F238E27FC236}">
                    <a16:creationId xmlns:a16="http://schemas.microsoft.com/office/drawing/2014/main" id="{F01B6BBE-1C0D-49EC-89B5-BDC6A46390B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0896" y="2929032"/>
                <a:ext cx="129610" cy="129610"/>
              </a:xfrm>
              <a:prstGeom prst="rect">
                <a:avLst/>
              </a:prstGeom>
            </p:spPr>
          </p:pic>
          <p:pic>
            <p:nvPicPr>
              <p:cNvPr id="50" name="Image 3263" descr="Capture d’écran">
                <a:extLst>
                  <a:ext uri="{FF2B5EF4-FFF2-40B4-BE49-F238E27FC236}">
                    <a16:creationId xmlns:a16="http://schemas.microsoft.com/office/drawing/2014/main" id="{25DD5FAD-AC30-4E47-ACDE-9500BBD74D6F}"/>
                  </a:ext>
                </a:extLst>
              </p:cNvPr>
              <p:cNvPicPr>
                <a:picLocks noChangeAspect="1"/>
              </p:cNvPicPr>
              <p:nvPr/>
            </p:nvPicPr>
            <p:blipFill rotWithShape="1">
              <a:blip r:embed="rId21">
                <a:extLst>
                  <a:ext uri="{28A0092B-C50C-407E-A947-70E740481C1C}">
                    <a14:useLocalDpi xmlns:a14="http://schemas.microsoft.com/office/drawing/2010/main" val="0"/>
                  </a:ext>
                </a:extLst>
              </a:blip>
              <a:srcRect l="-19994" t="1" b="12481"/>
              <a:stretch/>
            </p:blipFill>
            <p:spPr>
              <a:xfrm>
                <a:off x="2457202" y="3046141"/>
                <a:ext cx="155527" cy="118834"/>
              </a:xfrm>
              <a:prstGeom prst="rect">
                <a:avLst/>
              </a:prstGeom>
            </p:spPr>
          </p:pic>
          <p:sp>
            <p:nvSpPr>
              <p:cNvPr id="51" name="ZoneTexte 45">
                <a:extLst>
                  <a:ext uri="{FF2B5EF4-FFF2-40B4-BE49-F238E27FC236}">
                    <a16:creationId xmlns:a16="http://schemas.microsoft.com/office/drawing/2014/main" id="{96B9AED7-E6C1-43C9-A569-82A6C3CCFD2C}"/>
                  </a:ext>
                </a:extLst>
              </p:cNvPr>
              <p:cNvSpPr txBox="1"/>
              <p:nvPr/>
            </p:nvSpPr>
            <p:spPr>
              <a:xfrm>
                <a:off x="2544537" y="2903966"/>
                <a:ext cx="1102973" cy="170441"/>
              </a:xfrm>
              <a:prstGeom prst="rect">
                <a:avLst/>
              </a:prstGeom>
              <a:noFill/>
            </p:spPr>
            <p:txBody>
              <a:bodyPr wrap="square" rtlCol="0">
                <a:noAutofit/>
              </a:bodyPr>
              <a:lstStyle/>
              <a:p>
                <a:r>
                  <a:rPr lang="fr-FR" sz="7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Lorraine Fab Living Lab (LF2L)</a:t>
                </a:r>
                <a:endParaRPr lang="es-CL" sz="1200">
                  <a:effectLst/>
                  <a:latin typeface="Times New Roman" panose="02020603050405020304" pitchFamily="18" charset="0"/>
                  <a:ea typeface="Times New Roman" panose="02020603050405020304" pitchFamily="18" charset="0"/>
                </a:endParaRPr>
              </a:p>
            </p:txBody>
          </p:sp>
          <p:sp>
            <p:nvSpPr>
              <p:cNvPr id="52" name="ZoneTexte 56">
                <a:extLst>
                  <a:ext uri="{FF2B5EF4-FFF2-40B4-BE49-F238E27FC236}">
                    <a16:creationId xmlns:a16="http://schemas.microsoft.com/office/drawing/2014/main" id="{4A66A472-F936-48BA-B6C5-D4B50846E6FC}"/>
                  </a:ext>
                </a:extLst>
              </p:cNvPr>
              <p:cNvSpPr txBox="1"/>
              <p:nvPr/>
            </p:nvSpPr>
            <p:spPr>
              <a:xfrm>
                <a:off x="2544490" y="3037544"/>
                <a:ext cx="1102973" cy="192615"/>
              </a:xfrm>
              <a:prstGeom prst="rect">
                <a:avLst/>
              </a:prstGeom>
              <a:noFill/>
            </p:spPr>
            <p:txBody>
              <a:bodyPr wrap="square" rtlCol="0">
                <a:noAutofit/>
              </a:bodyPr>
              <a:lstStyle/>
              <a:p>
                <a:r>
                  <a:rPr lang="fr-FR" sz="7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Collèges et  Lycées</a:t>
                </a:r>
              </a:p>
            </p:txBody>
          </p:sp>
        </p:grpSp>
        <p:cxnSp>
          <p:nvCxnSpPr>
            <p:cNvPr id="46" name="Connecteur droit 3266">
              <a:extLst>
                <a:ext uri="{FF2B5EF4-FFF2-40B4-BE49-F238E27FC236}">
                  <a16:creationId xmlns:a16="http://schemas.microsoft.com/office/drawing/2014/main" id="{14D77514-B4D0-493A-9253-B69FE7A87B93}"/>
                </a:ext>
              </a:extLst>
            </p:cNvPr>
            <p:cNvCxnSpPr/>
            <p:nvPr/>
          </p:nvCxnSpPr>
          <p:spPr>
            <a:xfrm rot="-8460000" flipH="1">
              <a:off x="2517157" y="2753023"/>
              <a:ext cx="313183" cy="251041"/>
            </a:xfrm>
            <a:prstGeom prst="line">
              <a:avLst/>
            </a:prstGeom>
            <a:ln w="19050"/>
          </p:spPr>
          <p:style>
            <a:lnRef idx="1">
              <a:schemeClr val="dk1"/>
            </a:lnRef>
            <a:fillRef idx="0">
              <a:schemeClr val="dk1"/>
            </a:fillRef>
            <a:effectRef idx="0">
              <a:schemeClr val="dk1"/>
            </a:effectRef>
            <a:fontRef idx="minor">
              <a:schemeClr val="tx1"/>
            </a:fontRef>
          </p:style>
        </p:cxnSp>
        <p:sp>
          <p:nvSpPr>
            <p:cNvPr id="47" name="ZoneTexte 62">
              <a:extLst>
                <a:ext uri="{FF2B5EF4-FFF2-40B4-BE49-F238E27FC236}">
                  <a16:creationId xmlns:a16="http://schemas.microsoft.com/office/drawing/2014/main" id="{26130402-0C05-4697-8723-F94374AF3429}"/>
                </a:ext>
              </a:extLst>
            </p:cNvPr>
            <p:cNvSpPr txBox="1"/>
            <p:nvPr/>
          </p:nvSpPr>
          <p:spPr>
            <a:xfrm>
              <a:off x="2469164" y="2697257"/>
              <a:ext cx="1355063" cy="200055"/>
            </a:xfrm>
            <a:prstGeom prst="rect">
              <a:avLst/>
            </a:prstGeom>
            <a:noFill/>
          </p:spPr>
          <p:txBody>
            <a:bodyPr wrap="square" rtlCol="0">
              <a:noAutofit/>
            </a:bodyPr>
            <a:lstStyle/>
            <a:p>
              <a:r>
                <a:rPr lang="fr-FR" sz="700" b="1"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500 m</a:t>
              </a:r>
              <a:endParaRPr lang="es-CL" sz="1200">
                <a:effectLst/>
                <a:latin typeface="Times New Roman" panose="02020603050405020304" pitchFamily="18" charset="0"/>
                <a:ea typeface="Times New Roman" panose="02020603050405020304" pitchFamily="18" charset="0"/>
              </a:endParaRPr>
            </a:p>
          </p:txBody>
        </p:sp>
      </p:grpSp>
      <p:cxnSp>
        <p:nvCxnSpPr>
          <p:cNvPr id="80" name="Connecteur droit avec flèche 36">
            <a:extLst>
              <a:ext uri="{FF2B5EF4-FFF2-40B4-BE49-F238E27FC236}">
                <a16:creationId xmlns:a16="http://schemas.microsoft.com/office/drawing/2014/main" id="{B19EAFBE-726E-41D9-9F86-1770DDAAD887}"/>
              </a:ext>
            </a:extLst>
          </p:cNvPr>
          <p:cNvCxnSpPr>
            <a:cxnSpLocks/>
            <a:stCxn id="23" idx="1"/>
            <a:endCxn id="21" idx="3"/>
          </p:cNvCxnSpPr>
          <p:nvPr/>
        </p:nvCxnSpPr>
        <p:spPr>
          <a:xfrm flipH="1" flipV="1">
            <a:off x="7502998" y="2694601"/>
            <a:ext cx="2939397" cy="5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470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circle(in)">
                                      <p:cBhvr>
                                        <p:cTn id="13" dur="2000"/>
                                        <p:tgtEl>
                                          <p:spTgt spid="29"/>
                                        </p:tgtEl>
                                      </p:cBhvr>
                                    </p:animEffect>
                                  </p:childTnLst>
                                </p:cTn>
                              </p:par>
                              <p:par>
                                <p:cTn id="14" presetID="6" presetClass="entr" presetSubtype="16"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circle(in)">
                                      <p:cBhvr>
                                        <p:cTn id="16" dur="2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22" presetClass="entr" presetSubtype="4"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500"/>
                                        <p:tgtEl>
                                          <p:spTgt spid="20"/>
                                        </p:tgtEl>
                                      </p:cBhvr>
                                    </p:animEffect>
                                  </p:childTnLst>
                                </p:cTn>
                              </p:par>
                              <p:par>
                                <p:cTn id="49" presetID="6" presetClass="entr" presetSubtype="16"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circle(in)">
                                      <p:cBhvr>
                                        <p:cTn id="51" dur="2000"/>
                                        <p:tgtEl>
                                          <p:spTgt spid="8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par>
                                <p:cTn id="57" presetID="2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P spid="23"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E585467-12DC-4248-B0A6-AA8E8D147AD6}"/>
              </a:ext>
            </a:extLst>
          </p:cNvPr>
          <p:cNvSpPr txBox="1"/>
          <p:nvPr/>
        </p:nvSpPr>
        <p:spPr>
          <a:xfrm>
            <a:off x="6589178" y="772825"/>
            <a:ext cx="5213420" cy="677108"/>
          </a:xfrm>
          <a:prstGeom prst="rect">
            <a:avLst/>
          </a:prstGeom>
          <a:noFill/>
        </p:spPr>
        <p:txBody>
          <a:bodyPr wrap="square" rtlCol="0">
            <a:spAutoFit/>
          </a:bodyPr>
          <a:lstStyle/>
          <a:p>
            <a:pPr marL="285750" indent="-285750">
              <a:buFont typeface="Wingdings" panose="05000000000000000000" pitchFamily="2" charset="2"/>
              <a:buChar char="Ø"/>
            </a:pPr>
            <a:r>
              <a:rPr lang="fr-FR" sz="2000" dirty="0"/>
              <a:t>Local </a:t>
            </a:r>
            <a:r>
              <a:rPr lang="fr-FR" sz="2000" dirty="0" err="1"/>
              <a:t>Closed-loop</a:t>
            </a:r>
            <a:r>
              <a:rPr lang="fr-FR" sz="2000" dirty="0"/>
              <a:t> </a:t>
            </a:r>
            <a:r>
              <a:rPr lang="fr-FR" sz="2000" dirty="0" err="1"/>
              <a:t>recycling</a:t>
            </a:r>
            <a:r>
              <a:rPr lang="fr-FR" sz="2000" dirty="0"/>
              <a:t> network</a:t>
            </a:r>
          </a:p>
          <a:p>
            <a:endParaRPr lang="fr-FR" dirty="0"/>
          </a:p>
        </p:txBody>
      </p:sp>
      <p:sp>
        <p:nvSpPr>
          <p:cNvPr id="5" name="CuadroTexto 53">
            <a:extLst>
              <a:ext uri="{FF2B5EF4-FFF2-40B4-BE49-F238E27FC236}">
                <a16:creationId xmlns:a16="http://schemas.microsoft.com/office/drawing/2014/main" id="{B1C5D014-8B6C-4642-8896-AC3CE89B7A77}"/>
              </a:ext>
            </a:extLst>
          </p:cNvPr>
          <p:cNvSpPr txBox="1"/>
          <p:nvPr/>
        </p:nvSpPr>
        <p:spPr>
          <a:xfrm>
            <a:off x="993323" y="6063640"/>
            <a:ext cx="4199395" cy="307777"/>
          </a:xfrm>
          <a:prstGeom prst="rect">
            <a:avLst/>
          </a:prstGeom>
          <a:noFill/>
        </p:spPr>
        <p:txBody>
          <a:bodyPr wrap="square">
            <a:spAutoFit/>
          </a:bodyPr>
          <a:lstStyle/>
          <a:p>
            <a:pPr algn="ctr"/>
            <a:r>
              <a:rPr lang="es-MX" sz="1400" dirty="0">
                <a:latin typeface="+mj-lt"/>
              </a:rPr>
              <a:t>(Santander et al ., </a:t>
            </a:r>
            <a:r>
              <a:rPr lang="es-MX" sz="1400" b="0" i="0" dirty="0">
                <a:effectLst/>
                <a:latin typeface="+mj-lt"/>
              </a:rPr>
              <a:t>2020)</a:t>
            </a:r>
            <a:endParaRPr lang="fr-FR" sz="1400" dirty="0">
              <a:latin typeface="+mj-lt"/>
            </a:endParaRPr>
          </a:p>
        </p:txBody>
      </p:sp>
      <p:grpSp>
        <p:nvGrpSpPr>
          <p:cNvPr id="6" name="Groupe 19">
            <a:extLst>
              <a:ext uri="{FF2B5EF4-FFF2-40B4-BE49-F238E27FC236}">
                <a16:creationId xmlns:a16="http://schemas.microsoft.com/office/drawing/2014/main" id="{25B257E5-2F6C-4E63-A2DF-CB07099743A1}"/>
              </a:ext>
            </a:extLst>
          </p:cNvPr>
          <p:cNvGrpSpPr/>
          <p:nvPr/>
        </p:nvGrpSpPr>
        <p:grpSpPr>
          <a:xfrm>
            <a:off x="8323074" y="2720647"/>
            <a:ext cx="962607" cy="1888386"/>
            <a:chOff x="8845548" y="2360941"/>
            <a:chExt cx="889294" cy="1888386"/>
          </a:xfrm>
        </p:grpSpPr>
        <p:pic>
          <p:nvPicPr>
            <p:cNvPr id="7" name="Image 17">
              <a:extLst>
                <a:ext uri="{FF2B5EF4-FFF2-40B4-BE49-F238E27FC236}">
                  <a16:creationId xmlns:a16="http://schemas.microsoft.com/office/drawing/2014/main" id="{BB1B7AE8-EDA6-4C94-B038-444C4B5E04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87838" y1="56216" x2="87838" y2="56216"/>
                          <a14:foregroundMark x1="86486" y1="54595" x2="84865" y2="52973"/>
                          <a14:foregroundMark x1="81081" y1="72162" x2="81081" y2="72162"/>
                          <a14:foregroundMark x1="26757" y1="73243" x2="26757" y2="73243"/>
                          <a14:backgroundMark x1="25135" y1="77297" x2="38919" y2="77027"/>
                          <a14:backgroundMark x1="38919" y1="77027" x2="52162" y2="72432"/>
                          <a14:backgroundMark x1="52162" y1="72432" x2="67027" y2="75135"/>
                          <a14:backgroundMark x1="67027" y1="75135" x2="68649" y2="76216"/>
                        </a14:backgroundRemoval>
                      </a14:imgEffect>
                    </a14:imgLayer>
                  </a14:imgProps>
                </a:ext>
              </a:extLst>
            </a:blip>
            <a:stretch>
              <a:fillRect/>
            </a:stretch>
          </p:blipFill>
          <p:spPr>
            <a:xfrm>
              <a:off x="8903978" y="2360941"/>
              <a:ext cx="772433" cy="772433"/>
            </a:xfrm>
            <a:prstGeom prst="rect">
              <a:avLst/>
            </a:prstGeom>
          </p:spPr>
        </p:pic>
        <p:grpSp>
          <p:nvGrpSpPr>
            <p:cNvPr id="8" name="Groupe 18">
              <a:extLst>
                <a:ext uri="{FF2B5EF4-FFF2-40B4-BE49-F238E27FC236}">
                  <a16:creationId xmlns:a16="http://schemas.microsoft.com/office/drawing/2014/main" id="{A8F002A3-C86F-418E-B4E2-8F61142AF8F2}"/>
                </a:ext>
              </a:extLst>
            </p:cNvPr>
            <p:cNvGrpSpPr/>
            <p:nvPr/>
          </p:nvGrpSpPr>
          <p:grpSpPr>
            <a:xfrm>
              <a:off x="8845548" y="2890107"/>
              <a:ext cx="889294" cy="1359220"/>
              <a:chOff x="8845548" y="2890107"/>
              <a:chExt cx="889294" cy="1359220"/>
            </a:xfrm>
          </p:grpSpPr>
          <p:pic>
            <p:nvPicPr>
              <p:cNvPr id="9" name="Image 16">
                <a:extLst>
                  <a:ext uri="{FF2B5EF4-FFF2-40B4-BE49-F238E27FC236}">
                    <a16:creationId xmlns:a16="http://schemas.microsoft.com/office/drawing/2014/main" id="{E9F94713-FC34-4FEF-AA82-64F073813A8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a:off x="8845548" y="2890107"/>
                <a:ext cx="889294" cy="889294"/>
              </a:xfrm>
              <a:prstGeom prst="rect">
                <a:avLst/>
              </a:prstGeom>
            </p:spPr>
          </p:pic>
          <p:pic>
            <p:nvPicPr>
              <p:cNvPr id="10" name="Picture 5" descr="bicicleta ciclismo bicicleta de montaña dibujo, bicicletas, ángulo, blanco, marco de bicicleta png">
                <a:extLst>
                  <a:ext uri="{FF2B5EF4-FFF2-40B4-BE49-F238E27FC236}">
                    <a16:creationId xmlns:a16="http://schemas.microsoft.com/office/drawing/2014/main" id="{11AC6857-A391-4700-A72B-ED2F904E4416}"/>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4595" r="94595">
                            <a14:foregroundMark x1="41622" y1="63784" x2="47297" y2="58378"/>
                            <a14:foregroundMark x1="40270" y1="55676" x2="40270" y2="55405"/>
                            <a14:foregroundMark x1="35169" y1="47822" x2="32973" y2="44324"/>
                            <a14:foregroundMark x1="40270" y1="55946" x2="40026" y2="55557"/>
                            <a14:foregroundMark x1="32429" y1="44194" x2="27691" y2="43057"/>
                            <a14:foregroundMark x1="32973" y1="44324" x2="32770" y2="44275"/>
                            <a14:foregroundMark x1="10455" y1="47942" x2="10278" y2="48077"/>
                            <a14:foregroundMark x1="14371" y1="44958" x2="14054" y2="45199"/>
                            <a14:foregroundMark x1="5177" y1="61454" x2="4865" y2="62703"/>
                            <a14:foregroundMark x1="4865" y1="62703" x2="5473" y2="63918"/>
                            <a14:foregroundMark x1="31892" y1="73514" x2="27739" y2="74083"/>
                            <a14:foregroundMark x1="7233" y1="67637" x2="6757" y2="67297"/>
                            <a14:foregroundMark x1="16071" y1="73949" x2="15716" y2="73696"/>
                            <a14:foregroundMark x1="5680" y1="63796" x2="4951" y2="61427"/>
                            <a14:foregroundMark x1="6757" y1="67297" x2="6543" y2="66603"/>
                            <a14:foregroundMark x1="60716" y1="63301" x2="60541" y2="68108"/>
                            <a14:foregroundMark x1="61081" y1="53243" x2="61028" y2="54705"/>
                            <a14:foregroundMark x1="60541" y1="68108" x2="72703" y2="76216"/>
                            <a14:foregroundMark x1="76129" y1="76216" x2="83473" y2="76216"/>
                            <a14:foregroundMark x1="74732" y1="76216" x2="75052" y2="76216"/>
                            <a14:foregroundMark x1="72703" y1="76216" x2="73435" y2="76216"/>
                            <a14:foregroundMark x1="91862" y1="68430" x2="94324" y2="64865"/>
                            <a14:foregroundMark x1="94324" y1="64865" x2="94595" y2="50811"/>
                            <a14:foregroundMark x1="74279" y1="41188" x2="74054" y2="41081"/>
                            <a14:foregroundMark x1="93647" y1="50362" x2="92408" y2="49775"/>
                            <a14:foregroundMark x1="94595" y1="50811" x2="94160" y2="50605"/>
                            <a14:foregroundMark x1="75676" y1="37027" x2="75946" y2="37027"/>
                            <a14:foregroundMark x1="85946" y1="43784" x2="85612" y2="43707"/>
                            <a14:foregroundMark x1="46216" y1="58108" x2="44865" y2="57838"/>
                            <a14:backgroundMark x1="30541" y1="64054" x2="16216" y2="58649"/>
                            <a14:backgroundMark x1="16216" y1="58649" x2="21892" y2="71351"/>
                            <a14:backgroundMark x1="21892" y1="71351" x2="29189" y2="70270"/>
                            <a14:backgroundMark x1="32703" y1="55405" x2="32703" y2="55405"/>
                            <a14:backgroundMark x1="35135" y1="55405" x2="37838" y2="55405"/>
                            <a14:backgroundMark x1="32973" y1="54054" x2="35946" y2="48649"/>
                            <a14:backgroundMark x1="39189" y1="56757" x2="33514" y2="47027"/>
                            <a14:backgroundMark x1="23243" y1="53243" x2="10541" y2="48108"/>
                            <a14:backgroundMark x1="10541" y1="48108" x2="8919" y2="61892"/>
                            <a14:backgroundMark x1="8919" y1="61892" x2="16486" y2="73243"/>
                            <a14:backgroundMark x1="16486" y1="73243" x2="29189" y2="71622"/>
                            <a14:backgroundMark x1="28378" y1="44054" x2="14865" y2="45676"/>
                            <a14:backgroundMark x1="14865" y1="45676" x2="14324" y2="46486"/>
                            <a14:backgroundMark x1="35135" y1="47838" x2="39189" y2="55946"/>
                            <a14:backgroundMark x1="78108" y1="63514" x2="89730" y2="54595"/>
                            <a14:backgroundMark x1="89730" y1="54595" x2="86001" y2="47298"/>
                            <a14:backgroundMark x1="88378" y1="47568" x2="74595" y2="72973"/>
                            <a14:backgroundMark x1="74595" y1="72973" x2="62973" y2="65946"/>
                            <a14:backgroundMark x1="62973" y1="65946" x2="60891" y2="61622"/>
                            <a14:backgroundMark x1="86757" y1="45676" x2="75946" y2="44054"/>
                            <a14:backgroundMark x1="82973" y1="77297" x2="94595" y2="69459"/>
                            <a14:backgroundMark x1="94595" y1="69459" x2="96216" y2="55946"/>
                            <a14:backgroundMark x1="96216" y1="55946" x2="93514" y2="50000"/>
                            <a14:backgroundMark x1="73514" y1="73514" x2="62432" y2="65135"/>
                            <a14:backgroundMark x1="61508" y1="58108" x2="61081" y2="54865"/>
                            <a14:backgroundMark x1="62432" y1="65135" x2="61650" y2="59189"/>
                            <a14:backgroundMark x1="60811" y1="57297" x2="61351" y2="63243"/>
                          </a14:backgroundRemoval>
                        </a14:imgEffect>
                      </a14:imgLayer>
                    </a14:imgProps>
                  </a:ext>
                  <a:ext uri="{28A0092B-C50C-407E-A947-70E740481C1C}">
                    <a14:useLocalDpi xmlns:a14="http://schemas.microsoft.com/office/drawing/2010/main" val="0"/>
                  </a:ext>
                </a:extLst>
              </a:blip>
              <a:srcRect/>
              <a:stretch>
                <a:fillRect/>
              </a:stretch>
            </p:blipFill>
            <p:spPr bwMode="auto">
              <a:xfrm>
                <a:off x="8903978" y="3424555"/>
                <a:ext cx="824772" cy="82477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3" name="Image 25">
            <a:extLst>
              <a:ext uri="{FF2B5EF4-FFF2-40B4-BE49-F238E27FC236}">
                <a16:creationId xmlns:a16="http://schemas.microsoft.com/office/drawing/2014/main" id="{6ED032ED-830F-4C6E-BFC4-4D0DE9F89942}"/>
              </a:ext>
            </a:extLst>
          </p:cNvPr>
          <p:cNvPicPr>
            <a:picLocks noChangeAspect="1"/>
          </p:cNvPicPr>
          <p:nvPr/>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2162" b="82703" l="10000" r="90000">
                        <a14:foregroundMark x1="50811" y1="76486" x2="50811" y2="76486"/>
                        <a14:foregroundMark x1="52703" y1="82703" x2="52703" y2="82703"/>
                        <a14:foregroundMark x1="31351" y1="15946" x2="31351" y2="15946"/>
                        <a14:foregroundMark x1="55405" y1="5946" x2="55405" y2="5946"/>
                        <a14:foregroundMark x1="50541" y1="2162" x2="50541" y2="2162"/>
                      </a14:backgroundRemoval>
                    </a14:imgEffect>
                  </a14:imgLayer>
                </a14:imgProps>
              </a:ext>
            </a:extLst>
          </a:blip>
          <a:srcRect b="14664"/>
          <a:stretch/>
        </p:blipFill>
        <p:spPr>
          <a:xfrm>
            <a:off x="6536347" y="3069153"/>
            <a:ext cx="517737" cy="441817"/>
          </a:xfrm>
          <a:prstGeom prst="rect">
            <a:avLst/>
          </a:prstGeom>
        </p:spPr>
      </p:pic>
      <p:pic>
        <p:nvPicPr>
          <p:cNvPr id="14" name="Image 26">
            <a:extLst>
              <a:ext uri="{FF2B5EF4-FFF2-40B4-BE49-F238E27FC236}">
                <a16:creationId xmlns:a16="http://schemas.microsoft.com/office/drawing/2014/main" id="{74121279-6CCA-4249-94BB-C9A079F64494}"/>
              </a:ext>
            </a:extLst>
          </p:cNvPr>
          <p:cNvPicPr>
            <a:picLocks noChangeAspect="1"/>
          </p:cNvPicPr>
          <p:nvPr/>
        </p:nvPicPr>
        <p:blipFill rotWithShape="1">
          <a:blip r:embed="rId9">
            <a:duotone>
              <a:schemeClr val="accent6">
                <a:shade val="45000"/>
                <a:satMod val="135000"/>
              </a:schemeClr>
              <a:prstClr val="white"/>
            </a:duotone>
            <a:extLst>
              <a:ext uri="{BEBA8EAE-BF5A-486C-A8C5-ECC9F3942E4B}">
                <a14:imgProps xmlns:a14="http://schemas.microsoft.com/office/drawing/2010/main">
                  <a14:imgLayer r:embed="rId10">
                    <a14:imgEffect>
                      <a14:backgroundRemoval t="2162" b="82703" l="10000" r="90000">
                        <a14:foregroundMark x1="50811" y1="76486" x2="50811" y2="76486"/>
                        <a14:foregroundMark x1="52703" y1="82703" x2="52703" y2="82703"/>
                        <a14:foregroundMark x1="31351" y1="15946" x2="31351" y2="15946"/>
                        <a14:foregroundMark x1="55405" y1="5946" x2="55405" y2="5946"/>
                        <a14:foregroundMark x1="50541" y1="2162" x2="50541" y2="2162"/>
                      </a14:backgroundRemoval>
                    </a14:imgEffect>
                  </a14:imgLayer>
                </a14:imgProps>
              </a:ext>
            </a:extLst>
          </a:blip>
          <a:srcRect b="14664"/>
          <a:stretch/>
        </p:blipFill>
        <p:spPr>
          <a:xfrm>
            <a:off x="6555012" y="3899312"/>
            <a:ext cx="517735" cy="441816"/>
          </a:xfrm>
          <a:prstGeom prst="rect">
            <a:avLst/>
          </a:prstGeom>
        </p:spPr>
      </p:pic>
      <p:cxnSp>
        <p:nvCxnSpPr>
          <p:cNvPr id="17" name="Connecteur droit avec flèche 29">
            <a:extLst>
              <a:ext uri="{FF2B5EF4-FFF2-40B4-BE49-F238E27FC236}">
                <a16:creationId xmlns:a16="http://schemas.microsoft.com/office/drawing/2014/main" id="{4FEF9617-3427-4E40-B7CB-46129531E8B0}"/>
              </a:ext>
            </a:extLst>
          </p:cNvPr>
          <p:cNvCxnSpPr>
            <a:stCxn id="13" idx="3"/>
            <a:endCxn id="9" idx="1"/>
          </p:cNvCxnSpPr>
          <p:nvPr/>
        </p:nvCxnSpPr>
        <p:spPr>
          <a:xfrm>
            <a:off x="7054084" y="3290062"/>
            <a:ext cx="1268990" cy="404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eur droit avec flèche 31">
            <a:extLst>
              <a:ext uri="{FF2B5EF4-FFF2-40B4-BE49-F238E27FC236}">
                <a16:creationId xmlns:a16="http://schemas.microsoft.com/office/drawing/2014/main" id="{C61044D4-C958-4F50-B9E3-C075E14A6226}"/>
              </a:ext>
            </a:extLst>
          </p:cNvPr>
          <p:cNvCxnSpPr>
            <a:cxnSpLocks/>
            <a:stCxn id="14" idx="3"/>
            <a:endCxn id="9" idx="1"/>
          </p:cNvCxnSpPr>
          <p:nvPr/>
        </p:nvCxnSpPr>
        <p:spPr>
          <a:xfrm flipV="1">
            <a:off x="7072747" y="3694460"/>
            <a:ext cx="1250327" cy="425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9" name="Image 46">
            <a:extLst>
              <a:ext uri="{FF2B5EF4-FFF2-40B4-BE49-F238E27FC236}">
                <a16:creationId xmlns:a16="http://schemas.microsoft.com/office/drawing/2014/main" id="{A23F7802-4EBF-4603-82C3-C96D053B737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032" b="89113" l="10000" r="90000">
                        <a14:foregroundMark x1="32432" y1="14516" x2="36757" y2="12500"/>
                        <a14:foregroundMark x1="46486" y1="10887" x2="44941" y2="8736"/>
                        <a14:foregroundMark x1="56486" y1="89516" x2="55946" y2="86290"/>
                        <a14:foregroundMark x1="45135" y1="84274" x2="44595" y2="83065"/>
                        <a14:foregroundMark x1="31892" y1="12903" x2="31892" y2="12903"/>
                        <a14:foregroundMark x1="32162" y1="10887" x2="32162" y2="10887"/>
                        <a14:foregroundMark x1="33243" y1="10887" x2="36757" y2="15726"/>
                        <a14:foregroundMark x1="52162" y1="7258" x2="52162" y2="7258"/>
                        <a14:foregroundMark x1="41351" y1="7661" x2="46486" y2="8468"/>
                        <a14:foregroundMark x1="46216" y1="5645" x2="40811" y2="7258"/>
                        <a14:foregroundMark x1="44595" y1="4435" x2="44324" y2="4435"/>
                        <a14:foregroundMark x1="42703" y1="4435" x2="42703" y2="4435"/>
                        <a14:foregroundMark x1="41622" y1="5242" x2="41622" y2="5242"/>
                        <a14:foregroundMark x1="37297" y1="15323" x2="37297" y2="15323"/>
                        <a14:foregroundMark x1="37027" y1="14919" x2="37027" y2="14919"/>
                        <a14:foregroundMark x1="37297" y1="14919" x2="37297" y2="14919"/>
                        <a14:foregroundMark x1="37568" y1="14919" x2="37568" y2="14919"/>
                        <a14:foregroundMark x1="37568" y1="14919" x2="37568" y2="14919"/>
                        <a14:foregroundMark x1="37297" y1="14516" x2="37297" y2="15323"/>
                        <a14:foregroundMark x1="37297" y1="15726" x2="37297" y2="17339"/>
                        <a14:foregroundMark x1="37693" y1="19937" x2="37838" y2="21774"/>
                        <a14:foregroundMark x1="37297" y1="14919" x2="37675" y2="19704"/>
                        <a14:foregroundMark x1="32432" y1="10484" x2="32432" y2="10484"/>
                        <a14:backgroundMark x1="27568" y1="48387" x2="28108" y2="23790"/>
                        <a14:backgroundMark x1="30000" y1="19355" x2="28378" y2="25403"/>
                        <a14:backgroundMark x1="28919" y1="33065" x2="28378" y2="37500"/>
                        <a14:backgroundMark x1="36216" y1="7226" x2="35946" y2="5645"/>
                        <a14:backgroundMark x1="39189" y1="24597" x2="38681" y2="21627"/>
                        <a14:backgroundMark x1="38378" y1="9677" x2="38378" y2="9677"/>
                        <a14:backgroundMark x1="31622" y1="10484" x2="31622" y2="10484"/>
                        <a14:backgroundMark x1="38780" y1="3097" x2="34865" y2="3226"/>
                        <a14:backgroundMark x1="41081" y1="1210" x2="41081" y2="1210"/>
                        <a14:backgroundMark x1="38649" y1="18952" x2="39189" y2="12903"/>
                        <a14:backgroundMark x1="32973" y1="10484" x2="32973" y2="10484"/>
                        <a14:backgroundMark x1="32432" y1="10887" x2="32432" y2="10887"/>
                        <a14:backgroundMark x1="52162" y1="7258" x2="52162" y2="7258"/>
                        <a14:backgroundMark x1="38919" y1="29032" x2="38919" y2="29032"/>
                        <a14:backgroundMark x1="38919" y1="27419" x2="38919" y2="27419"/>
                      </a14:backgroundRemoval>
                    </a14:imgEffect>
                  </a14:imgLayer>
                </a14:imgProps>
              </a:ext>
            </a:extLst>
          </a:blip>
          <a:stretch>
            <a:fillRect/>
          </a:stretch>
        </p:blipFill>
        <p:spPr>
          <a:xfrm>
            <a:off x="9758048" y="2954533"/>
            <a:ext cx="2044550" cy="1370401"/>
          </a:xfrm>
          <a:prstGeom prst="rect">
            <a:avLst/>
          </a:prstGeom>
        </p:spPr>
      </p:pic>
      <p:cxnSp>
        <p:nvCxnSpPr>
          <p:cNvPr id="20" name="Connecteur droit avec flèche 48">
            <a:extLst>
              <a:ext uri="{FF2B5EF4-FFF2-40B4-BE49-F238E27FC236}">
                <a16:creationId xmlns:a16="http://schemas.microsoft.com/office/drawing/2014/main" id="{DA9D43E5-C8EA-4C59-9E9A-17541D014643}"/>
              </a:ext>
            </a:extLst>
          </p:cNvPr>
          <p:cNvCxnSpPr>
            <a:cxnSpLocks/>
            <a:stCxn id="9" idx="3"/>
          </p:cNvCxnSpPr>
          <p:nvPr/>
        </p:nvCxnSpPr>
        <p:spPr>
          <a:xfrm>
            <a:off x="9285684" y="3694460"/>
            <a:ext cx="919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ZoneTexte 51">
            <a:extLst>
              <a:ext uri="{FF2B5EF4-FFF2-40B4-BE49-F238E27FC236}">
                <a16:creationId xmlns:a16="http://schemas.microsoft.com/office/drawing/2014/main" id="{051BA17A-3D74-4419-9563-AE50EAE5BCA5}"/>
              </a:ext>
            </a:extLst>
          </p:cNvPr>
          <p:cNvSpPr txBox="1"/>
          <p:nvPr/>
        </p:nvSpPr>
        <p:spPr>
          <a:xfrm>
            <a:off x="6235664" y="2432991"/>
            <a:ext cx="1267334" cy="307777"/>
          </a:xfrm>
          <a:prstGeom prst="rect">
            <a:avLst/>
          </a:prstGeom>
          <a:noFill/>
        </p:spPr>
        <p:txBody>
          <a:bodyPr wrap="square" rtlCol="0">
            <a:spAutoFit/>
          </a:bodyPr>
          <a:lstStyle/>
          <a:p>
            <a:pPr algn="ctr"/>
            <a:r>
              <a:rPr lang="fr-FR" sz="1400" dirty="0" err="1"/>
              <a:t>Waste</a:t>
            </a:r>
            <a:r>
              <a:rPr lang="fr-FR" sz="1400" dirty="0"/>
              <a:t> Source</a:t>
            </a:r>
          </a:p>
        </p:txBody>
      </p:sp>
      <p:sp>
        <p:nvSpPr>
          <p:cNvPr id="22" name="ZoneTexte 52">
            <a:extLst>
              <a:ext uri="{FF2B5EF4-FFF2-40B4-BE49-F238E27FC236}">
                <a16:creationId xmlns:a16="http://schemas.microsoft.com/office/drawing/2014/main" id="{1B61F9BA-C97B-472A-8504-33FDAF4726D8}"/>
              </a:ext>
            </a:extLst>
          </p:cNvPr>
          <p:cNvSpPr txBox="1"/>
          <p:nvPr/>
        </p:nvSpPr>
        <p:spPr>
          <a:xfrm>
            <a:off x="8338022" y="4398028"/>
            <a:ext cx="1237098" cy="338554"/>
          </a:xfrm>
          <a:prstGeom prst="rect">
            <a:avLst/>
          </a:prstGeom>
          <a:noFill/>
        </p:spPr>
        <p:txBody>
          <a:bodyPr wrap="square" rtlCol="0">
            <a:spAutoFit/>
          </a:bodyPr>
          <a:lstStyle/>
          <a:p>
            <a:r>
              <a:rPr lang="fr-FR" sz="1600" dirty="0"/>
              <a:t>Transports</a:t>
            </a:r>
          </a:p>
        </p:txBody>
      </p:sp>
      <p:sp>
        <p:nvSpPr>
          <p:cNvPr id="23" name="ZoneTexte 53">
            <a:extLst>
              <a:ext uri="{FF2B5EF4-FFF2-40B4-BE49-F238E27FC236}">
                <a16:creationId xmlns:a16="http://schemas.microsoft.com/office/drawing/2014/main" id="{F0A69D51-10C6-4DAA-BE72-9E0D2D758BCE}"/>
              </a:ext>
            </a:extLst>
          </p:cNvPr>
          <p:cNvSpPr txBox="1"/>
          <p:nvPr/>
        </p:nvSpPr>
        <p:spPr>
          <a:xfrm>
            <a:off x="10442395" y="2407808"/>
            <a:ext cx="1267334" cy="584775"/>
          </a:xfrm>
          <a:prstGeom prst="rect">
            <a:avLst/>
          </a:prstGeom>
          <a:noFill/>
        </p:spPr>
        <p:txBody>
          <a:bodyPr wrap="square" rtlCol="0">
            <a:spAutoFit/>
          </a:bodyPr>
          <a:lstStyle/>
          <a:p>
            <a:r>
              <a:rPr lang="fr-FR" sz="1600" dirty="0" err="1"/>
              <a:t>Recycling</a:t>
            </a:r>
            <a:r>
              <a:rPr lang="fr-FR" sz="1600" dirty="0"/>
              <a:t> point</a:t>
            </a:r>
          </a:p>
        </p:txBody>
      </p:sp>
      <p:sp>
        <p:nvSpPr>
          <p:cNvPr id="24" name="ZoneTexte 54">
            <a:extLst>
              <a:ext uri="{FF2B5EF4-FFF2-40B4-BE49-F238E27FC236}">
                <a16:creationId xmlns:a16="http://schemas.microsoft.com/office/drawing/2014/main" id="{27AB6B02-136B-4F5B-8FF2-0DB252BF3CDF}"/>
              </a:ext>
            </a:extLst>
          </p:cNvPr>
          <p:cNvSpPr txBox="1"/>
          <p:nvPr/>
        </p:nvSpPr>
        <p:spPr>
          <a:xfrm>
            <a:off x="6492214" y="4961141"/>
            <a:ext cx="1848316" cy="400110"/>
          </a:xfrm>
          <a:prstGeom prst="rect">
            <a:avLst/>
          </a:prstGeom>
          <a:noFill/>
        </p:spPr>
        <p:txBody>
          <a:bodyPr wrap="square" rtlCol="0">
            <a:spAutoFit/>
          </a:bodyPr>
          <a:lstStyle/>
          <a:p>
            <a:r>
              <a:rPr lang="fr-FR" sz="2000" b="1" u="sng" dirty="0" err="1"/>
              <a:t>Hypothesis</a:t>
            </a:r>
            <a:endParaRPr lang="fr-FR" sz="2000" b="1" u="sng" dirty="0"/>
          </a:p>
        </p:txBody>
      </p:sp>
      <p:sp>
        <p:nvSpPr>
          <p:cNvPr id="25" name="Rectangle 55">
            <a:extLst>
              <a:ext uri="{FF2B5EF4-FFF2-40B4-BE49-F238E27FC236}">
                <a16:creationId xmlns:a16="http://schemas.microsoft.com/office/drawing/2014/main" id="{1E39F634-9EAC-4AE4-8522-50E84E163F1C}"/>
              </a:ext>
            </a:extLst>
          </p:cNvPr>
          <p:cNvSpPr/>
          <p:nvPr/>
        </p:nvSpPr>
        <p:spPr>
          <a:xfrm>
            <a:off x="6788679" y="5508603"/>
            <a:ext cx="4463149" cy="815608"/>
          </a:xfrm>
          <a:prstGeom prst="rect">
            <a:avLst/>
          </a:prstGeom>
        </p:spPr>
        <p:txBody>
          <a:bodyPr wrap="square">
            <a:spAutoFit/>
          </a:bodyPr>
          <a:lstStyle/>
          <a:p>
            <a:pPr marL="342900" indent="-342900" algn="just">
              <a:buFont typeface="Arial" panose="020B0604020202020204" pitchFamily="34" charset="0"/>
              <a:buChar char="•"/>
            </a:pPr>
            <a:r>
              <a:rPr lang="fr-FR" sz="2000" dirty="0"/>
              <a:t>One type of plastic to </a:t>
            </a:r>
            <a:r>
              <a:rPr lang="fr-FR" sz="2000" dirty="0" err="1"/>
              <a:t>collect</a:t>
            </a:r>
            <a:endParaRPr lang="fr-FR" sz="2000" dirty="0"/>
          </a:p>
          <a:p>
            <a:pPr algn="just"/>
            <a:endParaRPr lang="fr-FR" sz="700" dirty="0"/>
          </a:p>
          <a:p>
            <a:pPr marL="342900" indent="-342900" algn="just">
              <a:buFont typeface="Arial" panose="020B0604020202020204" pitchFamily="34" charset="0"/>
              <a:buChar char="•"/>
            </a:pPr>
            <a:r>
              <a:rPr lang="fr-FR" sz="2000" dirty="0"/>
              <a:t>Non </a:t>
            </a:r>
            <a:r>
              <a:rPr lang="fr-FR" sz="2000" dirty="0" err="1"/>
              <a:t>contaminated</a:t>
            </a:r>
            <a:r>
              <a:rPr lang="fr-FR" sz="2000" dirty="0"/>
              <a:t> plastic</a:t>
            </a:r>
          </a:p>
        </p:txBody>
      </p:sp>
      <p:pic>
        <p:nvPicPr>
          <p:cNvPr id="26" name="Imagen 40">
            <a:extLst>
              <a:ext uri="{FF2B5EF4-FFF2-40B4-BE49-F238E27FC236}">
                <a16:creationId xmlns:a16="http://schemas.microsoft.com/office/drawing/2014/main" id="{D77F2CF8-78B3-4BFC-927D-449DF25A2136}"/>
              </a:ext>
            </a:extLst>
          </p:cNvPr>
          <p:cNvPicPr>
            <a:picLocks noChangeAspect="1"/>
          </p:cNvPicPr>
          <p:nvPr/>
        </p:nvPicPr>
        <p:blipFill>
          <a:blip r:embed="rId13"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601554" y="5934363"/>
            <a:ext cx="535555" cy="535555"/>
          </a:xfrm>
          <a:prstGeom prst="rect">
            <a:avLst/>
          </a:prstGeom>
        </p:spPr>
      </p:pic>
      <p:pic>
        <p:nvPicPr>
          <p:cNvPr id="27" name="Picture 2" descr="Recycle Arrow Triangle Pp Types 5 Isolated On White Background Symbology  Five Type Logo Of Plastic Pp Materials Recycle Triangle Types Icon Graphic  Recycle Plastic Ecology Icon Stock Illustration - Download Image">
            <a:extLst>
              <a:ext uri="{FF2B5EF4-FFF2-40B4-BE49-F238E27FC236}">
                <a16:creationId xmlns:a16="http://schemas.microsoft.com/office/drawing/2014/main" id="{F56A379F-480B-4DB7-AF24-2A958C6B33D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5225" t="15964" r="14705" b="21320"/>
          <a:stretch/>
        </p:blipFill>
        <p:spPr bwMode="auto">
          <a:xfrm>
            <a:off x="6570838" y="5434156"/>
            <a:ext cx="535555" cy="47935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34">
            <a:extLst>
              <a:ext uri="{FF2B5EF4-FFF2-40B4-BE49-F238E27FC236}">
                <a16:creationId xmlns:a16="http://schemas.microsoft.com/office/drawing/2014/main" id="{12EFA8DA-01D0-4580-91A6-D41B3C80376A}"/>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920" b="94102" l="10000" r="90000">
                        <a14:foregroundMark x1="30811" y1="67560" x2="18649" y2="75603"/>
                        <a14:foregroundMark x1="18649" y1="75603" x2="15135" y2="89812"/>
                        <a14:foregroundMark x1="15135" y1="89812" x2="28919" y2="94102"/>
                        <a14:foregroundMark x1="28919" y1="94102" x2="34595" y2="81501"/>
                        <a14:foregroundMark x1="34595" y1="81501" x2="29189" y2="68365"/>
                        <a14:foregroundMark x1="29189" y1="68365" x2="21892" y2="67292"/>
                        <a14:foregroundMark x1="74595" y1="78284" x2="83784" y2="88472"/>
                        <a14:foregroundMark x1="83784" y1="88472" x2="68919" y2="85791"/>
                        <a14:foregroundMark x1="68919" y1="85791" x2="83243" y2="82842"/>
                        <a14:foregroundMark x1="83243" y1="82842" x2="84865" y2="84182"/>
                        <a14:backgroundMark x1="53514" y1="41019" x2="39189" y2="31903"/>
                        <a14:backgroundMark x1="37297" y1="34584" x2="30000" y2="20912"/>
                        <a14:backgroundMark x1="30000" y1="20912" x2="27027" y2="36461"/>
                        <a14:backgroundMark x1="27027" y1="36461" x2="38108" y2="22788"/>
                        <a14:backgroundMark x1="38108" y1="22788" x2="30000" y2="26005"/>
                        <a14:backgroundMark x1="41892" y1="21984" x2="37838" y2="26542"/>
                        <a14:backgroundMark x1="45946" y1="35389" x2="42432" y2="26810"/>
                        <a14:backgroundMark x1="41622" y1="29491" x2="39189" y2="31099"/>
                      </a14:backgroundRemoval>
                    </a14:imgEffect>
                  </a14:imgLayer>
                </a14:imgProps>
              </a:ext>
            </a:extLst>
          </a:blip>
          <a:stretch>
            <a:fillRect/>
          </a:stretch>
        </p:blipFill>
        <p:spPr>
          <a:xfrm>
            <a:off x="9020253" y="1366740"/>
            <a:ext cx="882152" cy="889305"/>
          </a:xfrm>
          <a:prstGeom prst="rect">
            <a:avLst/>
          </a:prstGeom>
        </p:spPr>
      </p:pic>
      <p:pic>
        <p:nvPicPr>
          <p:cNvPr id="30" name="Picture 2" descr="Naranja, Filamento de impresión 3D, Ácido poliláctico, Fabricación de filamentos fundidos, Impresora, Acrilonitrilo butadieno estireno, Extrusora de filamentos Lyman, Plástico png">
            <a:extLst>
              <a:ext uri="{FF2B5EF4-FFF2-40B4-BE49-F238E27FC236}">
                <a16:creationId xmlns:a16="http://schemas.microsoft.com/office/drawing/2014/main" id="{D4E6FCEE-4C18-493D-A477-73680A43F0E7}"/>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8094" b="93995" l="4865" r="92432">
                        <a14:foregroundMark x1="71892" y1="93734" x2="55946" y2="92950"/>
                        <a14:foregroundMark x1="55946" y1="92950" x2="43514" y2="84595"/>
                        <a14:foregroundMark x1="43514" y1="84595" x2="43243" y2="67885"/>
                        <a14:foregroundMark x1="43243" y1="67885" x2="51622" y2="55352"/>
                        <a14:foregroundMark x1="51622" y1="55352" x2="52973" y2="26893"/>
                        <a14:foregroundMark x1="52973" y1="26893" x2="66486" y2="19843"/>
                        <a14:foregroundMark x1="66486" y1="19843" x2="80000" y2="25326"/>
                        <a14:foregroundMark x1="80000" y1="25326" x2="89730" y2="36815"/>
                        <a14:foregroundMark x1="90675" y1="62141" x2="90811" y2="65796"/>
                        <a14:foregroundMark x1="89954" y1="42820" x2="90675" y2="62141"/>
                        <a14:foregroundMark x1="89740" y1="37076" x2="89954" y2="42820"/>
                        <a14:foregroundMark x1="89730" y1="36815" x2="89740" y2="37076"/>
                        <a14:foregroundMark x1="90811" y1="65796" x2="87568" y2="78590"/>
                        <a14:foregroundMark x1="87568" y1="78590" x2="88649" y2="91906"/>
                        <a14:foregroundMark x1="88649" y1="91906" x2="73243" y2="91123"/>
                        <a14:foregroundMark x1="73243" y1="91123" x2="71351" y2="92167"/>
                        <a14:foregroundMark x1="10541" y1="45431" x2="15946" y2="57441"/>
                        <a14:foregroundMark x1="15946" y1="57441" x2="14865" y2="72846"/>
                        <a14:foregroundMark x1="14865" y1="72846" x2="7568" y2="60313"/>
                        <a14:foregroundMark x1="7568" y1="60313" x2="10541" y2="46475"/>
                        <a14:foregroundMark x1="10541" y1="46475" x2="11892" y2="43864"/>
                        <a14:foregroundMark x1="29189" y1="39164" x2="39189" y2="49608"/>
                        <a14:foregroundMark x1="39189" y1="49608" x2="38649" y2="78329"/>
                        <a14:foregroundMark x1="38649" y1="78329" x2="30811" y2="67102"/>
                        <a14:foregroundMark x1="30811" y1="67102" x2="31351" y2="39164"/>
                        <a14:foregroundMark x1="31351" y1="39164" x2="27297" y2="45692"/>
                        <a14:foregroundMark x1="32703" y1="79112" x2="38108" y2="81201"/>
                        <a14:foregroundMark x1="17568" y1="88512" x2="15405" y2="44909"/>
                        <a14:foregroundMark x1="15405" y1="44909" x2="5135" y2="55614"/>
                        <a14:foregroundMark x1="5135" y1="55614" x2="14595" y2="85379"/>
                        <a14:foregroundMark x1="16486" y1="88512" x2="9730" y2="74935"/>
                        <a14:foregroundMark x1="9730" y1="74935" x2="9730" y2="43342"/>
                        <a14:foregroundMark x1="9730" y1="43342" x2="18108" y2="72846"/>
                        <a14:foregroundMark x1="18108" y1="72846" x2="16486" y2="57702"/>
                        <a14:foregroundMark x1="16486" y1="57702" x2="28378" y2="37076"/>
                        <a14:foregroundMark x1="31081" y1="37598" x2="27027" y2="39687"/>
                        <a14:foregroundMark x1="30270" y1="36031" x2="30270" y2="36031"/>
                        <a14:foregroundMark x1="12432" y1="43081" x2="12432" y2="43081"/>
                        <a14:foregroundMark x1="11351" y1="40992" x2="11351" y2="40992"/>
                        <a14:foregroundMark x1="10270" y1="39164" x2="10270" y2="39164"/>
                        <a14:foregroundMark x1="7568" y1="45170" x2="7568" y2="45170"/>
                        <a14:foregroundMark x1="9189" y1="39687" x2="9189" y2="39687"/>
                        <a14:foregroundMark x1="12162" y1="38642" x2="12162" y2="38642"/>
                        <a14:foregroundMark x1="14054" y1="38381" x2="14054" y2="38381"/>
                        <a14:foregroundMark x1="14054" y1="81984" x2="14054" y2="81984"/>
                        <a14:foregroundMark x1="17568" y1="91384" x2="8649" y2="80679"/>
                        <a14:foregroundMark x1="14054" y1="89817" x2="14054" y2="89817"/>
                        <a14:foregroundMark x1="15946" y1="83551" x2="15946" y2="83551"/>
                        <a14:foregroundMark x1="82703" y1="93734" x2="82703" y2="93734"/>
                        <a14:foregroundMark x1="82703" y1="93995" x2="82703" y2="93995"/>
                        <a14:foregroundMark x1="59730" y1="46997" x2="47568" y2="19582"/>
                        <a14:foregroundMark x1="47568" y1="19582" x2="62162" y2="11488"/>
                        <a14:foregroundMark x1="62162" y1="11488" x2="75676" y2="11749"/>
                        <a14:foregroundMark x1="75676" y1="11749" x2="82703" y2="24804"/>
                        <a14:foregroundMark x1="82703" y1="24804" x2="82703" y2="25326"/>
                        <a14:foregroundMark x1="66757" y1="46997" x2="60811" y2="33420"/>
                        <a14:foregroundMark x1="60811" y1="33420" x2="73243" y2="45692"/>
                        <a14:foregroundMark x1="73243" y1="45692" x2="84865" y2="39164"/>
                        <a14:foregroundMark x1="84865" y1="39164" x2="83784" y2="35248"/>
                        <a14:foregroundMark x1="89189" y1="29765" x2="90270" y2="32376"/>
                        <a14:foregroundMark x1="50000" y1="40209" x2="50000" y2="40209"/>
                        <a14:foregroundMark x1="45405" y1="39164" x2="45405" y2="39164"/>
                        <a14:foregroundMark x1="46216" y1="33159" x2="46216" y2="33159"/>
                        <a14:foregroundMark x1="38108" y1="8877" x2="52432" y2="12010"/>
                        <a14:foregroundMark x1="52432" y1="12010" x2="81892" y2="6005"/>
                        <a14:foregroundMark x1="81892" y1="6005" x2="52162" y2="11488"/>
                        <a14:foregroundMark x1="52162" y1="11488" x2="55676" y2="8355"/>
                        <a14:foregroundMark x1="92432" y1="47781" x2="91081" y2="43603"/>
                        <a14:foregroundMark x1="81892" y1="42298" x2="62432" y2="40209"/>
                        <a14:foregroundMark x1="62432" y1="40209" x2="46757" y2="34204"/>
                        <a14:foregroundMark x1="46757" y1="34204" x2="60811" y2="29765"/>
                        <a14:foregroundMark x1="60811" y1="29765" x2="74865" y2="37598"/>
                        <a14:foregroundMark x1="74865" y1="37598" x2="78378" y2="42037"/>
                        <a14:backgroundMark x1="92703" y1="62141" x2="92703" y2="62141"/>
                        <a14:backgroundMark x1="89189" y1="37076" x2="89189" y2="37076"/>
                        <a14:backgroundMark x1="88919" y1="42820" x2="88919" y2="42820"/>
                      </a14:backgroundRemoval>
                    </a14:imgEffect>
                  </a14:imgLayer>
                </a14:imgProps>
              </a:ext>
              <a:ext uri="{28A0092B-C50C-407E-A947-70E740481C1C}">
                <a14:useLocalDpi xmlns:a14="http://schemas.microsoft.com/office/drawing/2010/main" val="0"/>
              </a:ext>
            </a:extLst>
          </a:blip>
          <a:srcRect/>
          <a:stretch>
            <a:fillRect/>
          </a:stretch>
        </p:blipFill>
        <p:spPr bwMode="auto">
          <a:xfrm>
            <a:off x="10475130" y="1426310"/>
            <a:ext cx="776698" cy="803988"/>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avec flèche 36">
            <a:extLst>
              <a:ext uri="{FF2B5EF4-FFF2-40B4-BE49-F238E27FC236}">
                <a16:creationId xmlns:a16="http://schemas.microsoft.com/office/drawing/2014/main" id="{52A45552-E606-47B2-9B0E-111CB9247445}"/>
              </a:ext>
            </a:extLst>
          </p:cNvPr>
          <p:cNvCxnSpPr>
            <a:cxnSpLocks/>
          </p:cNvCxnSpPr>
          <p:nvPr/>
        </p:nvCxnSpPr>
        <p:spPr>
          <a:xfrm>
            <a:off x="9963996" y="1916040"/>
            <a:ext cx="4832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3" name="Groupe 58">
            <a:extLst>
              <a:ext uri="{FF2B5EF4-FFF2-40B4-BE49-F238E27FC236}">
                <a16:creationId xmlns:a16="http://schemas.microsoft.com/office/drawing/2014/main" id="{84E27BF9-8CF4-4E2B-A56B-1C68EF90F8FA}"/>
              </a:ext>
            </a:extLst>
          </p:cNvPr>
          <p:cNvGrpSpPr/>
          <p:nvPr/>
        </p:nvGrpSpPr>
        <p:grpSpPr>
          <a:xfrm>
            <a:off x="454498" y="1558557"/>
            <a:ext cx="5311494" cy="4211793"/>
            <a:chOff x="0" y="0"/>
            <a:chExt cx="4248472" cy="3445569"/>
          </a:xfrm>
        </p:grpSpPr>
        <p:pic>
          <p:nvPicPr>
            <p:cNvPr id="34" name="Image 3235" descr="Capture d’écran">
              <a:extLst>
                <a:ext uri="{FF2B5EF4-FFF2-40B4-BE49-F238E27FC236}">
                  <a16:creationId xmlns:a16="http://schemas.microsoft.com/office/drawing/2014/main" id="{4332F3CC-5B0C-4DFC-A06B-48F2385AF8C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4248472" cy="3445569"/>
            </a:xfrm>
            <a:prstGeom prst="rect">
              <a:avLst/>
            </a:prstGeom>
            <a:ln>
              <a:solidFill>
                <a:schemeClr val="tx1"/>
              </a:solidFill>
            </a:ln>
          </p:spPr>
        </p:pic>
        <p:grpSp>
          <p:nvGrpSpPr>
            <p:cNvPr id="35" name="Groupe 3260">
              <a:extLst>
                <a:ext uri="{FF2B5EF4-FFF2-40B4-BE49-F238E27FC236}">
                  <a16:creationId xmlns:a16="http://schemas.microsoft.com/office/drawing/2014/main" id="{80BF1864-D786-4976-8008-507F445A3B16}"/>
                </a:ext>
              </a:extLst>
            </p:cNvPr>
            <p:cNvGrpSpPr/>
            <p:nvPr/>
          </p:nvGrpSpPr>
          <p:grpSpPr>
            <a:xfrm>
              <a:off x="2457203" y="2903957"/>
              <a:ext cx="1462359" cy="383445"/>
              <a:chOff x="2457202" y="2903966"/>
              <a:chExt cx="1190308" cy="326685"/>
            </a:xfrm>
          </p:grpSpPr>
          <p:sp>
            <p:nvSpPr>
              <p:cNvPr id="38" name="Rectangle 3261">
                <a:extLst>
                  <a:ext uri="{FF2B5EF4-FFF2-40B4-BE49-F238E27FC236}">
                    <a16:creationId xmlns:a16="http://schemas.microsoft.com/office/drawing/2014/main" id="{9D96BFEC-8D26-4A65-9D8D-4AD13F3A02EA}"/>
                  </a:ext>
                </a:extLst>
              </p:cNvPr>
              <p:cNvSpPr/>
              <p:nvPr/>
            </p:nvSpPr>
            <p:spPr>
              <a:xfrm>
                <a:off x="2466893" y="2908806"/>
                <a:ext cx="1130753" cy="3218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pic>
            <p:nvPicPr>
              <p:cNvPr id="39" name="Image 3262" descr="Capture d’écran">
                <a:extLst>
                  <a:ext uri="{FF2B5EF4-FFF2-40B4-BE49-F238E27FC236}">
                    <a16:creationId xmlns:a16="http://schemas.microsoft.com/office/drawing/2014/main" id="{715A5F68-6CB2-4205-AA1B-A96CDF3E3E8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0896" y="2929032"/>
                <a:ext cx="129610" cy="129610"/>
              </a:xfrm>
              <a:prstGeom prst="rect">
                <a:avLst/>
              </a:prstGeom>
            </p:spPr>
          </p:pic>
          <p:pic>
            <p:nvPicPr>
              <p:cNvPr id="40" name="Image 3263" descr="Capture d’écran">
                <a:extLst>
                  <a:ext uri="{FF2B5EF4-FFF2-40B4-BE49-F238E27FC236}">
                    <a16:creationId xmlns:a16="http://schemas.microsoft.com/office/drawing/2014/main" id="{1835F82A-A2A0-4067-A817-A444B2AE1AC0}"/>
                  </a:ext>
                </a:extLst>
              </p:cNvPr>
              <p:cNvPicPr>
                <a:picLocks noChangeAspect="1"/>
              </p:cNvPicPr>
              <p:nvPr/>
            </p:nvPicPr>
            <p:blipFill rotWithShape="1">
              <a:blip r:embed="rId21">
                <a:extLst>
                  <a:ext uri="{28A0092B-C50C-407E-A947-70E740481C1C}">
                    <a14:useLocalDpi xmlns:a14="http://schemas.microsoft.com/office/drawing/2010/main" val="0"/>
                  </a:ext>
                </a:extLst>
              </a:blip>
              <a:srcRect l="-19994" t="1" b="12481"/>
              <a:stretch/>
            </p:blipFill>
            <p:spPr>
              <a:xfrm>
                <a:off x="2457202" y="3046141"/>
                <a:ext cx="155527" cy="118834"/>
              </a:xfrm>
              <a:prstGeom prst="rect">
                <a:avLst/>
              </a:prstGeom>
            </p:spPr>
          </p:pic>
          <p:sp>
            <p:nvSpPr>
              <p:cNvPr id="41" name="ZoneTexte 45">
                <a:extLst>
                  <a:ext uri="{FF2B5EF4-FFF2-40B4-BE49-F238E27FC236}">
                    <a16:creationId xmlns:a16="http://schemas.microsoft.com/office/drawing/2014/main" id="{73CF14DA-E2B8-41D5-A14D-99D7B9FC0DEE}"/>
                  </a:ext>
                </a:extLst>
              </p:cNvPr>
              <p:cNvSpPr txBox="1"/>
              <p:nvPr/>
            </p:nvSpPr>
            <p:spPr>
              <a:xfrm>
                <a:off x="2544537" y="2903966"/>
                <a:ext cx="1102973" cy="170441"/>
              </a:xfrm>
              <a:prstGeom prst="rect">
                <a:avLst/>
              </a:prstGeom>
              <a:noFill/>
            </p:spPr>
            <p:txBody>
              <a:bodyPr wrap="square" rtlCol="0">
                <a:noAutofit/>
              </a:bodyPr>
              <a:lstStyle/>
              <a:p>
                <a:r>
                  <a:rPr lang="fr-FR" sz="7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Lorraine Fab Living Lab (LF2L)</a:t>
                </a:r>
                <a:endParaRPr lang="es-CL" sz="1200">
                  <a:effectLst/>
                  <a:latin typeface="Times New Roman" panose="02020603050405020304" pitchFamily="18" charset="0"/>
                  <a:ea typeface="Times New Roman" panose="02020603050405020304" pitchFamily="18" charset="0"/>
                </a:endParaRPr>
              </a:p>
            </p:txBody>
          </p:sp>
          <p:sp>
            <p:nvSpPr>
              <p:cNvPr id="42" name="ZoneTexte 56">
                <a:extLst>
                  <a:ext uri="{FF2B5EF4-FFF2-40B4-BE49-F238E27FC236}">
                    <a16:creationId xmlns:a16="http://schemas.microsoft.com/office/drawing/2014/main" id="{56786B35-DA25-4134-AE00-762B17C0C1C9}"/>
                  </a:ext>
                </a:extLst>
              </p:cNvPr>
              <p:cNvSpPr txBox="1"/>
              <p:nvPr/>
            </p:nvSpPr>
            <p:spPr>
              <a:xfrm>
                <a:off x="2544490" y="3037544"/>
                <a:ext cx="1102973" cy="192615"/>
              </a:xfrm>
              <a:prstGeom prst="rect">
                <a:avLst/>
              </a:prstGeom>
              <a:noFill/>
            </p:spPr>
            <p:txBody>
              <a:bodyPr wrap="square" rtlCol="0">
                <a:noAutofit/>
              </a:bodyPr>
              <a:lstStyle/>
              <a:p>
                <a:r>
                  <a:rPr lang="fr-FR" sz="7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Collèges et  Lycées</a:t>
                </a:r>
              </a:p>
            </p:txBody>
          </p:sp>
        </p:grpSp>
        <p:cxnSp>
          <p:nvCxnSpPr>
            <p:cNvPr id="36" name="Connecteur droit 3266">
              <a:extLst>
                <a:ext uri="{FF2B5EF4-FFF2-40B4-BE49-F238E27FC236}">
                  <a16:creationId xmlns:a16="http://schemas.microsoft.com/office/drawing/2014/main" id="{E1F618AB-D223-4DA2-854A-B9B7C4DBC7F2}"/>
                </a:ext>
              </a:extLst>
            </p:cNvPr>
            <p:cNvCxnSpPr/>
            <p:nvPr/>
          </p:nvCxnSpPr>
          <p:spPr>
            <a:xfrm rot="-8460000" flipH="1">
              <a:off x="2517157" y="2753023"/>
              <a:ext cx="313183" cy="251041"/>
            </a:xfrm>
            <a:prstGeom prst="line">
              <a:avLst/>
            </a:prstGeom>
            <a:ln w="19050"/>
          </p:spPr>
          <p:style>
            <a:lnRef idx="1">
              <a:schemeClr val="dk1"/>
            </a:lnRef>
            <a:fillRef idx="0">
              <a:schemeClr val="dk1"/>
            </a:fillRef>
            <a:effectRef idx="0">
              <a:schemeClr val="dk1"/>
            </a:effectRef>
            <a:fontRef idx="minor">
              <a:schemeClr val="tx1"/>
            </a:fontRef>
          </p:style>
        </p:cxnSp>
        <p:sp>
          <p:nvSpPr>
            <p:cNvPr id="37" name="ZoneTexte 62">
              <a:extLst>
                <a:ext uri="{FF2B5EF4-FFF2-40B4-BE49-F238E27FC236}">
                  <a16:creationId xmlns:a16="http://schemas.microsoft.com/office/drawing/2014/main" id="{9F1D537E-7832-4C91-A1B3-3C4194FF0FE3}"/>
                </a:ext>
              </a:extLst>
            </p:cNvPr>
            <p:cNvSpPr txBox="1"/>
            <p:nvPr/>
          </p:nvSpPr>
          <p:spPr>
            <a:xfrm>
              <a:off x="2469164" y="2697257"/>
              <a:ext cx="1355063" cy="200055"/>
            </a:xfrm>
            <a:prstGeom prst="rect">
              <a:avLst/>
            </a:prstGeom>
            <a:noFill/>
          </p:spPr>
          <p:txBody>
            <a:bodyPr wrap="square" rtlCol="0">
              <a:noAutofit/>
            </a:bodyPr>
            <a:lstStyle/>
            <a:p>
              <a:r>
                <a:rPr lang="fr-FR" sz="700" b="1"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500 m</a:t>
              </a:r>
              <a:endParaRPr lang="es-CL" sz="1200">
                <a:effectLst/>
                <a:latin typeface="Times New Roman" panose="02020603050405020304" pitchFamily="18" charset="0"/>
                <a:ea typeface="Times New Roman" panose="02020603050405020304" pitchFamily="18" charset="0"/>
              </a:endParaRPr>
            </a:p>
          </p:txBody>
        </p:sp>
      </p:grpSp>
      <p:grpSp>
        <p:nvGrpSpPr>
          <p:cNvPr id="43" name="Groupe 58">
            <a:extLst>
              <a:ext uri="{FF2B5EF4-FFF2-40B4-BE49-F238E27FC236}">
                <a16:creationId xmlns:a16="http://schemas.microsoft.com/office/drawing/2014/main" id="{5D3BFB59-11F8-408C-A0AD-446AEDCD1F17}"/>
              </a:ext>
            </a:extLst>
          </p:cNvPr>
          <p:cNvGrpSpPr/>
          <p:nvPr/>
        </p:nvGrpSpPr>
        <p:grpSpPr>
          <a:xfrm>
            <a:off x="451088" y="1561762"/>
            <a:ext cx="5311495" cy="4211793"/>
            <a:chOff x="0" y="0"/>
            <a:chExt cx="4248472" cy="3445569"/>
          </a:xfrm>
        </p:grpSpPr>
        <p:grpSp>
          <p:nvGrpSpPr>
            <p:cNvPr id="44" name="Groupe 3232">
              <a:extLst>
                <a:ext uri="{FF2B5EF4-FFF2-40B4-BE49-F238E27FC236}">
                  <a16:creationId xmlns:a16="http://schemas.microsoft.com/office/drawing/2014/main" id="{9454864C-19D0-4689-A674-ADE475155FB1}"/>
                </a:ext>
              </a:extLst>
            </p:cNvPr>
            <p:cNvGrpSpPr/>
            <p:nvPr/>
          </p:nvGrpSpPr>
          <p:grpSpPr>
            <a:xfrm>
              <a:off x="0" y="0"/>
              <a:ext cx="4248472" cy="3445569"/>
              <a:chOff x="0" y="0"/>
              <a:chExt cx="4248472" cy="3445569"/>
            </a:xfrm>
          </p:grpSpPr>
          <p:grpSp>
            <p:nvGrpSpPr>
              <p:cNvPr id="53" name="Groupe 3233">
                <a:extLst>
                  <a:ext uri="{FF2B5EF4-FFF2-40B4-BE49-F238E27FC236}">
                    <a16:creationId xmlns:a16="http://schemas.microsoft.com/office/drawing/2014/main" id="{D37C3351-2E52-49BE-AD53-08F8F40CAE65}"/>
                  </a:ext>
                </a:extLst>
              </p:cNvPr>
              <p:cNvGrpSpPr/>
              <p:nvPr/>
            </p:nvGrpSpPr>
            <p:grpSpPr>
              <a:xfrm>
                <a:off x="0" y="0"/>
                <a:ext cx="4248472" cy="3445569"/>
                <a:chOff x="0" y="0"/>
                <a:chExt cx="4248472" cy="3445569"/>
              </a:xfrm>
            </p:grpSpPr>
            <p:grpSp>
              <p:nvGrpSpPr>
                <p:cNvPr id="56" name="Groupe 3234">
                  <a:extLst>
                    <a:ext uri="{FF2B5EF4-FFF2-40B4-BE49-F238E27FC236}">
                      <a16:creationId xmlns:a16="http://schemas.microsoft.com/office/drawing/2014/main" id="{B2C76822-FF79-4A52-8CDB-808B3920E20A}"/>
                    </a:ext>
                  </a:extLst>
                </p:cNvPr>
                <p:cNvGrpSpPr/>
                <p:nvPr/>
              </p:nvGrpSpPr>
              <p:grpSpPr>
                <a:xfrm>
                  <a:off x="0" y="0"/>
                  <a:ext cx="4248472" cy="3445569"/>
                  <a:chOff x="0" y="0"/>
                  <a:chExt cx="4248472" cy="3445569"/>
                </a:xfrm>
              </p:grpSpPr>
              <p:pic>
                <p:nvPicPr>
                  <p:cNvPr id="58" name="Image 3235" descr="Capture d’écran">
                    <a:extLst>
                      <a:ext uri="{FF2B5EF4-FFF2-40B4-BE49-F238E27FC236}">
                        <a16:creationId xmlns:a16="http://schemas.microsoft.com/office/drawing/2014/main" id="{D5E2D1D9-254E-4E8B-8DEE-C3A7AE90108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4248472" cy="3445569"/>
                  </a:xfrm>
                  <a:prstGeom prst="rect">
                    <a:avLst/>
                  </a:prstGeom>
                  <a:ln>
                    <a:solidFill>
                      <a:schemeClr val="tx1"/>
                    </a:solidFill>
                  </a:ln>
                </p:spPr>
              </p:pic>
              <p:cxnSp>
                <p:nvCxnSpPr>
                  <p:cNvPr id="59" name="Connecteur droit avec flèche 3236">
                    <a:extLst>
                      <a:ext uri="{FF2B5EF4-FFF2-40B4-BE49-F238E27FC236}">
                        <a16:creationId xmlns:a16="http://schemas.microsoft.com/office/drawing/2014/main" id="{AF111ED9-2451-43F5-BABB-C649B74B046C}"/>
                      </a:ext>
                    </a:extLst>
                  </p:cNvPr>
                  <p:cNvCxnSpPr/>
                  <p:nvPr/>
                </p:nvCxnSpPr>
                <p:spPr>
                  <a:xfrm flipH="1">
                    <a:off x="3672407" y="1152128"/>
                    <a:ext cx="432048" cy="360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eur droit avec flèche 3237">
                    <a:extLst>
                      <a:ext uri="{FF2B5EF4-FFF2-40B4-BE49-F238E27FC236}">
                        <a16:creationId xmlns:a16="http://schemas.microsoft.com/office/drawing/2014/main" id="{5E3E6613-8E45-4D67-9E42-3B6A0160F44E}"/>
                      </a:ext>
                    </a:extLst>
                  </p:cNvPr>
                  <p:cNvCxnSpPr/>
                  <p:nvPr/>
                </p:nvCxnSpPr>
                <p:spPr>
                  <a:xfrm flipH="1">
                    <a:off x="3384375" y="1512168"/>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Forme libre 3238">
                    <a:extLst>
                      <a:ext uri="{FF2B5EF4-FFF2-40B4-BE49-F238E27FC236}">
                        <a16:creationId xmlns:a16="http://schemas.microsoft.com/office/drawing/2014/main" id="{72BA9348-59EA-47B0-8717-9C7E54D9A0AF}"/>
                      </a:ext>
                    </a:extLst>
                  </p:cNvPr>
                  <p:cNvSpPr/>
                  <p:nvPr/>
                </p:nvSpPr>
                <p:spPr>
                  <a:xfrm>
                    <a:off x="3232381" y="1371575"/>
                    <a:ext cx="114638" cy="157163"/>
                  </a:xfrm>
                  <a:custGeom>
                    <a:avLst/>
                    <a:gdLst>
                      <a:gd name="connsiteX0" fmla="*/ 114638 w 114638"/>
                      <a:gd name="connsiteY0" fmla="*/ 157163 h 157163"/>
                      <a:gd name="connsiteX1" fmla="*/ 338 w 114638"/>
                      <a:gd name="connsiteY1" fmla="*/ 76200 h 157163"/>
                      <a:gd name="connsiteX2" fmla="*/ 81301 w 114638"/>
                      <a:gd name="connsiteY2" fmla="*/ 0 h 157163"/>
                    </a:gdLst>
                    <a:ahLst/>
                    <a:cxnLst>
                      <a:cxn ang="0">
                        <a:pos x="connsiteX0" y="connsiteY0"/>
                      </a:cxn>
                      <a:cxn ang="0">
                        <a:pos x="connsiteX1" y="connsiteY1"/>
                      </a:cxn>
                      <a:cxn ang="0">
                        <a:pos x="connsiteX2" y="connsiteY2"/>
                      </a:cxn>
                    </a:cxnLst>
                    <a:rect l="l" t="t" r="r" b="b"/>
                    <a:pathLst>
                      <a:path w="114638" h="157163">
                        <a:moveTo>
                          <a:pt x="114638" y="157163"/>
                        </a:moveTo>
                        <a:cubicBezTo>
                          <a:pt x="60266" y="129778"/>
                          <a:pt x="5894" y="102394"/>
                          <a:pt x="338" y="76200"/>
                        </a:cubicBezTo>
                        <a:cubicBezTo>
                          <a:pt x="-5218" y="50006"/>
                          <a:pt x="59076" y="2381"/>
                          <a:pt x="81301" y="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endParaRPr lang="es-CL"/>
                  </a:p>
                </p:txBody>
              </p:sp>
              <p:cxnSp>
                <p:nvCxnSpPr>
                  <p:cNvPr id="62" name="Connecteur droit avec flèche 3239">
                    <a:extLst>
                      <a:ext uri="{FF2B5EF4-FFF2-40B4-BE49-F238E27FC236}">
                        <a16:creationId xmlns:a16="http://schemas.microsoft.com/office/drawing/2014/main" id="{E7DD2474-3ACD-49ED-B64A-0095B471BA05}"/>
                      </a:ext>
                    </a:extLst>
                  </p:cNvPr>
                  <p:cNvCxnSpPr/>
                  <p:nvPr/>
                </p:nvCxnSpPr>
                <p:spPr>
                  <a:xfrm flipH="1" flipV="1">
                    <a:off x="3232381" y="1224136"/>
                    <a:ext cx="114638" cy="72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eur droit avec flèche 3240">
                    <a:extLst>
                      <a:ext uri="{FF2B5EF4-FFF2-40B4-BE49-F238E27FC236}">
                        <a16:creationId xmlns:a16="http://schemas.microsoft.com/office/drawing/2014/main" id="{35399170-3429-4621-AD0F-C5BA2E30CA72}"/>
                      </a:ext>
                    </a:extLst>
                  </p:cNvPr>
                  <p:cNvCxnSpPr/>
                  <p:nvPr/>
                </p:nvCxnSpPr>
                <p:spPr>
                  <a:xfrm flipH="1">
                    <a:off x="2808311" y="1224136"/>
                    <a:ext cx="424070" cy="1440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Connecteur droit avec flèche 3241">
                    <a:extLst>
                      <a:ext uri="{FF2B5EF4-FFF2-40B4-BE49-F238E27FC236}">
                        <a16:creationId xmlns:a16="http://schemas.microsoft.com/office/drawing/2014/main" id="{ED36F0DD-BD44-44D4-93EE-5BC8BA41649A}"/>
                      </a:ext>
                    </a:extLst>
                  </p:cNvPr>
                  <p:cNvCxnSpPr/>
                  <p:nvPr/>
                </p:nvCxnSpPr>
                <p:spPr>
                  <a:xfrm flipH="1" flipV="1">
                    <a:off x="2592287" y="1008112"/>
                    <a:ext cx="144016" cy="2880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cteur droit avec flèche 3242">
                    <a:extLst>
                      <a:ext uri="{FF2B5EF4-FFF2-40B4-BE49-F238E27FC236}">
                        <a16:creationId xmlns:a16="http://schemas.microsoft.com/office/drawing/2014/main" id="{64F98374-EB8D-4DBE-84DF-A48837CA81B1}"/>
                      </a:ext>
                    </a:extLst>
                  </p:cNvPr>
                  <p:cNvCxnSpPr/>
                  <p:nvPr/>
                </p:nvCxnSpPr>
                <p:spPr>
                  <a:xfrm flipV="1">
                    <a:off x="2520279" y="705973"/>
                    <a:ext cx="144016" cy="14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Connecteur droit avec flèche 3243">
                    <a:extLst>
                      <a:ext uri="{FF2B5EF4-FFF2-40B4-BE49-F238E27FC236}">
                        <a16:creationId xmlns:a16="http://schemas.microsoft.com/office/drawing/2014/main" id="{D32BA2C1-193D-4999-BD80-F9A87F6FF643}"/>
                      </a:ext>
                    </a:extLst>
                  </p:cNvPr>
                  <p:cNvCxnSpPr/>
                  <p:nvPr/>
                </p:nvCxnSpPr>
                <p:spPr>
                  <a:xfrm flipH="1" flipV="1">
                    <a:off x="2232245" y="449195"/>
                    <a:ext cx="432050" cy="126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Connecteur droit avec flèche 3244">
                    <a:extLst>
                      <a:ext uri="{FF2B5EF4-FFF2-40B4-BE49-F238E27FC236}">
                        <a16:creationId xmlns:a16="http://schemas.microsoft.com/office/drawing/2014/main" id="{012225C7-774C-4479-94B9-487B975FAC53}"/>
                      </a:ext>
                    </a:extLst>
                  </p:cNvPr>
                  <p:cNvCxnSpPr/>
                  <p:nvPr/>
                </p:nvCxnSpPr>
                <p:spPr>
                  <a:xfrm flipH="1" flipV="1">
                    <a:off x="1800199" y="144016"/>
                    <a:ext cx="432046" cy="265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Connecteur droit avec flèche 3245">
                    <a:extLst>
                      <a:ext uri="{FF2B5EF4-FFF2-40B4-BE49-F238E27FC236}">
                        <a16:creationId xmlns:a16="http://schemas.microsoft.com/office/drawing/2014/main" id="{6FED56BD-C5B3-403B-930F-4FC0871121F6}"/>
                      </a:ext>
                    </a:extLst>
                  </p:cNvPr>
                  <p:cNvCxnSpPr/>
                  <p:nvPr/>
                </p:nvCxnSpPr>
                <p:spPr>
                  <a:xfrm>
                    <a:off x="325388" y="1368152"/>
                    <a:ext cx="1402803"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eur droit avec flèche 3246">
                    <a:extLst>
                      <a:ext uri="{FF2B5EF4-FFF2-40B4-BE49-F238E27FC236}">
                        <a16:creationId xmlns:a16="http://schemas.microsoft.com/office/drawing/2014/main" id="{750F64D2-F790-466E-8ADB-448CBE159B24}"/>
                      </a:ext>
                    </a:extLst>
                  </p:cNvPr>
                  <p:cNvCxnSpPr/>
                  <p:nvPr/>
                </p:nvCxnSpPr>
                <p:spPr>
                  <a:xfrm flipV="1">
                    <a:off x="1656183" y="2448272"/>
                    <a:ext cx="360040" cy="7920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Connecteur droit avec flèche 3247">
                    <a:extLst>
                      <a:ext uri="{FF2B5EF4-FFF2-40B4-BE49-F238E27FC236}">
                        <a16:creationId xmlns:a16="http://schemas.microsoft.com/office/drawing/2014/main" id="{1B31C9ED-E569-4398-875A-9AEA2CEBF618}"/>
                      </a:ext>
                    </a:extLst>
                  </p:cNvPr>
                  <p:cNvCxnSpPr/>
                  <p:nvPr/>
                </p:nvCxnSpPr>
                <p:spPr>
                  <a:xfrm flipV="1">
                    <a:off x="2088231" y="1892036"/>
                    <a:ext cx="103334" cy="412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Connecteur droit avec flèche 3248">
                    <a:extLst>
                      <a:ext uri="{FF2B5EF4-FFF2-40B4-BE49-F238E27FC236}">
                        <a16:creationId xmlns:a16="http://schemas.microsoft.com/office/drawing/2014/main" id="{4DE79B96-4F7F-43A7-8557-076C19A9F98C}"/>
                      </a:ext>
                    </a:extLst>
                  </p:cNvPr>
                  <p:cNvCxnSpPr/>
                  <p:nvPr/>
                </p:nvCxnSpPr>
                <p:spPr>
                  <a:xfrm flipH="1" flipV="1">
                    <a:off x="2053579" y="1800200"/>
                    <a:ext cx="106660" cy="72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eur droit avec flèche 3249">
                    <a:extLst>
                      <a:ext uri="{FF2B5EF4-FFF2-40B4-BE49-F238E27FC236}">
                        <a16:creationId xmlns:a16="http://schemas.microsoft.com/office/drawing/2014/main" id="{46783832-A8A7-4E87-B80F-71953AA4B043}"/>
                      </a:ext>
                    </a:extLst>
                  </p:cNvPr>
                  <p:cNvCxnSpPr/>
                  <p:nvPr/>
                </p:nvCxnSpPr>
                <p:spPr>
                  <a:xfrm flipV="1">
                    <a:off x="2088231" y="1656184"/>
                    <a:ext cx="288032" cy="72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Connecteur droit avec flèche 3250">
                    <a:extLst>
                      <a:ext uri="{FF2B5EF4-FFF2-40B4-BE49-F238E27FC236}">
                        <a16:creationId xmlns:a16="http://schemas.microsoft.com/office/drawing/2014/main" id="{1BC28190-BD84-46D5-A570-8AF71B56896F}"/>
                      </a:ext>
                    </a:extLst>
                  </p:cNvPr>
                  <p:cNvCxnSpPr/>
                  <p:nvPr/>
                </p:nvCxnSpPr>
                <p:spPr>
                  <a:xfrm>
                    <a:off x="2448271" y="1656184"/>
                    <a:ext cx="360038" cy="85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Connecteur droit avec flèche 3251">
                    <a:extLst>
                      <a:ext uri="{FF2B5EF4-FFF2-40B4-BE49-F238E27FC236}">
                        <a16:creationId xmlns:a16="http://schemas.microsoft.com/office/drawing/2014/main" id="{0BA4E30E-ADD6-4436-B1EA-F99E4B3DD5ED}"/>
                      </a:ext>
                    </a:extLst>
                  </p:cNvPr>
                  <p:cNvCxnSpPr/>
                  <p:nvPr/>
                </p:nvCxnSpPr>
                <p:spPr>
                  <a:xfrm>
                    <a:off x="2880319" y="1728192"/>
                    <a:ext cx="72008" cy="72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eur droit avec flèche 3252">
                    <a:extLst>
                      <a:ext uri="{FF2B5EF4-FFF2-40B4-BE49-F238E27FC236}">
                        <a16:creationId xmlns:a16="http://schemas.microsoft.com/office/drawing/2014/main" id="{11415533-A9CB-4B81-8437-B0BFD11CBD4B}"/>
                      </a:ext>
                    </a:extLst>
                  </p:cNvPr>
                  <p:cNvCxnSpPr/>
                  <p:nvPr/>
                </p:nvCxnSpPr>
                <p:spPr>
                  <a:xfrm>
                    <a:off x="3024335" y="1800200"/>
                    <a:ext cx="72008" cy="2880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eur droit avec flèche 3253">
                    <a:extLst>
                      <a:ext uri="{FF2B5EF4-FFF2-40B4-BE49-F238E27FC236}">
                        <a16:creationId xmlns:a16="http://schemas.microsoft.com/office/drawing/2014/main" id="{42B6C9A5-B209-43C9-9DF5-75C461813822}"/>
                      </a:ext>
                    </a:extLst>
                  </p:cNvPr>
                  <p:cNvCxnSpPr/>
                  <p:nvPr/>
                </p:nvCxnSpPr>
                <p:spPr>
                  <a:xfrm flipH="1">
                    <a:off x="2880319" y="2232248"/>
                    <a:ext cx="216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Connecteur droit avec flèche 3254">
                    <a:extLst>
                      <a:ext uri="{FF2B5EF4-FFF2-40B4-BE49-F238E27FC236}">
                        <a16:creationId xmlns:a16="http://schemas.microsoft.com/office/drawing/2014/main" id="{CD66796F-1FB5-447E-8D49-A58B79DCE35E}"/>
                      </a:ext>
                    </a:extLst>
                  </p:cNvPr>
                  <p:cNvCxnSpPr/>
                  <p:nvPr/>
                </p:nvCxnSpPr>
                <p:spPr>
                  <a:xfrm>
                    <a:off x="2880319" y="2232248"/>
                    <a:ext cx="0" cy="322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Connecteur droit avec flèche 3255">
                    <a:extLst>
                      <a:ext uri="{FF2B5EF4-FFF2-40B4-BE49-F238E27FC236}">
                        <a16:creationId xmlns:a16="http://schemas.microsoft.com/office/drawing/2014/main" id="{DB97B4FD-5D27-4FFB-A9D2-63F661E5BB07}"/>
                      </a:ext>
                    </a:extLst>
                  </p:cNvPr>
                  <p:cNvCxnSpPr/>
                  <p:nvPr/>
                </p:nvCxnSpPr>
                <p:spPr>
                  <a:xfrm>
                    <a:off x="2952327" y="2606279"/>
                    <a:ext cx="936104" cy="202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Connecteur droit avec flèche 3256">
                    <a:extLst>
                      <a:ext uri="{FF2B5EF4-FFF2-40B4-BE49-F238E27FC236}">
                        <a16:creationId xmlns:a16="http://schemas.microsoft.com/office/drawing/2014/main" id="{32CEAD69-8815-43CF-BE2C-954E5B489E8E}"/>
                      </a:ext>
                    </a:extLst>
                  </p:cNvPr>
                  <p:cNvCxnSpPr/>
                  <p:nvPr/>
                </p:nvCxnSpPr>
                <p:spPr>
                  <a:xfrm flipV="1">
                    <a:off x="3960439" y="1152128"/>
                    <a:ext cx="144016" cy="1656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7" name="Forme libre 3257">
                  <a:extLst>
                    <a:ext uri="{FF2B5EF4-FFF2-40B4-BE49-F238E27FC236}">
                      <a16:creationId xmlns:a16="http://schemas.microsoft.com/office/drawing/2014/main" id="{9856A975-AFF0-470B-9970-90C4CB16AD1A}"/>
                    </a:ext>
                  </a:extLst>
                </p:cNvPr>
                <p:cNvSpPr/>
                <p:nvPr/>
              </p:nvSpPr>
              <p:spPr>
                <a:xfrm>
                  <a:off x="311719" y="130026"/>
                  <a:ext cx="1488480" cy="1060574"/>
                </a:xfrm>
                <a:custGeom>
                  <a:avLst/>
                  <a:gdLst>
                    <a:gd name="connsiteX0" fmla="*/ 1479550 w 1479550"/>
                    <a:gd name="connsiteY0" fmla="*/ 0 h 1073150"/>
                    <a:gd name="connsiteX1" fmla="*/ 495300 w 1479550"/>
                    <a:gd name="connsiteY1" fmla="*/ 361950 h 1073150"/>
                    <a:gd name="connsiteX2" fmla="*/ 0 w 1479550"/>
                    <a:gd name="connsiteY2" fmla="*/ 1073150 h 1073150"/>
                  </a:gdLst>
                  <a:ahLst/>
                  <a:cxnLst>
                    <a:cxn ang="0">
                      <a:pos x="connsiteX0" y="connsiteY0"/>
                    </a:cxn>
                    <a:cxn ang="0">
                      <a:pos x="connsiteX1" y="connsiteY1"/>
                    </a:cxn>
                    <a:cxn ang="0">
                      <a:pos x="connsiteX2" y="connsiteY2"/>
                    </a:cxn>
                  </a:cxnLst>
                  <a:rect l="l" t="t" r="r" b="b"/>
                  <a:pathLst>
                    <a:path w="1479550" h="1073150">
                      <a:moveTo>
                        <a:pt x="1479550" y="0"/>
                      </a:moveTo>
                      <a:cubicBezTo>
                        <a:pt x="1110721" y="91546"/>
                        <a:pt x="741892" y="183092"/>
                        <a:pt x="495300" y="361950"/>
                      </a:cubicBezTo>
                      <a:cubicBezTo>
                        <a:pt x="248708" y="540808"/>
                        <a:pt x="79375" y="953558"/>
                        <a:pt x="0" y="107315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sp>
            <p:nvSpPr>
              <p:cNvPr id="54" name="Forme libre 3258">
                <a:extLst>
                  <a:ext uri="{FF2B5EF4-FFF2-40B4-BE49-F238E27FC236}">
                    <a16:creationId xmlns:a16="http://schemas.microsoft.com/office/drawing/2014/main" id="{8D404575-2F0B-4308-9BB8-102A8131A418}"/>
                  </a:ext>
                </a:extLst>
              </p:cNvPr>
              <p:cNvSpPr/>
              <p:nvPr/>
            </p:nvSpPr>
            <p:spPr>
              <a:xfrm>
                <a:off x="1562398" y="1882750"/>
                <a:ext cx="197121" cy="1289050"/>
              </a:xfrm>
              <a:custGeom>
                <a:avLst/>
                <a:gdLst>
                  <a:gd name="connsiteX0" fmla="*/ 197121 w 197121"/>
                  <a:gd name="connsiteY0" fmla="*/ 0 h 1289050"/>
                  <a:gd name="connsiteX1" fmla="*/ 19321 w 197121"/>
                  <a:gd name="connsiteY1" fmla="*/ 431800 h 1289050"/>
                  <a:gd name="connsiteX2" fmla="*/ 12971 w 197121"/>
                  <a:gd name="connsiteY2" fmla="*/ 1289050 h 1289050"/>
                </a:gdLst>
                <a:ahLst/>
                <a:cxnLst>
                  <a:cxn ang="0">
                    <a:pos x="connsiteX0" y="connsiteY0"/>
                  </a:cxn>
                  <a:cxn ang="0">
                    <a:pos x="connsiteX1" y="connsiteY1"/>
                  </a:cxn>
                  <a:cxn ang="0">
                    <a:pos x="connsiteX2" y="connsiteY2"/>
                  </a:cxn>
                </a:cxnLst>
                <a:rect l="l" t="t" r="r" b="b"/>
                <a:pathLst>
                  <a:path w="197121" h="1289050">
                    <a:moveTo>
                      <a:pt x="197121" y="0"/>
                    </a:moveTo>
                    <a:cubicBezTo>
                      <a:pt x="123567" y="108479"/>
                      <a:pt x="50013" y="216958"/>
                      <a:pt x="19321" y="431800"/>
                    </a:cubicBezTo>
                    <a:cubicBezTo>
                      <a:pt x="-11371" y="646642"/>
                      <a:pt x="800" y="967846"/>
                      <a:pt x="12971" y="128905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55" name="Forme libre 3259">
                <a:extLst>
                  <a:ext uri="{FF2B5EF4-FFF2-40B4-BE49-F238E27FC236}">
                    <a16:creationId xmlns:a16="http://schemas.microsoft.com/office/drawing/2014/main" id="{B74CDA0D-C66D-4741-AF49-C3F0985B2720}"/>
                  </a:ext>
                </a:extLst>
              </p:cNvPr>
              <p:cNvSpPr/>
              <p:nvPr/>
            </p:nvSpPr>
            <p:spPr>
              <a:xfrm>
                <a:off x="2521519" y="809235"/>
                <a:ext cx="85961" cy="95615"/>
              </a:xfrm>
              <a:custGeom>
                <a:avLst/>
                <a:gdLst>
                  <a:gd name="connsiteX0" fmla="*/ 82550 w 85961"/>
                  <a:gd name="connsiteY0" fmla="*/ 95615 h 95615"/>
                  <a:gd name="connsiteX1" fmla="*/ 76200 w 85961"/>
                  <a:gd name="connsiteY1" fmla="*/ 6715 h 95615"/>
                  <a:gd name="connsiteX2" fmla="*/ 0 w 85961"/>
                  <a:gd name="connsiteY2" fmla="*/ 13065 h 95615"/>
                </a:gdLst>
                <a:ahLst/>
                <a:cxnLst>
                  <a:cxn ang="0">
                    <a:pos x="connsiteX0" y="connsiteY0"/>
                  </a:cxn>
                  <a:cxn ang="0">
                    <a:pos x="connsiteX1" y="connsiteY1"/>
                  </a:cxn>
                  <a:cxn ang="0">
                    <a:pos x="connsiteX2" y="connsiteY2"/>
                  </a:cxn>
                </a:cxnLst>
                <a:rect l="l" t="t" r="r" b="b"/>
                <a:pathLst>
                  <a:path w="85961" h="95615">
                    <a:moveTo>
                      <a:pt x="82550" y="95615"/>
                    </a:moveTo>
                    <a:cubicBezTo>
                      <a:pt x="86254" y="58044"/>
                      <a:pt x="89958" y="20473"/>
                      <a:pt x="76200" y="6715"/>
                    </a:cubicBezTo>
                    <a:cubicBezTo>
                      <a:pt x="62442" y="-7043"/>
                      <a:pt x="31221" y="3011"/>
                      <a:pt x="0" y="13065"/>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grpSp>
          <p:nvGrpSpPr>
            <p:cNvPr id="45" name="Groupe 3260">
              <a:extLst>
                <a:ext uri="{FF2B5EF4-FFF2-40B4-BE49-F238E27FC236}">
                  <a16:creationId xmlns:a16="http://schemas.microsoft.com/office/drawing/2014/main" id="{7712544F-2FA0-407B-ABB9-9760D685FB45}"/>
                </a:ext>
              </a:extLst>
            </p:cNvPr>
            <p:cNvGrpSpPr/>
            <p:nvPr/>
          </p:nvGrpSpPr>
          <p:grpSpPr>
            <a:xfrm>
              <a:off x="2457203" y="2903957"/>
              <a:ext cx="1462359" cy="383445"/>
              <a:chOff x="2457202" y="2903966"/>
              <a:chExt cx="1190308" cy="326685"/>
            </a:xfrm>
          </p:grpSpPr>
          <p:sp>
            <p:nvSpPr>
              <p:cNvPr id="48" name="Rectangle 3261">
                <a:extLst>
                  <a:ext uri="{FF2B5EF4-FFF2-40B4-BE49-F238E27FC236}">
                    <a16:creationId xmlns:a16="http://schemas.microsoft.com/office/drawing/2014/main" id="{04BE0E77-B307-4A46-A9EF-5290613A6475}"/>
                  </a:ext>
                </a:extLst>
              </p:cNvPr>
              <p:cNvSpPr/>
              <p:nvPr/>
            </p:nvSpPr>
            <p:spPr>
              <a:xfrm>
                <a:off x="2466893" y="2908806"/>
                <a:ext cx="1130753" cy="3218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pic>
            <p:nvPicPr>
              <p:cNvPr id="49" name="Image 3262" descr="Capture d’écran">
                <a:extLst>
                  <a:ext uri="{FF2B5EF4-FFF2-40B4-BE49-F238E27FC236}">
                    <a16:creationId xmlns:a16="http://schemas.microsoft.com/office/drawing/2014/main" id="{F01B6BBE-1C0D-49EC-89B5-BDC6A46390B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0896" y="2929032"/>
                <a:ext cx="129610" cy="129610"/>
              </a:xfrm>
              <a:prstGeom prst="rect">
                <a:avLst/>
              </a:prstGeom>
            </p:spPr>
          </p:pic>
          <p:pic>
            <p:nvPicPr>
              <p:cNvPr id="50" name="Image 3263" descr="Capture d’écran">
                <a:extLst>
                  <a:ext uri="{FF2B5EF4-FFF2-40B4-BE49-F238E27FC236}">
                    <a16:creationId xmlns:a16="http://schemas.microsoft.com/office/drawing/2014/main" id="{25DD5FAD-AC30-4E47-ACDE-9500BBD74D6F}"/>
                  </a:ext>
                </a:extLst>
              </p:cNvPr>
              <p:cNvPicPr>
                <a:picLocks noChangeAspect="1"/>
              </p:cNvPicPr>
              <p:nvPr/>
            </p:nvPicPr>
            <p:blipFill rotWithShape="1">
              <a:blip r:embed="rId21">
                <a:extLst>
                  <a:ext uri="{28A0092B-C50C-407E-A947-70E740481C1C}">
                    <a14:useLocalDpi xmlns:a14="http://schemas.microsoft.com/office/drawing/2010/main" val="0"/>
                  </a:ext>
                </a:extLst>
              </a:blip>
              <a:srcRect l="-19994" t="1" b="12481"/>
              <a:stretch/>
            </p:blipFill>
            <p:spPr>
              <a:xfrm>
                <a:off x="2457202" y="3046141"/>
                <a:ext cx="155527" cy="118834"/>
              </a:xfrm>
              <a:prstGeom prst="rect">
                <a:avLst/>
              </a:prstGeom>
            </p:spPr>
          </p:pic>
          <p:sp>
            <p:nvSpPr>
              <p:cNvPr id="51" name="ZoneTexte 45">
                <a:extLst>
                  <a:ext uri="{FF2B5EF4-FFF2-40B4-BE49-F238E27FC236}">
                    <a16:creationId xmlns:a16="http://schemas.microsoft.com/office/drawing/2014/main" id="{96B9AED7-E6C1-43C9-A569-82A6C3CCFD2C}"/>
                  </a:ext>
                </a:extLst>
              </p:cNvPr>
              <p:cNvSpPr txBox="1"/>
              <p:nvPr/>
            </p:nvSpPr>
            <p:spPr>
              <a:xfrm>
                <a:off x="2544537" y="2903966"/>
                <a:ext cx="1102973" cy="170441"/>
              </a:xfrm>
              <a:prstGeom prst="rect">
                <a:avLst/>
              </a:prstGeom>
              <a:noFill/>
            </p:spPr>
            <p:txBody>
              <a:bodyPr wrap="square" rtlCol="0">
                <a:noAutofit/>
              </a:bodyPr>
              <a:lstStyle/>
              <a:p>
                <a:r>
                  <a:rPr lang="fr-FR" sz="7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Lorraine Fab Living Lab (LF2L)</a:t>
                </a:r>
                <a:endParaRPr lang="es-CL" sz="1200">
                  <a:effectLst/>
                  <a:latin typeface="Times New Roman" panose="02020603050405020304" pitchFamily="18" charset="0"/>
                  <a:ea typeface="Times New Roman" panose="02020603050405020304" pitchFamily="18" charset="0"/>
                </a:endParaRPr>
              </a:p>
            </p:txBody>
          </p:sp>
          <p:sp>
            <p:nvSpPr>
              <p:cNvPr id="52" name="ZoneTexte 56">
                <a:extLst>
                  <a:ext uri="{FF2B5EF4-FFF2-40B4-BE49-F238E27FC236}">
                    <a16:creationId xmlns:a16="http://schemas.microsoft.com/office/drawing/2014/main" id="{4A66A472-F936-48BA-B6C5-D4B50846E6FC}"/>
                  </a:ext>
                </a:extLst>
              </p:cNvPr>
              <p:cNvSpPr txBox="1"/>
              <p:nvPr/>
            </p:nvSpPr>
            <p:spPr>
              <a:xfrm>
                <a:off x="2544490" y="3037544"/>
                <a:ext cx="1102973" cy="192615"/>
              </a:xfrm>
              <a:prstGeom prst="rect">
                <a:avLst/>
              </a:prstGeom>
              <a:noFill/>
            </p:spPr>
            <p:txBody>
              <a:bodyPr wrap="square" rtlCol="0">
                <a:noAutofit/>
              </a:bodyPr>
              <a:lstStyle/>
              <a:p>
                <a:r>
                  <a:rPr lang="fr-FR" sz="7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Collèges et  Lycées</a:t>
                </a:r>
              </a:p>
            </p:txBody>
          </p:sp>
        </p:grpSp>
        <p:cxnSp>
          <p:nvCxnSpPr>
            <p:cNvPr id="46" name="Connecteur droit 3266">
              <a:extLst>
                <a:ext uri="{FF2B5EF4-FFF2-40B4-BE49-F238E27FC236}">
                  <a16:creationId xmlns:a16="http://schemas.microsoft.com/office/drawing/2014/main" id="{14D77514-B4D0-493A-9253-B69FE7A87B93}"/>
                </a:ext>
              </a:extLst>
            </p:cNvPr>
            <p:cNvCxnSpPr/>
            <p:nvPr/>
          </p:nvCxnSpPr>
          <p:spPr>
            <a:xfrm rot="-8460000" flipH="1">
              <a:off x="2517157" y="2753023"/>
              <a:ext cx="313183" cy="251041"/>
            </a:xfrm>
            <a:prstGeom prst="line">
              <a:avLst/>
            </a:prstGeom>
            <a:ln w="19050"/>
          </p:spPr>
          <p:style>
            <a:lnRef idx="1">
              <a:schemeClr val="dk1"/>
            </a:lnRef>
            <a:fillRef idx="0">
              <a:schemeClr val="dk1"/>
            </a:fillRef>
            <a:effectRef idx="0">
              <a:schemeClr val="dk1"/>
            </a:effectRef>
            <a:fontRef idx="minor">
              <a:schemeClr val="tx1"/>
            </a:fontRef>
          </p:style>
        </p:cxnSp>
        <p:sp>
          <p:nvSpPr>
            <p:cNvPr id="47" name="ZoneTexte 62">
              <a:extLst>
                <a:ext uri="{FF2B5EF4-FFF2-40B4-BE49-F238E27FC236}">
                  <a16:creationId xmlns:a16="http://schemas.microsoft.com/office/drawing/2014/main" id="{26130402-0C05-4697-8723-F94374AF3429}"/>
                </a:ext>
              </a:extLst>
            </p:cNvPr>
            <p:cNvSpPr txBox="1"/>
            <p:nvPr/>
          </p:nvSpPr>
          <p:spPr>
            <a:xfrm>
              <a:off x="2469164" y="2697257"/>
              <a:ext cx="1355063" cy="200055"/>
            </a:xfrm>
            <a:prstGeom prst="rect">
              <a:avLst/>
            </a:prstGeom>
            <a:noFill/>
          </p:spPr>
          <p:txBody>
            <a:bodyPr wrap="square" rtlCol="0">
              <a:noAutofit/>
            </a:bodyPr>
            <a:lstStyle/>
            <a:p>
              <a:r>
                <a:rPr lang="fr-FR" sz="700" b="1"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500 m</a:t>
              </a:r>
              <a:endParaRPr lang="es-CL" sz="1200">
                <a:effectLst/>
                <a:latin typeface="Times New Roman" panose="02020603050405020304" pitchFamily="18" charset="0"/>
                <a:ea typeface="Times New Roman" panose="02020603050405020304" pitchFamily="18" charset="0"/>
              </a:endParaRPr>
            </a:p>
          </p:txBody>
        </p:sp>
      </p:grpSp>
      <p:cxnSp>
        <p:nvCxnSpPr>
          <p:cNvPr id="80" name="Connecteur droit avec flèche 36">
            <a:extLst>
              <a:ext uri="{FF2B5EF4-FFF2-40B4-BE49-F238E27FC236}">
                <a16:creationId xmlns:a16="http://schemas.microsoft.com/office/drawing/2014/main" id="{B19EAFBE-726E-41D9-9F86-1770DDAAD887}"/>
              </a:ext>
            </a:extLst>
          </p:cNvPr>
          <p:cNvCxnSpPr>
            <a:cxnSpLocks/>
            <a:stCxn id="23" idx="1"/>
            <a:endCxn id="21" idx="3"/>
          </p:cNvCxnSpPr>
          <p:nvPr/>
        </p:nvCxnSpPr>
        <p:spPr>
          <a:xfrm flipH="1" flipV="1">
            <a:off x="7502998" y="2586880"/>
            <a:ext cx="2939397" cy="1133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709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circle(in)">
                                      <p:cBhvr>
                                        <p:cTn id="13" dur="2000"/>
                                        <p:tgtEl>
                                          <p:spTgt spid="29"/>
                                        </p:tgtEl>
                                      </p:cBhvr>
                                    </p:animEffect>
                                  </p:childTnLst>
                                </p:cTn>
                              </p:par>
                              <p:par>
                                <p:cTn id="14" presetID="6" presetClass="entr" presetSubtype="16"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circle(in)">
                                      <p:cBhvr>
                                        <p:cTn id="16" dur="2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22" presetClass="entr" presetSubtype="4"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500"/>
                                        <p:tgtEl>
                                          <p:spTgt spid="20"/>
                                        </p:tgtEl>
                                      </p:cBhvr>
                                    </p:animEffect>
                                  </p:childTnLst>
                                </p:cTn>
                              </p:par>
                              <p:par>
                                <p:cTn id="49" presetID="6" presetClass="entr" presetSubtype="16"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circle(in)">
                                      <p:cBhvr>
                                        <p:cTn id="51" dur="2000"/>
                                        <p:tgtEl>
                                          <p:spTgt spid="8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par>
                                <p:cTn id="57" presetID="2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P spid="23"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7B67E-7941-4B87-A827-A5B05D65FBCC}"/>
              </a:ext>
            </a:extLst>
          </p:cNvPr>
          <p:cNvSpPr>
            <a:spLocks noGrp="1"/>
          </p:cNvSpPr>
          <p:nvPr>
            <p:ph type="title"/>
          </p:nvPr>
        </p:nvSpPr>
        <p:spPr/>
        <p:txBody>
          <a:bodyPr/>
          <a:lstStyle/>
          <a:p>
            <a:pPr algn="ctr"/>
            <a:r>
              <a:rPr lang="es-MX" dirty="0" err="1"/>
              <a:t>Sommaire</a:t>
            </a:r>
            <a:endParaRPr lang="fr-FR" dirty="0"/>
          </a:p>
        </p:txBody>
      </p:sp>
      <p:sp>
        <p:nvSpPr>
          <p:cNvPr id="3" name="Marcador de número de diapositiva 2">
            <a:extLst>
              <a:ext uri="{FF2B5EF4-FFF2-40B4-BE49-F238E27FC236}">
                <a16:creationId xmlns:a16="http://schemas.microsoft.com/office/drawing/2014/main" id="{5EF45899-1CAF-46BA-9E27-72D630F65E9E}"/>
              </a:ext>
            </a:extLst>
          </p:cNvPr>
          <p:cNvSpPr>
            <a:spLocks noGrp="1"/>
          </p:cNvSpPr>
          <p:nvPr>
            <p:ph type="sldNum" sz="quarter" idx="12"/>
          </p:nvPr>
        </p:nvSpPr>
        <p:spPr/>
        <p:txBody>
          <a:bodyPr/>
          <a:lstStyle/>
          <a:p>
            <a:fld id="{1E8B12D4-0153-426D-B9F0-EAA8F3E5E5B3}" type="slidenum">
              <a:rPr lang="fr-FR" smtClean="0"/>
              <a:t>2</a:t>
            </a:fld>
            <a:endParaRPr lang="fr-FR"/>
          </a:p>
        </p:txBody>
      </p:sp>
      <p:graphicFrame>
        <p:nvGraphicFramePr>
          <p:cNvPr id="6" name="Marcador de contenido 3">
            <a:extLst>
              <a:ext uri="{FF2B5EF4-FFF2-40B4-BE49-F238E27FC236}">
                <a16:creationId xmlns:a16="http://schemas.microsoft.com/office/drawing/2014/main" id="{DAE306EE-F014-4CFD-A2A1-93000E6F4A7F}"/>
              </a:ext>
            </a:extLst>
          </p:cNvPr>
          <p:cNvGraphicFramePr>
            <a:graphicFrameLocks/>
          </p:cNvGraphicFramePr>
          <p:nvPr>
            <p:extLst>
              <p:ext uri="{D42A27DB-BD31-4B8C-83A1-F6EECF244321}">
                <p14:modId xmlns:p14="http://schemas.microsoft.com/office/powerpoint/2010/main" val="4278634626"/>
              </p:ext>
            </p:extLst>
          </p:nvPr>
        </p:nvGraphicFramePr>
        <p:xfrm>
          <a:off x="270243" y="153327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682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6DABD-3A01-42E7-B3DB-60CCA50F16A1}"/>
              </a:ext>
            </a:extLst>
          </p:cNvPr>
          <p:cNvSpPr>
            <a:spLocks noGrp="1"/>
          </p:cNvSpPr>
          <p:nvPr>
            <p:ph type="title"/>
          </p:nvPr>
        </p:nvSpPr>
        <p:spPr>
          <a:xfrm>
            <a:off x="838200" y="-9249"/>
            <a:ext cx="10515600" cy="1325563"/>
          </a:xfrm>
        </p:spPr>
        <p:txBody>
          <a:bodyPr>
            <a:normAutofit/>
          </a:bodyPr>
          <a:lstStyle/>
          <a:p>
            <a:pPr algn="ctr"/>
            <a:r>
              <a:rPr lang="fr-FR" dirty="0"/>
              <a:t>Le système évalué et ses limites</a:t>
            </a:r>
          </a:p>
        </p:txBody>
      </p:sp>
      <p:sp>
        <p:nvSpPr>
          <p:cNvPr id="3" name="Marcador de contenido 2">
            <a:extLst>
              <a:ext uri="{FF2B5EF4-FFF2-40B4-BE49-F238E27FC236}">
                <a16:creationId xmlns:a16="http://schemas.microsoft.com/office/drawing/2014/main" id="{E67E23E3-29FF-44E4-A4F5-D4D9106FB360}"/>
              </a:ext>
            </a:extLst>
          </p:cNvPr>
          <p:cNvSpPr>
            <a:spLocks noGrp="1"/>
          </p:cNvSpPr>
          <p:nvPr>
            <p:ph idx="1"/>
          </p:nvPr>
        </p:nvSpPr>
        <p:spPr>
          <a:xfrm>
            <a:off x="677783" y="1253331"/>
            <a:ext cx="10132785" cy="4351338"/>
          </a:xfrm>
        </p:spPr>
        <p:txBody>
          <a:bodyPr>
            <a:normAutofit/>
          </a:bodyPr>
          <a:lstStyle/>
          <a:p>
            <a:pPr marL="0" indent="0" algn="ctr">
              <a:buNone/>
            </a:pPr>
            <a:r>
              <a:rPr lang="es-CL" sz="2400" b="1" dirty="0"/>
              <a:t> </a:t>
            </a:r>
            <a:r>
              <a:rPr lang="es-CL" sz="2400" b="1" dirty="0" err="1"/>
              <a:t>Objectif</a:t>
            </a:r>
            <a:r>
              <a:rPr lang="es-CL" sz="2400" b="1" dirty="0"/>
              <a:t>: </a:t>
            </a:r>
            <a:r>
              <a:rPr lang="es-CL" sz="2400" dirty="0" err="1"/>
              <a:t>Comparer</a:t>
            </a:r>
            <a:r>
              <a:rPr lang="es-CL" sz="2400" dirty="0"/>
              <a:t> la performance </a:t>
            </a:r>
            <a:r>
              <a:rPr lang="es-CL" sz="2400" dirty="0" err="1"/>
              <a:t>environnementale</a:t>
            </a:r>
            <a:r>
              <a:rPr lang="es-CL" sz="2400" dirty="0"/>
              <a:t> </a:t>
            </a:r>
            <a:r>
              <a:rPr lang="es-CL" sz="2400" dirty="0" err="1"/>
              <a:t>d’un</a:t>
            </a:r>
            <a:r>
              <a:rPr lang="es-CL" sz="2400" dirty="0"/>
              <a:t> </a:t>
            </a:r>
            <a:r>
              <a:rPr lang="es-CL" sz="2400" dirty="0" err="1"/>
              <a:t>système</a:t>
            </a:r>
            <a:r>
              <a:rPr lang="es-CL" sz="2400" dirty="0"/>
              <a:t> de </a:t>
            </a:r>
            <a:r>
              <a:rPr lang="es-CL" sz="2400" dirty="0" err="1"/>
              <a:t>production</a:t>
            </a:r>
            <a:r>
              <a:rPr lang="es-CL" sz="2400" dirty="0"/>
              <a:t> de </a:t>
            </a:r>
            <a:r>
              <a:rPr lang="es-CL" sz="2400" dirty="0" err="1"/>
              <a:t>filament</a:t>
            </a:r>
            <a:r>
              <a:rPr lang="es-CL" sz="2400" dirty="0"/>
              <a:t> </a:t>
            </a:r>
            <a:r>
              <a:rPr lang="es-CL" sz="2400" dirty="0" err="1"/>
              <a:t>vierge</a:t>
            </a:r>
            <a:r>
              <a:rPr lang="es-CL" sz="2400" dirty="0"/>
              <a:t> </a:t>
            </a:r>
            <a:r>
              <a:rPr lang="es-CL" sz="2400" dirty="0" err="1"/>
              <a:t>avec</a:t>
            </a:r>
            <a:r>
              <a:rPr lang="es-CL" sz="2400" dirty="0"/>
              <a:t> un </a:t>
            </a:r>
            <a:r>
              <a:rPr lang="es-CL" sz="2400" dirty="0" err="1"/>
              <a:t>système</a:t>
            </a:r>
            <a:r>
              <a:rPr lang="es-CL" sz="2400" dirty="0"/>
              <a:t> de </a:t>
            </a:r>
            <a:r>
              <a:rPr lang="es-CL" sz="2400" dirty="0" err="1"/>
              <a:t>recyclage</a:t>
            </a:r>
            <a:r>
              <a:rPr lang="es-CL" sz="2400" dirty="0"/>
              <a:t> local </a:t>
            </a:r>
            <a:r>
              <a:rPr lang="es-CL" sz="2400" dirty="0" err="1"/>
              <a:t>distribué</a:t>
            </a:r>
            <a:endParaRPr lang="es-CL" sz="2400" b="1" dirty="0"/>
          </a:p>
        </p:txBody>
      </p:sp>
      <p:sp>
        <p:nvSpPr>
          <p:cNvPr id="6" name="Marcador de número de diapositiva 5">
            <a:extLst>
              <a:ext uri="{FF2B5EF4-FFF2-40B4-BE49-F238E27FC236}">
                <a16:creationId xmlns:a16="http://schemas.microsoft.com/office/drawing/2014/main" id="{6770C728-77A3-476D-946D-F4A316FA69AA}"/>
              </a:ext>
            </a:extLst>
          </p:cNvPr>
          <p:cNvSpPr>
            <a:spLocks noGrp="1"/>
          </p:cNvSpPr>
          <p:nvPr>
            <p:ph type="sldNum" sz="quarter" idx="12"/>
          </p:nvPr>
        </p:nvSpPr>
        <p:spPr/>
        <p:txBody>
          <a:bodyPr/>
          <a:lstStyle/>
          <a:p>
            <a:fld id="{1E8B12D4-0153-426D-B9F0-EAA8F3E5E5B3}" type="slidenum">
              <a:rPr lang="fr-FR" smtClean="0"/>
              <a:t>20</a:t>
            </a:fld>
            <a:endParaRPr lang="fr-FR"/>
          </a:p>
        </p:txBody>
      </p:sp>
      <p:pic>
        <p:nvPicPr>
          <p:cNvPr id="10" name="Imagen 9">
            <a:extLst>
              <a:ext uri="{FF2B5EF4-FFF2-40B4-BE49-F238E27FC236}">
                <a16:creationId xmlns:a16="http://schemas.microsoft.com/office/drawing/2014/main" id="{AB0FD3B4-EC14-4D63-85D5-37B6185ED2F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945" y="2027193"/>
            <a:ext cx="9564864" cy="4750904"/>
          </a:xfrm>
          <a:prstGeom prst="rect">
            <a:avLst/>
          </a:prstGeom>
          <a:noFill/>
        </p:spPr>
      </p:pic>
      <p:sp>
        <p:nvSpPr>
          <p:cNvPr id="5" name="Rectángulo 4">
            <a:extLst>
              <a:ext uri="{FF2B5EF4-FFF2-40B4-BE49-F238E27FC236}">
                <a16:creationId xmlns:a16="http://schemas.microsoft.com/office/drawing/2014/main" id="{DA338517-FB91-45D2-9D01-DAD796FB65DE}"/>
              </a:ext>
            </a:extLst>
          </p:cNvPr>
          <p:cNvSpPr/>
          <p:nvPr/>
        </p:nvSpPr>
        <p:spPr>
          <a:xfrm>
            <a:off x="4318782" y="4563660"/>
            <a:ext cx="4121833" cy="1729480"/>
          </a:xfrm>
          <a:prstGeom prst="rect">
            <a:avLst/>
          </a:prstGeom>
          <a:noFill/>
          <a:ln w="28575">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pic>
        <p:nvPicPr>
          <p:cNvPr id="8" name="Picture 2" descr="Life-cycle assessment - Wikipedia">
            <a:extLst>
              <a:ext uri="{FF2B5EF4-FFF2-40B4-BE49-F238E27FC236}">
                <a16:creationId xmlns:a16="http://schemas.microsoft.com/office/drawing/2014/main" id="{A5765FBE-4B1D-49D3-89A6-761B248941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2439" y="75890"/>
            <a:ext cx="1255408"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D4FCB51A-038F-45F0-A645-A2FBF283C15F}"/>
              </a:ext>
            </a:extLst>
          </p:cNvPr>
          <p:cNvSpPr/>
          <p:nvPr/>
        </p:nvSpPr>
        <p:spPr>
          <a:xfrm>
            <a:off x="10873160" y="95397"/>
            <a:ext cx="499630" cy="361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ángulo 11">
            <a:extLst>
              <a:ext uri="{FF2B5EF4-FFF2-40B4-BE49-F238E27FC236}">
                <a16:creationId xmlns:a16="http://schemas.microsoft.com/office/drawing/2014/main" id="{1908C658-4083-4287-A174-10ABC5CBA075}"/>
              </a:ext>
            </a:extLst>
          </p:cNvPr>
          <p:cNvSpPr/>
          <p:nvPr/>
        </p:nvSpPr>
        <p:spPr>
          <a:xfrm>
            <a:off x="8610600" y="5131618"/>
            <a:ext cx="85255" cy="87496"/>
          </a:xfrm>
          <a:prstGeom prst="rect">
            <a:avLst/>
          </a:prstGeom>
          <a:solidFill>
            <a:srgbClr val="DAE3F3"/>
          </a:solidFill>
          <a:ln w="28575">
            <a:solidFill>
              <a:srgbClr val="DAE3F3"/>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13" name="Rectángulo 12">
            <a:extLst>
              <a:ext uri="{FF2B5EF4-FFF2-40B4-BE49-F238E27FC236}">
                <a16:creationId xmlns:a16="http://schemas.microsoft.com/office/drawing/2014/main" id="{A5A9567D-E530-4665-91B9-9F6DCB461561}"/>
              </a:ext>
            </a:extLst>
          </p:cNvPr>
          <p:cNvSpPr/>
          <p:nvPr/>
        </p:nvSpPr>
        <p:spPr>
          <a:xfrm>
            <a:off x="8732121" y="3145729"/>
            <a:ext cx="85255" cy="87496"/>
          </a:xfrm>
          <a:prstGeom prst="rect">
            <a:avLst/>
          </a:prstGeom>
          <a:solidFill>
            <a:srgbClr val="DAE3F3"/>
          </a:solidFill>
          <a:ln w="28575">
            <a:solidFill>
              <a:srgbClr val="DAE3F3"/>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15711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ángulo 203">
            <a:extLst>
              <a:ext uri="{FF2B5EF4-FFF2-40B4-BE49-F238E27FC236}">
                <a16:creationId xmlns:a16="http://schemas.microsoft.com/office/drawing/2014/main" id="{1DE6AD2E-5762-4C0F-AF70-8841B5C606B9}"/>
              </a:ext>
            </a:extLst>
          </p:cNvPr>
          <p:cNvSpPr/>
          <p:nvPr/>
        </p:nvSpPr>
        <p:spPr>
          <a:xfrm>
            <a:off x="14027" y="2171890"/>
            <a:ext cx="12082551" cy="1699408"/>
          </a:xfrm>
          <a:prstGeom prst="rect">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203" name="Rectángulo 202">
            <a:extLst>
              <a:ext uri="{FF2B5EF4-FFF2-40B4-BE49-F238E27FC236}">
                <a16:creationId xmlns:a16="http://schemas.microsoft.com/office/drawing/2014/main" id="{B1896209-50C8-4177-BC50-16E63C10A980}"/>
              </a:ext>
            </a:extLst>
          </p:cNvPr>
          <p:cNvSpPr/>
          <p:nvPr/>
        </p:nvSpPr>
        <p:spPr>
          <a:xfrm>
            <a:off x="14028" y="14968"/>
            <a:ext cx="12082551" cy="2096857"/>
          </a:xfrm>
          <a:prstGeom prst="rect">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74" name="Rectángulo 173">
            <a:extLst>
              <a:ext uri="{FF2B5EF4-FFF2-40B4-BE49-F238E27FC236}">
                <a16:creationId xmlns:a16="http://schemas.microsoft.com/office/drawing/2014/main" id="{35E885F5-4563-430B-A18B-44D5B5A8FB5C}"/>
              </a:ext>
            </a:extLst>
          </p:cNvPr>
          <p:cNvSpPr/>
          <p:nvPr/>
        </p:nvSpPr>
        <p:spPr>
          <a:xfrm>
            <a:off x="10722070" y="37344"/>
            <a:ext cx="1359271" cy="3764329"/>
          </a:xfrm>
          <a:prstGeom prst="rect">
            <a:avLst/>
          </a:prstGeom>
          <a:solidFill>
            <a:schemeClr val="accent6">
              <a:lumMod val="20000"/>
              <a:lumOff val="8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3" name="Rectángulo 172">
            <a:extLst>
              <a:ext uri="{FF2B5EF4-FFF2-40B4-BE49-F238E27FC236}">
                <a16:creationId xmlns:a16="http://schemas.microsoft.com/office/drawing/2014/main" id="{D7874BE6-E85D-4987-9445-31EE0F74E6C4}"/>
              </a:ext>
            </a:extLst>
          </p:cNvPr>
          <p:cNvSpPr/>
          <p:nvPr/>
        </p:nvSpPr>
        <p:spPr>
          <a:xfrm rot="5400000">
            <a:off x="9323868" y="618554"/>
            <a:ext cx="1836401" cy="708715"/>
          </a:xfrm>
          <a:prstGeom prst="rect">
            <a:avLst/>
          </a:prstGeom>
          <a:solidFill>
            <a:schemeClr val="accent5">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5" name="Rectángulo 174">
            <a:extLst>
              <a:ext uri="{FF2B5EF4-FFF2-40B4-BE49-F238E27FC236}">
                <a16:creationId xmlns:a16="http://schemas.microsoft.com/office/drawing/2014/main" id="{B0188943-9460-4BF0-AA9B-29AD18935BCB}"/>
              </a:ext>
            </a:extLst>
          </p:cNvPr>
          <p:cNvSpPr/>
          <p:nvPr/>
        </p:nvSpPr>
        <p:spPr>
          <a:xfrm>
            <a:off x="3671033" y="2425563"/>
            <a:ext cx="6981299" cy="1376110"/>
          </a:xfrm>
          <a:prstGeom prst="rect">
            <a:avLst/>
          </a:prstGeom>
          <a:solidFill>
            <a:schemeClr val="accent5">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Rectángulo 168">
            <a:extLst>
              <a:ext uri="{FF2B5EF4-FFF2-40B4-BE49-F238E27FC236}">
                <a16:creationId xmlns:a16="http://schemas.microsoft.com/office/drawing/2014/main" id="{17071951-C9E0-419F-8C96-CA420B334E51}"/>
              </a:ext>
            </a:extLst>
          </p:cNvPr>
          <p:cNvSpPr/>
          <p:nvPr/>
        </p:nvSpPr>
        <p:spPr>
          <a:xfrm>
            <a:off x="2665103" y="2438741"/>
            <a:ext cx="924336" cy="1350765"/>
          </a:xfrm>
          <a:prstGeom prst="rect">
            <a:avLst/>
          </a:prstGeom>
          <a:solidFill>
            <a:schemeClr val="accent4">
              <a:lumMod val="40000"/>
              <a:lumOff val="6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0" name="Rectángulo 169">
            <a:extLst>
              <a:ext uri="{FF2B5EF4-FFF2-40B4-BE49-F238E27FC236}">
                <a16:creationId xmlns:a16="http://schemas.microsoft.com/office/drawing/2014/main" id="{DA631257-ED09-48DC-AE15-228886B51364}"/>
              </a:ext>
            </a:extLst>
          </p:cNvPr>
          <p:cNvSpPr/>
          <p:nvPr/>
        </p:nvSpPr>
        <p:spPr>
          <a:xfrm>
            <a:off x="8810930" y="54711"/>
            <a:ext cx="970665" cy="1861617"/>
          </a:xfrm>
          <a:prstGeom prst="rect">
            <a:avLst/>
          </a:prstGeom>
          <a:solidFill>
            <a:schemeClr val="accent4">
              <a:lumMod val="20000"/>
              <a:lumOff val="8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Rectángulo 156">
            <a:extLst>
              <a:ext uri="{FF2B5EF4-FFF2-40B4-BE49-F238E27FC236}">
                <a16:creationId xmlns:a16="http://schemas.microsoft.com/office/drawing/2014/main" id="{3F342888-7245-4FE8-8898-279B5AE3E43B}"/>
              </a:ext>
            </a:extLst>
          </p:cNvPr>
          <p:cNvSpPr/>
          <p:nvPr/>
        </p:nvSpPr>
        <p:spPr>
          <a:xfrm>
            <a:off x="535213" y="14967"/>
            <a:ext cx="1134489" cy="3786706"/>
          </a:xfrm>
          <a:prstGeom prst="rect">
            <a:avLst/>
          </a:prstGeom>
          <a:solidFill>
            <a:schemeClr val="accent4">
              <a:lumMod val="20000"/>
              <a:lumOff val="80000"/>
            </a:schemeClr>
          </a:solid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2" name="Forma libre: forma 191">
            <a:extLst>
              <a:ext uri="{FF2B5EF4-FFF2-40B4-BE49-F238E27FC236}">
                <a16:creationId xmlns:a16="http://schemas.microsoft.com/office/drawing/2014/main" id="{99269A5B-AB10-4EE6-8374-A8DF294234F0}"/>
              </a:ext>
            </a:extLst>
          </p:cNvPr>
          <p:cNvSpPr/>
          <p:nvPr/>
        </p:nvSpPr>
        <p:spPr>
          <a:xfrm>
            <a:off x="2193824" y="1934811"/>
            <a:ext cx="2030382" cy="436859"/>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13227" tIns="20003" rIns="373221" bIns="20003" numCol="1" spcCol="1270" anchor="ctr" anchorCtr="0">
            <a:noAutofit/>
          </a:bodyPr>
          <a:lstStyle/>
          <a:p>
            <a:pPr marL="0" lvl="0" indent="0" algn="ctr" defTabSz="666750">
              <a:lnSpc>
                <a:spcPct val="90000"/>
              </a:lnSpc>
              <a:spcBef>
                <a:spcPct val="0"/>
              </a:spcBef>
              <a:spcAft>
                <a:spcPct val="35000"/>
              </a:spcAft>
              <a:buNone/>
            </a:pPr>
            <a:r>
              <a:rPr lang="es-CL" sz="1500" kern="1200" dirty="0"/>
              <a:t>PLA </a:t>
            </a:r>
            <a:r>
              <a:rPr lang="es-CL" sz="1500" kern="1200" dirty="0" err="1"/>
              <a:t>Production</a:t>
            </a:r>
            <a:endParaRPr lang="fr-FR" sz="1500" kern="1200" dirty="0"/>
          </a:p>
        </p:txBody>
      </p:sp>
      <p:sp>
        <p:nvSpPr>
          <p:cNvPr id="167" name="Rectángulo 166">
            <a:extLst>
              <a:ext uri="{FF2B5EF4-FFF2-40B4-BE49-F238E27FC236}">
                <a16:creationId xmlns:a16="http://schemas.microsoft.com/office/drawing/2014/main" id="{28029222-611B-4F36-BC57-1B5372AD9E5D}"/>
              </a:ext>
            </a:extLst>
          </p:cNvPr>
          <p:cNvSpPr/>
          <p:nvPr/>
        </p:nvSpPr>
        <p:spPr>
          <a:xfrm>
            <a:off x="1715334" y="2422903"/>
            <a:ext cx="886461" cy="1378770"/>
          </a:xfrm>
          <a:prstGeom prst="rect">
            <a:avLst/>
          </a:prstGeom>
          <a:solidFill>
            <a:srgbClr val="FFABAB"/>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ángulo 175">
            <a:extLst>
              <a:ext uri="{FF2B5EF4-FFF2-40B4-BE49-F238E27FC236}">
                <a16:creationId xmlns:a16="http://schemas.microsoft.com/office/drawing/2014/main" id="{E540650E-B3EB-4865-8C27-2F7ECF785A86}"/>
              </a:ext>
            </a:extLst>
          </p:cNvPr>
          <p:cNvSpPr/>
          <p:nvPr/>
        </p:nvSpPr>
        <p:spPr>
          <a:xfrm>
            <a:off x="1718920" y="59395"/>
            <a:ext cx="7009151" cy="1856935"/>
          </a:xfrm>
          <a:prstGeom prst="rect">
            <a:avLst/>
          </a:prstGeom>
          <a:solidFill>
            <a:srgbClr val="FFABAB"/>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3" name="Forma libre: forma 192">
            <a:extLst>
              <a:ext uri="{FF2B5EF4-FFF2-40B4-BE49-F238E27FC236}">
                <a16:creationId xmlns:a16="http://schemas.microsoft.com/office/drawing/2014/main" id="{088DC810-B327-49F4-9E87-03DD341265EF}"/>
              </a:ext>
            </a:extLst>
          </p:cNvPr>
          <p:cNvSpPr/>
          <p:nvPr/>
        </p:nvSpPr>
        <p:spPr>
          <a:xfrm>
            <a:off x="3797593" y="1934811"/>
            <a:ext cx="2030382" cy="436859"/>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413227" tIns="20003" rIns="373221" bIns="20003" numCol="1" spcCol="1270" anchor="ctr" anchorCtr="0">
            <a:noAutofit/>
          </a:bodyPr>
          <a:lstStyle/>
          <a:p>
            <a:pPr marL="0" lvl="0" indent="0" algn="ctr" defTabSz="666750">
              <a:lnSpc>
                <a:spcPct val="90000"/>
              </a:lnSpc>
              <a:spcBef>
                <a:spcPct val="0"/>
              </a:spcBef>
              <a:spcAft>
                <a:spcPct val="35000"/>
              </a:spcAft>
              <a:buNone/>
            </a:pPr>
            <a:r>
              <a:rPr lang="es-CL" sz="1500" kern="1200" dirty="0"/>
              <a:t>PLA </a:t>
            </a:r>
            <a:r>
              <a:rPr lang="es-CL" sz="1500" kern="1200" dirty="0" err="1"/>
              <a:t>Transport</a:t>
            </a:r>
            <a:endParaRPr lang="fr-FR" sz="1500" kern="1200" dirty="0"/>
          </a:p>
        </p:txBody>
      </p:sp>
      <p:sp>
        <p:nvSpPr>
          <p:cNvPr id="194" name="Forma libre: forma 193">
            <a:extLst>
              <a:ext uri="{FF2B5EF4-FFF2-40B4-BE49-F238E27FC236}">
                <a16:creationId xmlns:a16="http://schemas.microsoft.com/office/drawing/2014/main" id="{A9EC26C7-F7FE-4F05-864F-798854E9E5E7}"/>
              </a:ext>
            </a:extLst>
          </p:cNvPr>
          <p:cNvSpPr/>
          <p:nvPr/>
        </p:nvSpPr>
        <p:spPr>
          <a:xfrm>
            <a:off x="5387078" y="1934811"/>
            <a:ext cx="2030382" cy="436859"/>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13227" tIns="20003" rIns="373221" bIns="20003" numCol="1" spcCol="1270" anchor="ctr" anchorCtr="0">
            <a:noAutofit/>
          </a:bodyPr>
          <a:lstStyle/>
          <a:p>
            <a:pPr marL="0" lvl="0" indent="0" algn="ctr" defTabSz="666750">
              <a:lnSpc>
                <a:spcPct val="90000"/>
              </a:lnSpc>
              <a:spcBef>
                <a:spcPct val="0"/>
              </a:spcBef>
              <a:spcAft>
                <a:spcPct val="35000"/>
              </a:spcAft>
              <a:buNone/>
            </a:pPr>
            <a:r>
              <a:rPr lang="es-CL" sz="1500" kern="1200" dirty="0" err="1"/>
              <a:t>Filament</a:t>
            </a:r>
            <a:r>
              <a:rPr lang="es-CL" sz="1500" kern="1200" dirty="0"/>
              <a:t> </a:t>
            </a:r>
            <a:r>
              <a:rPr lang="es-CL" sz="1500" kern="1200" dirty="0" err="1"/>
              <a:t>Production</a:t>
            </a:r>
            <a:endParaRPr lang="fr-FR" sz="1500" kern="1200" dirty="0"/>
          </a:p>
        </p:txBody>
      </p:sp>
      <p:sp>
        <p:nvSpPr>
          <p:cNvPr id="195" name="Forma libre: forma 194">
            <a:extLst>
              <a:ext uri="{FF2B5EF4-FFF2-40B4-BE49-F238E27FC236}">
                <a16:creationId xmlns:a16="http://schemas.microsoft.com/office/drawing/2014/main" id="{0C025FA3-7B20-4448-A841-37F86EB5894D}"/>
              </a:ext>
            </a:extLst>
          </p:cNvPr>
          <p:cNvSpPr/>
          <p:nvPr/>
        </p:nvSpPr>
        <p:spPr>
          <a:xfrm>
            <a:off x="6923782" y="1944871"/>
            <a:ext cx="2030382" cy="436859"/>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13227" tIns="20003" rIns="373221" bIns="20003" numCol="1" spcCol="1270" anchor="ctr" anchorCtr="0">
            <a:noAutofit/>
          </a:bodyPr>
          <a:lstStyle/>
          <a:p>
            <a:pPr marL="0" lvl="0" indent="0" algn="ctr" defTabSz="666750">
              <a:lnSpc>
                <a:spcPct val="90000"/>
              </a:lnSpc>
              <a:spcBef>
                <a:spcPct val="0"/>
              </a:spcBef>
              <a:spcAft>
                <a:spcPct val="35000"/>
              </a:spcAft>
              <a:buNone/>
            </a:pPr>
            <a:r>
              <a:rPr lang="es-CL" sz="1500" kern="1200" dirty="0" err="1"/>
              <a:t>Filament</a:t>
            </a:r>
            <a:r>
              <a:rPr lang="es-CL" sz="1500" kern="1200" dirty="0"/>
              <a:t> </a:t>
            </a:r>
            <a:r>
              <a:rPr lang="es-CL" sz="1500" kern="1200" dirty="0" err="1"/>
              <a:t>Delivered</a:t>
            </a:r>
            <a:endParaRPr lang="fr-FR" sz="1500" kern="1200" dirty="0"/>
          </a:p>
        </p:txBody>
      </p:sp>
      <p:sp>
        <p:nvSpPr>
          <p:cNvPr id="196" name="Forma libre: forma 195">
            <a:extLst>
              <a:ext uri="{FF2B5EF4-FFF2-40B4-BE49-F238E27FC236}">
                <a16:creationId xmlns:a16="http://schemas.microsoft.com/office/drawing/2014/main" id="{CDB39D9B-57AF-476C-9DA3-D25283110D27}"/>
              </a:ext>
            </a:extLst>
          </p:cNvPr>
          <p:cNvSpPr/>
          <p:nvPr/>
        </p:nvSpPr>
        <p:spPr>
          <a:xfrm>
            <a:off x="8566046" y="1934811"/>
            <a:ext cx="2030382" cy="436859"/>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413227" tIns="20003" rIns="373221" bIns="20003" numCol="1" spcCol="1270" anchor="ctr" anchorCtr="0">
            <a:noAutofit/>
          </a:bodyPr>
          <a:lstStyle/>
          <a:p>
            <a:pPr marL="0" lvl="0" indent="0" algn="ctr" defTabSz="666750">
              <a:lnSpc>
                <a:spcPct val="90000"/>
              </a:lnSpc>
              <a:spcBef>
                <a:spcPct val="0"/>
              </a:spcBef>
              <a:spcAft>
                <a:spcPct val="35000"/>
              </a:spcAft>
              <a:buNone/>
            </a:pPr>
            <a:r>
              <a:rPr lang="es-CL" sz="1500" kern="1200" dirty="0"/>
              <a:t>Kg </a:t>
            </a:r>
            <a:r>
              <a:rPr lang="es-CL" sz="1500" kern="1200" dirty="0" err="1"/>
              <a:t>of</a:t>
            </a:r>
            <a:r>
              <a:rPr lang="es-CL" sz="1500" kern="1200" dirty="0"/>
              <a:t> </a:t>
            </a:r>
            <a:r>
              <a:rPr lang="es-CL" sz="1500" kern="1200" dirty="0" err="1"/>
              <a:t>Filament</a:t>
            </a:r>
            <a:r>
              <a:rPr lang="es-CL" sz="1500" kern="1200" dirty="0"/>
              <a:t> </a:t>
            </a:r>
            <a:r>
              <a:rPr lang="es-CL" sz="1500" kern="1200" dirty="0" err="1"/>
              <a:t>Delivered</a:t>
            </a:r>
            <a:endParaRPr lang="fr-FR" sz="1500" kern="1200" dirty="0"/>
          </a:p>
        </p:txBody>
      </p:sp>
      <p:cxnSp>
        <p:nvCxnSpPr>
          <p:cNvPr id="7" name="Conector recto de flecha 6">
            <a:extLst>
              <a:ext uri="{FF2B5EF4-FFF2-40B4-BE49-F238E27FC236}">
                <a16:creationId xmlns:a16="http://schemas.microsoft.com/office/drawing/2014/main" id="{ECA5E827-5878-464F-A85E-BAAD59C608EC}"/>
              </a:ext>
            </a:extLst>
          </p:cNvPr>
          <p:cNvCxnSpPr>
            <a:cxnSpLocks/>
            <a:stCxn id="20" idx="3"/>
            <a:endCxn id="22" idx="1"/>
          </p:cNvCxnSpPr>
          <p:nvPr/>
        </p:nvCxnSpPr>
        <p:spPr>
          <a:xfrm flipV="1">
            <a:off x="1600877" y="786602"/>
            <a:ext cx="1551058" cy="1257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descr="Naranja, Filamento de impresión 3D, Ácido poliláctico, Fabricación de filamentos fundidos, Impresora, Acrilonitrilo butadieno estireno, Extrusora de filamentos Lyman, Plástico png">
            <a:extLst>
              <a:ext uri="{FF2B5EF4-FFF2-40B4-BE49-F238E27FC236}">
                <a16:creationId xmlns:a16="http://schemas.microsoft.com/office/drawing/2014/main" id="{C928D19D-DD8C-4F42-AD99-430D1F4B2CD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8094" b="93995" l="4865" r="92432">
                        <a14:foregroundMark x1="71892" y1="93734" x2="55946" y2="92950"/>
                        <a14:foregroundMark x1="55946" y1="92950" x2="43514" y2="84595"/>
                        <a14:foregroundMark x1="43514" y1="84595" x2="43243" y2="67885"/>
                        <a14:foregroundMark x1="43243" y1="67885" x2="51622" y2="55352"/>
                        <a14:foregroundMark x1="51622" y1="55352" x2="52973" y2="26893"/>
                        <a14:foregroundMark x1="52973" y1="26893" x2="66486" y2="19843"/>
                        <a14:foregroundMark x1="66486" y1="19843" x2="80000" y2="25326"/>
                        <a14:foregroundMark x1="80000" y1="25326" x2="89730" y2="36815"/>
                        <a14:foregroundMark x1="90675" y1="62141" x2="90811" y2="65796"/>
                        <a14:foregroundMark x1="89954" y1="42820" x2="90675" y2="62141"/>
                        <a14:foregroundMark x1="89740" y1="37076" x2="89954" y2="42820"/>
                        <a14:foregroundMark x1="89730" y1="36815" x2="89740" y2="37076"/>
                        <a14:foregroundMark x1="90811" y1="65796" x2="87568" y2="78590"/>
                        <a14:foregroundMark x1="87568" y1="78590" x2="88649" y2="91906"/>
                        <a14:foregroundMark x1="88649" y1="91906" x2="73243" y2="91123"/>
                        <a14:foregroundMark x1="73243" y1="91123" x2="71351" y2="92167"/>
                        <a14:foregroundMark x1="10541" y1="45431" x2="15946" y2="57441"/>
                        <a14:foregroundMark x1="15946" y1="57441" x2="14865" y2="72846"/>
                        <a14:foregroundMark x1="14865" y1="72846" x2="7568" y2="60313"/>
                        <a14:foregroundMark x1="7568" y1="60313" x2="10541" y2="46475"/>
                        <a14:foregroundMark x1="10541" y1="46475" x2="11892" y2="43864"/>
                        <a14:foregroundMark x1="29189" y1="39164" x2="39189" y2="49608"/>
                        <a14:foregroundMark x1="39189" y1="49608" x2="38649" y2="78329"/>
                        <a14:foregroundMark x1="38649" y1="78329" x2="30811" y2="67102"/>
                        <a14:foregroundMark x1="30811" y1="67102" x2="31351" y2="39164"/>
                        <a14:foregroundMark x1="31351" y1="39164" x2="27297" y2="45692"/>
                        <a14:foregroundMark x1="32703" y1="79112" x2="38108" y2="81201"/>
                        <a14:foregroundMark x1="17568" y1="88512" x2="15405" y2="44909"/>
                        <a14:foregroundMark x1="15405" y1="44909" x2="5135" y2="55614"/>
                        <a14:foregroundMark x1="5135" y1="55614" x2="14595" y2="85379"/>
                        <a14:foregroundMark x1="16486" y1="88512" x2="9730" y2="74935"/>
                        <a14:foregroundMark x1="9730" y1="74935" x2="9730" y2="43342"/>
                        <a14:foregroundMark x1="9730" y1="43342" x2="18108" y2="72846"/>
                        <a14:foregroundMark x1="18108" y1="72846" x2="16486" y2="57702"/>
                        <a14:foregroundMark x1="16486" y1="57702" x2="28378" y2="37076"/>
                        <a14:foregroundMark x1="31081" y1="37598" x2="27027" y2="39687"/>
                        <a14:foregroundMark x1="30270" y1="36031" x2="30270" y2="36031"/>
                        <a14:foregroundMark x1="12432" y1="43081" x2="12432" y2="43081"/>
                        <a14:foregroundMark x1="11351" y1="40992" x2="11351" y2="40992"/>
                        <a14:foregroundMark x1="10270" y1="39164" x2="10270" y2="39164"/>
                        <a14:foregroundMark x1="7568" y1="45170" x2="7568" y2="45170"/>
                        <a14:foregroundMark x1="9189" y1="39687" x2="9189" y2="39687"/>
                        <a14:foregroundMark x1="12162" y1="38642" x2="12162" y2="38642"/>
                        <a14:foregroundMark x1="14054" y1="38381" x2="14054" y2="38381"/>
                        <a14:foregroundMark x1="14054" y1="81984" x2="14054" y2="81984"/>
                        <a14:foregroundMark x1="17568" y1="91384" x2="8649" y2="80679"/>
                        <a14:foregroundMark x1="14054" y1="89817" x2="14054" y2="89817"/>
                        <a14:foregroundMark x1="15946" y1="83551" x2="15946" y2="83551"/>
                        <a14:foregroundMark x1="82703" y1="93734" x2="82703" y2="93734"/>
                        <a14:foregroundMark x1="82703" y1="93995" x2="82703" y2="93995"/>
                        <a14:foregroundMark x1="59730" y1="46997" x2="47568" y2="19582"/>
                        <a14:foregroundMark x1="47568" y1="19582" x2="62162" y2="11488"/>
                        <a14:foregroundMark x1="62162" y1="11488" x2="75676" y2="11749"/>
                        <a14:foregroundMark x1="75676" y1="11749" x2="82703" y2="24804"/>
                        <a14:foregroundMark x1="82703" y1="24804" x2="82703" y2="25326"/>
                        <a14:foregroundMark x1="66757" y1="46997" x2="60811" y2="33420"/>
                        <a14:foregroundMark x1="60811" y1="33420" x2="73243" y2="45692"/>
                        <a14:foregroundMark x1="73243" y1="45692" x2="84865" y2="39164"/>
                        <a14:foregroundMark x1="84865" y1="39164" x2="83784" y2="35248"/>
                        <a14:foregroundMark x1="89189" y1="29765" x2="90270" y2="32376"/>
                        <a14:foregroundMark x1="50000" y1="40209" x2="50000" y2="40209"/>
                        <a14:foregroundMark x1="45405" y1="39164" x2="45405" y2="39164"/>
                        <a14:foregroundMark x1="46216" y1="33159" x2="46216" y2="33159"/>
                        <a14:foregroundMark x1="38108" y1="8877" x2="52432" y2="12010"/>
                        <a14:foregroundMark x1="52432" y1="12010" x2="81892" y2="6005"/>
                        <a14:foregroundMark x1="81892" y1="6005" x2="52162" y2="11488"/>
                        <a14:foregroundMark x1="52162" y1="11488" x2="55676" y2="8355"/>
                        <a14:foregroundMark x1="92432" y1="47781" x2="91081" y2="43603"/>
                        <a14:foregroundMark x1="81892" y1="42298" x2="62432" y2="40209"/>
                        <a14:foregroundMark x1="62432" y1="40209" x2="46757" y2="34204"/>
                        <a14:foregroundMark x1="46757" y1="34204" x2="60811" y2="29765"/>
                        <a14:foregroundMark x1="60811" y1="29765" x2="74865" y2="37598"/>
                        <a14:foregroundMark x1="74865" y1="37598" x2="78378" y2="42037"/>
                        <a14:backgroundMark x1="92703" y1="62141" x2="92703" y2="62141"/>
                        <a14:backgroundMark x1="89189" y1="37076" x2="89189" y2="37076"/>
                        <a14:backgroundMark x1="88919" y1="42820" x2="88919" y2="42820"/>
                      </a14:backgroundRemoval>
                    </a14:imgEffect>
                  </a14:imgLayer>
                </a14:imgProps>
              </a:ext>
              <a:ext uri="{28A0092B-C50C-407E-A947-70E740481C1C}">
                <a14:useLocalDpi xmlns:a14="http://schemas.microsoft.com/office/drawing/2010/main" val="0"/>
              </a:ext>
            </a:extLst>
          </a:blip>
          <a:srcRect/>
          <a:stretch>
            <a:fillRect/>
          </a:stretch>
        </p:blipFill>
        <p:spPr bwMode="auto">
          <a:xfrm>
            <a:off x="8883804" y="346879"/>
            <a:ext cx="840544" cy="870077"/>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descr="Imagen que contiene tabla, fruta, alimentos, plato&#10;&#10;Descripción generada automáticamente">
            <a:extLst>
              <a:ext uri="{FF2B5EF4-FFF2-40B4-BE49-F238E27FC236}">
                <a16:creationId xmlns:a16="http://schemas.microsoft.com/office/drawing/2014/main" id="{EBBF4818-38FB-46CF-9712-344044303B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994" y="1648320"/>
            <a:ext cx="1114883" cy="791567"/>
          </a:xfrm>
          <a:prstGeom prst="rect">
            <a:avLst/>
          </a:prstGeom>
        </p:spPr>
      </p:pic>
      <p:pic>
        <p:nvPicPr>
          <p:cNvPr id="22" name="Imagen 21" descr="Imagen que contiene interior, tabla, lego, pequeño&#10;&#10;Descripción generada automáticamente">
            <a:extLst>
              <a:ext uri="{FF2B5EF4-FFF2-40B4-BE49-F238E27FC236}">
                <a16:creationId xmlns:a16="http://schemas.microsoft.com/office/drawing/2014/main" id="{6CE4794E-6372-419E-8EBE-A3AA5EA1A3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51935" y="306395"/>
            <a:ext cx="1333265" cy="960414"/>
          </a:xfrm>
          <a:prstGeom prst="rect">
            <a:avLst/>
          </a:prstGeom>
        </p:spPr>
      </p:pic>
      <p:pic>
        <p:nvPicPr>
          <p:cNvPr id="23" name="Imagen 22" descr="Imagen que contiene interior, tabla, lego, pequeño&#10;&#10;Descripción generada automáticamente">
            <a:extLst>
              <a:ext uri="{FF2B5EF4-FFF2-40B4-BE49-F238E27FC236}">
                <a16:creationId xmlns:a16="http://schemas.microsoft.com/office/drawing/2014/main" id="{F4C82569-93E8-47A2-B467-B51DB65E5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044555" y="309230"/>
            <a:ext cx="1333265" cy="960414"/>
          </a:xfrm>
          <a:prstGeom prst="rect">
            <a:avLst/>
          </a:prstGeom>
        </p:spPr>
      </p:pic>
      <p:pic>
        <p:nvPicPr>
          <p:cNvPr id="25" name="Imagen 24">
            <a:extLst>
              <a:ext uri="{FF2B5EF4-FFF2-40B4-BE49-F238E27FC236}">
                <a16:creationId xmlns:a16="http://schemas.microsoft.com/office/drawing/2014/main" id="{39E1FEAD-24CB-4E98-B592-1AB21AFEE9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727120" y="139489"/>
            <a:ext cx="1081215" cy="751847"/>
          </a:xfrm>
          <a:prstGeom prst="rect">
            <a:avLst/>
          </a:prstGeom>
        </p:spPr>
      </p:pic>
      <p:pic>
        <p:nvPicPr>
          <p:cNvPr id="27" name="Imagen 26">
            <a:extLst>
              <a:ext uri="{FF2B5EF4-FFF2-40B4-BE49-F238E27FC236}">
                <a16:creationId xmlns:a16="http://schemas.microsoft.com/office/drawing/2014/main" id="{67453167-5A15-4C19-8876-886A74DCBE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1982" y="1648320"/>
            <a:ext cx="1035269" cy="1035269"/>
          </a:xfrm>
          <a:prstGeom prst="rect">
            <a:avLst/>
          </a:prstGeom>
        </p:spPr>
      </p:pic>
      <p:cxnSp>
        <p:nvCxnSpPr>
          <p:cNvPr id="29" name="Conector recto de flecha 28">
            <a:extLst>
              <a:ext uri="{FF2B5EF4-FFF2-40B4-BE49-F238E27FC236}">
                <a16:creationId xmlns:a16="http://schemas.microsoft.com/office/drawing/2014/main" id="{55DB47F7-D086-4CAE-9B17-B836688C4E39}"/>
              </a:ext>
            </a:extLst>
          </p:cNvPr>
          <p:cNvCxnSpPr>
            <a:cxnSpLocks/>
            <a:stCxn id="22" idx="3"/>
            <a:endCxn id="23" idx="3"/>
          </p:cNvCxnSpPr>
          <p:nvPr/>
        </p:nvCxnSpPr>
        <p:spPr>
          <a:xfrm>
            <a:off x="4485200" y="786602"/>
            <a:ext cx="1559355" cy="2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F5148021-E198-469C-8F87-4B10E97360B3}"/>
              </a:ext>
            </a:extLst>
          </p:cNvPr>
          <p:cNvCxnSpPr>
            <a:cxnSpLocks/>
            <a:stCxn id="23" idx="1"/>
            <a:endCxn id="15" idx="1"/>
          </p:cNvCxnSpPr>
          <p:nvPr/>
        </p:nvCxnSpPr>
        <p:spPr>
          <a:xfrm flipV="1">
            <a:off x="7377820" y="781918"/>
            <a:ext cx="1505984" cy="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F7F3FA1A-871F-4E69-92AC-3F22261B42ED}"/>
              </a:ext>
            </a:extLst>
          </p:cNvPr>
          <p:cNvCxnSpPr>
            <a:cxnSpLocks/>
            <a:stCxn id="15" idx="3"/>
            <a:endCxn id="27" idx="1"/>
          </p:cNvCxnSpPr>
          <p:nvPr/>
        </p:nvCxnSpPr>
        <p:spPr>
          <a:xfrm>
            <a:off x="9724348" y="781918"/>
            <a:ext cx="1277634" cy="1384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Image 16">
            <a:extLst>
              <a:ext uri="{FF2B5EF4-FFF2-40B4-BE49-F238E27FC236}">
                <a16:creationId xmlns:a16="http://schemas.microsoft.com/office/drawing/2014/main" id="{31A0F7B0-B581-4AC2-AE9F-57BD6F5D42C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rot="3206824">
            <a:off x="9756414" y="536718"/>
            <a:ext cx="955574" cy="882796"/>
          </a:xfrm>
          <a:prstGeom prst="rect">
            <a:avLst/>
          </a:prstGeom>
        </p:spPr>
      </p:pic>
      <p:pic>
        <p:nvPicPr>
          <p:cNvPr id="43" name="Imagen 42" descr="Imagen que contiene camioneta, exterior, camión, caja&#10;&#10;Descripción generada automáticamente">
            <a:extLst>
              <a:ext uri="{FF2B5EF4-FFF2-40B4-BE49-F238E27FC236}">
                <a16:creationId xmlns:a16="http://schemas.microsoft.com/office/drawing/2014/main" id="{013FEBD6-7375-4058-8CE1-F917C4E5D75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b="65847"/>
          <a:stretch/>
        </p:blipFill>
        <p:spPr>
          <a:xfrm rot="18301998">
            <a:off x="1605153" y="809045"/>
            <a:ext cx="1297549" cy="443153"/>
          </a:xfrm>
          <a:prstGeom prst="rect">
            <a:avLst/>
          </a:prstGeom>
        </p:spPr>
      </p:pic>
      <p:pic>
        <p:nvPicPr>
          <p:cNvPr id="44" name="Imagen 43" descr="Imagen que contiene camioneta, exterior, camión, caja&#10;&#10;Descripción generada automáticamente">
            <a:extLst>
              <a:ext uri="{FF2B5EF4-FFF2-40B4-BE49-F238E27FC236}">
                <a16:creationId xmlns:a16="http://schemas.microsoft.com/office/drawing/2014/main" id="{9F49007F-7110-457B-B7AC-AF7E2B112812}"/>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65847"/>
          <a:stretch/>
        </p:blipFill>
        <p:spPr>
          <a:xfrm>
            <a:off x="7532289" y="362268"/>
            <a:ext cx="1085872" cy="370859"/>
          </a:xfrm>
          <a:prstGeom prst="rect">
            <a:avLst/>
          </a:prstGeom>
        </p:spPr>
      </p:pic>
      <p:sp>
        <p:nvSpPr>
          <p:cNvPr id="45" name="CuadroTexto 44">
            <a:extLst>
              <a:ext uri="{FF2B5EF4-FFF2-40B4-BE49-F238E27FC236}">
                <a16:creationId xmlns:a16="http://schemas.microsoft.com/office/drawing/2014/main" id="{780E1D74-7450-4B74-BC4C-B33E39FF096A}"/>
              </a:ext>
            </a:extLst>
          </p:cNvPr>
          <p:cNvSpPr txBox="1"/>
          <p:nvPr/>
        </p:nvSpPr>
        <p:spPr>
          <a:xfrm>
            <a:off x="525308" y="2408917"/>
            <a:ext cx="1114884" cy="646331"/>
          </a:xfrm>
          <a:prstGeom prst="rect">
            <a:avLst/>
          </a:prstGeom>
          <a:noFill/>
        </p:spPr>
        <p:txBody>
          <a:bodyPr wrap="square" rtlCol="0">
            <a:spAutoFit/>
          </a:bodyPr>
          <a:lstStyle/>
          <a:p>
            <a:pPr algn="ctr"/>
            <a:r>
              <a:rPr lang="es-CL" sz="1200" dirty="0" err="1"/>
              <a:t>NatureWorks</a:t>
            </a:r>
            <a:r>
              <a:rPr lang="es-CL" sz="1200" dirty="0"/>
              <a:t>,</a:t>
            </a:r>
          </a:p>
          <a:p>
            <a:pPr algn="ctr"/>
            <a:r>
              <a:rPr lang="es-CL" sz="1200" dirty="0"/>
              <a:t>Nebraska, EE.UU.</a:t>
            </a:r>
            <a:endParaRPr lang="fr-FR" sz="1200" dirty="0"/>
          </a:p>
        </p:txBody>
      </p:sp>
      <p:sp>
        <p:nvSpPr>
          <p:cNvPr id="46" name="CuadroTexto 45">
            <a:extLst>
              <a:ext uri="{FF2B5EF4-FFF2-40B4-BE49-F238E27FC236}">
                <a16:creationId xmlns:a16="http://schemas.microsoft.com/office/drawing/2014/main" id="{EC53BF6A-2CA2-4A03-B5D9-CA86E2818F12}"/>
              </a:ext>
            </a:extLst>
          </p:cNvPr>
          <p:cNvSpPr txBox="1"/>
          <p:nvPr/>
        </p:nvSpPr>
        <p:spPr>
          <a:xfrm>
            <a:off x="3427049" y="1246788"/>
            <a:ext cx="1114884" cy="646331"/>
          </a:xfrm>
          <a:prstGeom prst="rect">
            <a:avLst/>
          </a:prstGeom>
          <a:noFill/>
        </p:spPr>
        <p:txBody>
          <a:bodyPr wrap="square" rtlCol="0">
            <a:spAutoFit/>
          </a:bodyPr>
          <a:lstStyle/>
          <a:p>
            <a:pPr algn="ctr"/>
            <a:r>
              <a:rPr lang="es-CL" sz="1200" dirty="0"/>
              <a:t>Port </a:t>
            </a:r>
            <a:r>
              <a:rPr lang="es-CL" sz="1200" dirty="0" err="1"/>
              <a:t>of</a:t>
            </a:r>
            <a:r>
              <a:rPr lang="es-CL" sz="1200" dirty="0"/>
              <a:t> Chicago, EE.UU.</a:t>
            </a:r>
            <a:endParaRPr lang="fr-FR" sz="1200" dirty="0"/>
          </a:p>
        </p:txBody>
      </p:sp>
      <p:sp>
        <p:nvSpPr>
          <p:cNvPr id="47" name="CuadroTexto 46">
            <a:extLst>
              <a:ext uri="{FF2B5EF4-FFF2-40B4-BE49-F238E27FC236}">
                <a16:creationId xmlns:a16="http://schemas.microsoft.com/office/drawing/2014/main" id="{C2624535-57E8-43AB-9F99-597A6259D107}"/>
              </a:ext>
            </a:extLst>
          </p:cNvPr>
          <p:cNvSpPr txBox="1"/>
          <p:nvPr/>
        </p:nvSpPr>
        <p:spPr>
          <a:xfrm>
            <a:off x="6080485" y="1208957"/>
            <a:ext cx="1114884" cy="646331"/>
          </a:xfrm>
          <a:prstGeom prst="rect">
            <a:avLst/>
          </a:prstGeom>
          <a:noFill/>
        </p:spPr>
        <p:txBody>
          <a:bodyPr wrap="square" rtlCol="0">
            <a:spAutoFit/>
          </a:bodyPr>
          <a:lstStyle/>
          <a:p>
            <a:pPr algn="ctr"/>
            <a:r>
              <a:rPr lang="es-CL" sz="1200" dirty="0"/>
              <a:t>Port </a:t>
            </a:r>
            <a:r>
              <a:rPr lang="es-CL" sz="1200" dirty="0" err="1"/>
              <a:t>of</a:t>
            </a:r>
            <a:r>
              <a:rPr lang="es-CL" sz="1200" dirty="0"/>
              <a:t> </a:t>
            </a:r>
            <a:r>
              <a:rPr lang="es-CL" sz="1200" dirty="0" err="1"/>
              <a:t>Norderham</a:t>
            </a:r>
            <a:r>
              <a:rPr lang="es-CL" sz="1200" dirty="0"/>
              <a:t>, </a:t>
            </a:r>
            <a:r>
              <a:rPr lang="es-CL" sz="1200" dirty="0" err="1"/>
              <a:t>Germany</a:t>
            </a:r>
            <a:endParaRPr lang="fr-FR" sz="1200" dirty="0"/>
          </a:p>
        </p:txBody>
      </p:sp>
      <p:sp>
        <p:nvSpPr>
          <p:cNvPr id="48" name="CuadroTexto 47">
            <a:extLst>
              <a:ext uri="{FF2B5EF4-FFF2-40B4-BE49-F238E27FC236}">
                <a16:creationId xmlns:a16="http://schemas.microsoft.com/office/drawing/2014/main" id="{2EBB412D-E960-4CC7-8F77-30176D2ECC57}"/>
              </a:ext>
            </a:extLst>
          </p:cNvPr>
          <p:cNvSpPr txBox="1"/>
          <p:nvPr/>
        </p:nvSpPr>
        <p:spPr>
          <a:xfrm>
            <a:off x="8772828" y="1244779"/>
            <a:ext cx="1114884" cy="646331"/>
          </a:xfrm>
          <a:prstGeom prst="rect">
            <a:avLst/>
          </a:prstGeom>
          <a:noFill/>
        </p:spPr>
        <p:txBody>
          <a:bodyPr wrap="square" rtlCol="0">
            <a:spAutoFit/>
          </a:bodyPr>
          <a:lstStyle/>
          <a:p>
            <a:pPr algn="ctr"/>
            <a:r>
              <a:rPr lang="es-CL" sz="1200" dirty="0"/>
              <a:t>GEHR, Mannheim, </a:t>
            </a:r>
            <a:r>
              <a:rPr lang="es-CL" sz="1200" dirty="0" err="1"/>
              <a:t>Germany</a:t>
            </a:r>
            <a:r>
              <a:rPr lang="es-CL" sz="1200" dirty="0"/>
              <a:t>..</a:t>
            </a:r>
            <a:endParaRPr lang="fr-FR" sz="1200" dirty="0"/>
          </a:p>
        </p:txBody>
      </p:sp>
      <p:sp>
        <p:nvSpPr>
          <p:cNvPr id="49" name="CuadroTexto 48">
            <a:extLst>
              <a:ext uri="{FF2B5EF4-FFF2-40B4-BE49-F238E27FC236}">
                <a16:creationId xmlns:a16="http://schemas.microsoft.com/office/drawing/2014/main" id="{31B695EF-7719-43A4-BAC3-4C0ED8BC8BD1}"/>
              </a:ext>
            </a:extLst>
          </p:cNvPr>
          <p:cNvSpPr txBox="1"/>
          <p:nvPr/>
        </p:nvSpPr>
        <p:spPr>
          <a:xfrm>
            <a:off x="10897099" y="2542749"/>
            <a:ext cx="1114884" cy="461665"/>
          </a:xfrm>
          <a:prstGeom prst="rect">
            <a:avLst/>
          </a:prstGeom>
          <a:noFill/>
        </p:spPr>
        <p:txBody>
          <a:bodyPr wrap="square" rtlCol="0">
            <a:spAutoFit/>
          </a:bodyPr>
          <a:lstStyle/>
          <a:p>
            <a:pPr algn="ctr"/>
            <a:r>
              <a:rPr lang="es-CL" sz="1200" dirty="0"/>
              <a:t>Nancy </a:t>
            </a:r>
            <a:r>
              <a:rPr lang="es-CL" sz="1200" dirty="0" err="1"/>
              <a:t>schools</a:t>
            </a:r>
            <a:r>
              <a:rPr lang="es-CL" sz="1200" dirty="0"/>
              <a:t>, France</a:t>
            </a:r>
            <a:endParaRPr lang="fr-FR" sz="1200" dirty="0"/>
          </a:p>
        </p:txBody>
      </p:sp>
      <p:sp>
        <p:nvSpPr>
          <p:cNvPr id="50" name="CuadroTexto 49">
            <a:extLst>
              <a:ext uri="{FF2B5EF4-FFF2-40B4-BE49-F238E27FC236}">
                <a16:creationId xmlns:a16="http://schemas.microsoft.com/office/drawing/2014/main" id="{8DD5EBD5-067D-449A-B4BE-EB60490BC0F7}"/>
              </a:ext>
            </a:extLst>
          </p:cNvPr>
          <p:cNvSpPr txBox="1"/>
          <p:nvPr/>
        </p:nvSpPr>
        <p:spPr>
          <a:xfrm rot="18290312">
            <a:off x="2063181" y="1368955"/>
            <a:ext cx="1114884" cy="276999"/>
          </a:xfrm>
          <a:prstGeom prst="rect">
            <a:avLst/>
          </a:prstGeom>
          <a:noFill/>
        </p:spPr>
        <p:txBody>
          <a:bodyPr wrap="square" rtlCol="0">
            <a:spAutoFit/>
          </a:bodyPr>
          <a:lstStyle/>
          <a:p>
            <a:pPr algn="ctr"/>
            <a:r>
              <a:rPr lang="es-CL" sz="1200" dirty="0"/>
              <a:t>756 KM</a:t>
            </a:r>
            <a:endParaRPr lang="fr-FR" sz="1200" dirty="0"/>
          </a:p>
        </p:txBody>
      </p:sp>
      <p:sp>
        <p:nvSpPr>
          <p:cNvPr id="51" name="CuadroTexto 50">
            <a:extLst>
              <a:ext uri="{FF2B5EF4-FFF2-40B4-BE49-F238E27FC236}">
                <a16:creationId xmlns:a16="http://schemas.microsoft.com/office/drawing/2014/main" id="{EF1947CE-828F-4369-BF00-4EF93A7B2AA4}"/>
              </a:ext>
            </a:extLst>
          </p:cNvPr>
          <p:cNvSpPr txBox="1"/>
          <p:nvPr/>
        </p:nvSpPr>
        <p:spPr>
          <a:xfrm>
            <a:off x="4697651" y="903433"/>
            <a:ext cx="1114884" cy="461665"/>
          </a:xfrm>
          <a:prstGeom prst="rect">
            <a:avLst/>
          </a:prstGeom>
          <a:noFill/>
        </p:spPr>
        <p:txBody>
          <a:bodyPr wrap="square" rtlCol="0">
            <a:spAutoFit/>
          </a:bodyPr>
          <a:lstStyle/>
          <a:p>
            <a:pPr algn="ctr"/>
            <a:r>
              <a:rPr lang="es-CL" sz="1200" dirty="0"/>
              <a:t>3588 </a:t>
            </a:r>
            <a:r>
              <a:rPr lang="es-CL" sz="1200" dirty="0" err="1"/>
              <a:t>nautical</a:t>
            </a:r>
            <a:r>
              <a:rPr lang="es-CL" sz="1200" dirty="0"/>
              <a:t> miles</a:t>
            </a:r>
            <a:endParaRPr lang="fr-FR" sz="1200" dirty="0"/>
          </a:p>
        </p:txBody>
      </p:sp>
      <p:sp>
        <p:nvSpPr>
          <p:cNvPr id="52" name="CuadroTexto 51">
            <a:extLst>
              <a:ext uri="{FF2B5EF4-FFF2-40B4-BE49-F238E27FC236}">
                <a16:creationId xmlns:a16="http://schemas.microsoft.com/office/drawing/2014/main" id="{982D5FA5-0B99-46C4-8171-69FBF7254059}"/>
              </a:ext>
            </a:extLst>
          </p:cNvPr>
          <p:cNvSpPr txBox="1"/>
          <p:nvPr/>
        </p:nvSpPr>
        <p:spPr>
          <a:xfrm>
            <a:off x="7420802" y="859061"/>
            <a:ext cx="1114884" cy="276999"/>
          </a:xfrm>
          <a:prstGeom prst="rect">
            <a:avLst/>
          </a:prstGeom>
          <a:noFill/>
        </p:spPr>
        <p:txBody>
          <a:bodyPr wrap="square" rtlCol="0">
            <a:spAutoFit/>
          </a:bodyPr>
          <a:lstStyle/>
          <a:p>
            <a:pPr algn="ctr"/>
            <a:r>
              <a:rPr lang="es-CL" sz="1200" dirty="0"/>
              <a:t>558  KM</a:t>
            </a:r>
            <a:endParaRPr lang="fr-FR" sz="1200" dirty="0"/>
          </a:p>
        </p:txBody>
      </p:sp>
      <p:sp>
        <p:nvSpPr>
          <p:cNvPr id="53" name="CuadroTexto 52">
            <a:extLst>
              <a:ext uri="{FF2B5EF4-FFF2-40B4-BE49-F238E27FC236}">
                <a16:creationId xmlns:a16="http://schemas.microsoft.com/office/drawing/2014/main" id="{41FAF345-0450-4CDB-980D-BDA89CCE57F4}"/>
              </a:ext>
            </a:extLst>
          </p:cNvPr>
          <p:cNvSpPr txBox="1"/>
          <p:nvPr/>
        </p:nvSpPr>
        <p:spPr>
          <a:xfrm rot="2846454">
            <a:off x="9625139" y="1416857"/>
            <a:ext cx="1114884" cy="276999"/>
          </a:xfrm>
          <a:prstGeom prst="rect">
            <a:avLst/>
          </a:prstGeom>
          <a:noFill/>
        </p:spPr>
        <p:txBody>
          <a:bodyPr wrap="square" rtlCol="0">
            <a:spAutoFit/>
          </a:bodyPr>
          <a:lstStyle/>
          <a:p>
            <a:pPr algn="ctr"/>
            <a:r>
              <a:rPr lang="es-CL" sz="1200" dirty="0"/>
              <a:t>280 km</a:t>
            </a:r>
            <a:endParaRPr lang="fr-FR" sz="1200" dirty="0"/>
          </a:p>
        </p:txBody>
      </p:sp>
      <p:cxnSp>
        <p:nvCxnSpPr>
          <p:cNvPr id="56" name="Conector recto de flecha 55">
            <a:extLst>
              <a:ext uri="{FF2B5EF4-FFF2-40B4-BE49-F238E27FC236}">
                <a16:creationId xmlns:a16="http://schemas.microsoft.com/office/drawing/2014/main" id="{120D249B-AF9D-4BC8-B298-449EBF4B8C89}"/>
              </a:ext>
            </a:extLst>
          </p:cNvPr>
          <p:cNvCxnSpPr>
            <a:cxnSpLocks/>
            <a:stCxn id="20" idx="3"/>
            <a:endCxn id="57" idx="1"/>
          </p:cNvCxnSpPr>
          <p:nvPr/>
        </p:nvCxnSpPr>
        <p:spPr>
          <a:xfrm>
            <a:off x="1600877" y="2044104"/>
            <a:ext cx="1113703" cy="90063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57" name="Picture 2" descr="Naranja, Filamento de impresión 3D, Ácido poliláctico, Fabricación de filamentos fundidos, Impresora, Acrilonitrilo butadieno estireno, Extrusora de filamentos Lyman, Plástico png">
            <a:extLst>
              <a:ext uri="{FF2B5EF4-FFF2-40B4-BE49-F238E27FC236}">
                <a16:creationId xmlns:a16="http://schemas.microsoft.com/office/drawing/2014/main" id="{0B288482-F086-4152-AB87-01751CFE681C}"/>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8094" b="93995" l="4865" r="92432">
                        <a14:foregroundMark x1="71892" y1="93734" x2="55946" y2="92950"/>
                        <a14:foregroundMark x1="55946" y1="92950" x2="43514" y2="84595"/>
                        <a14:foregroundMark x1="43514" y1="84595" x2="43243" y2="67885"/>
                        <a14:foregroundMark x1="43243" y1="67885" x2="51622" y2="55352"/>
                        <a14:foregroundMark x1="51622" y1="55352" x2="52973" y2="26893"/>
                        <a14:foregroundMark x1="52973" y1="26893" x2="66486" y2="19843"/>
                        <a14:foregroundMark x1="66486" y1="19843" x2="80000" y2="25326"/>
                        <a14:foregroundMark x1="80000" y1="25326" x2="89730" y2="36815"/>
                        <a14:foregroundMark x1="90675" y1="62141" x2="90811" y2="65796"/>
                        <a14:foregroundMark x1="89954" y1="42820" x2="90675" y2="62141"/>
                        <a14:foregroundMark x1="89740" y1="37076" x2="89954" y2="42820"/>
                        <a14:foregroundMark x1="89730" y1="36815" x2="89740" y2="37076"/>
                        <a14:foregroundMark x1="90811" y1="65796" x2="87568" y2="78590"/>
                        <a14:foregroundMark x1="87568" y1="78590" x2="88649" y2="91906"/>
                        <a14:foregroundMark x1="88649" y1="91906" x2="73243" y2="91123"/>
                        <a14:foregroundMark x1="73243" y1="91123" x2="71351" y2="92167"/>
                        <a14:foregroundMark x1="10541" y1="45431" x2="15946" y2="57441"/>
                        <a14:foregroundMark x1="15946" y1="57441" x2="14865" y2="72846"/>
                        <a14:foregroundMark x1="14865" y1="72846" x2="7568" y2="60313"/>
                        <a14:foregroundMark x1="7568" y1="60313" x2="10541" y2="46475"/>
                        <a14:foregroundMark x1="10541" y1="46475" x2="11892" y2="43864"/>
                        <a14:foregroundMark x1="29189" y1="39164" x2="39189" y2="49608"/>
                        <a14:foregroundMark x1="39189" y1="49608" x2="38649" y2="78329"/>
                        <a14:foregroundMark x1="38649" y1="78329" x2="30811" y2="67102"/>
                        <a14:foregroundMark x1="30811" y1="67102" x2="31351" y2="39164"/>
                        <a14:foregroundMark x1="31351" y1="39164" x2="27297" y2="45692"/>
                        <a14:foregroundMark x1="32703" y1="79112" x2="38108" y2="81201"/>
                        <a14:foregroundMark x1="17568" y1="88512" x2="15405" y2="44909"/>
                        <a14:foregroundMark x1="15405" y1="44909" x2="5135" y2="55614"/>
                        <a14:foregroundMark x1="5135" y1="55614" x2="14595" y2="85379"/>
                        <a14:foregroundMark x1="16486" y1="88512" x2="9730" y2="74935"/>
                        <a14:foregroundMark x1="9730" y1="74935" x2="9730" y2="43342"/>
                        <a14:foregroundMark x1="9730" y1="43342" x2="18108" y2="72846"/>
                        <a14:foregroundMark x1="18108" y1="72846" x2="16486" y2="57702"/>
                        <a14:foregroundMark x1="16486" y1="57702" x2="28378" y2="37076"/>
                        <a14:foregroundMark x1="31081" y1="37598" x2="27027" y2="39687"/>
                        <a14:foregroundMark x1="30270" y1="36031" x2="30270" y2="36031"/>
                        <a14:foregroundMark x1="12432" y1="43081" x2="12432" y2="43081"/>
                        <a14:foregroundMark x1="11351" y1="40992" x2="11351" y2="40992"/>
                        <a14:foregroundMark x1="10270" y1="39164" x2="10270" y2="39164"/>
                        <a14:foregroundMark x1="7568" y1="45170" x2="7568" y2="45170"/>
                        <a14:foregroundMark x1="9189" y1="39687" x2="9189" y2="39687"/>
                        <a14:foregroundMark x1="12162" y1="38642" x2="12162" y2="38642"/>
                        <a14:foregroundMark x1="14054" y1="38381" x2="14054" y2="38381"/>
                        <a14:foregroundMark x1="14054" y1="81984" x2="14054" y2="81984"/>
                        <a14:foregroundMark x1="17568" y1="91384" x2="8649" y2="80679"/>
                        <a14:foregroundMark x1="14054" y1="89817" x2="14054" y2="89817"/>
                        <a14:foregroundMark x1="15946" y1="83551" x2="15946" y2="83551"/>
                        <a14:foregroundMark x1="82703" y1="93734" x2="82703" y2="93734"/>
                        <a14:foregroundMark x1="82703" y1="93995" x2="82703" y2="93995"/>
                        <a14:foregroundMark x1="59730" y1="46997" x2="47568" y2="19582"/>
                        <a14:foregroundMark x1="47568" y1="19582" x2="62162" y2="11488"/>
                        <a14:foregroundMark x1="62162" y1="11488" x2="75676" y2="11749"/>
                        <a14:foregroundMark x1="75676" y1="11749" x2="82703" y2="24804"/>
                        <a14:foregroundMark x1="82703" y1="24804" x2="82703" y2="25326"/>
                        <a14:foregroundMark x1="66757" y1="46997" x2="60811" y2="33420"/>
                        <a14:foregroundMark x1="60811" y1="33420" x2="73243" y2="45692"/>
                        <a14:foregroundMark x1="73243" y1="45692" x2="84865" y2="39164"/>
                        <a14:foregroundMark x1="84865" y1="39164" x2="83784" y2="35248"/>
                        <a14:foregroundMark x1="89189" y1="29765" x2="90270" y2="32376"/>
                        <a14:foregroundMark x1="50000" y1="40209" x2="50000" y2="40209"/>
                        <a14:foregroundMark x1="45405" y1="39164" x2="45405" y2="39164"/>
                        <a14:foregroundMark x1="46216" y1="33159" x2="46216" y2="33159"/>
                        <a14:foregroundMark x1="38108" y1="8877" x2="52432" y2="12010"/>
                        <a14:foregroundMark x1="52432" y1="12010" x2="81892" y2="6005"/>
                        <a14:foregroundMark x1="81892" y1="6005" x2="52162" y2="11488"/>
                        <a14:foregroundMark x1="52162" y1="11488" x2="55676" y2="8355"/>
                        <a14:foregroundMark x1="92432" y1="47781" x2="91081" y2="43603"/>
                        <a14:foregroundMark x1="81892" y1="42298" x2="62432" y2="40209"/>
                        <a14:foregroundMark x1="62432" y1="40209" x2="46757" y2="34204"/>
                        <a14:foregroundMark x1="46757" y1="34204" x2="60811" y2="29765"/>
                        <a14:foregroundMark x1="60811" y1="29765" x2="74865" y2="37598"/>
                        <a14:foregroundMark x1="74865" y1="37598" x2="78378" y2="42037"/>
                        <a14:backgroundMark x1="92703" y1="62141" x2="92703" y2="62141"/>
                        <a14:backgroundMark x1="89189" y1="37076" x2="89189" y2="37076"/>
                        <a14:backgroundMark x1="88919" y1="42820" x2="88919" y2="42820"/>
                      </a14:backgroundRemoval>
                    </a14:imgEffect>
                  </a14:imgLayer>
                </a14:imgProps>
              </a:ext>
              <a:ext uri="{28A0092B-C50C-407E-A947-70E740481C1C}">
                <a14:useLocalDpi xmlns:a14="http://schemas.microsoft.com/office/drawing/2010/main" val="0"/>
              </a:ext>
            </a:extLst>
          </a:blip>
          <a:srcRect/>
          <a:stretch>
            <a:fillRect/>
          </a:stretch>
        </p:blipFill>
        <p:spPr bwMode="auto">
          <a:xfrm>
            <a:off x="2714580" y="2542749"/>
            <a:ext cx="776698" cy="803988"/>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16">
            <a:extLst>
              <a:ext uri="{FF2B5EF4-FFF2-40B4-BE49-F238E27FC236}">
                <a16:creationId xmlns:a16="http://schemas.microsoft.com/office/drawing/2014/main" id="{3374EF48-4430-47CE-A845-038E224F3EF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rot="20662599">
            <a:off x="8643039" y="2720524"/>
            <a:ext cx="778585" cy="719287"/>
          </a:xfrm>
          <a:prstGeom prst="rect">
            <a:avLst/>
          </a:prstGeom>
        </p:spPr>
      </p:pic>
      <p:pic>
        <p:nvPicPr>
          <p:cNvPr id="61" name="Imagen 60" descr="Imagen que contiene camioneta, exterior, camión, caja&#10;&#10;Descripción generada automáticamente">
            <a:extLst>
              <a:ext uri="{FF2B5EF4-FFF2-40B4-BE49-F238E27FC236}">
                <a16:creationId xmlns:a16="http://schemas.microsoft.com/office/drawing/2014/main" id="{3653CDBD-F383-4D4B-AB24-BC59327C7639}"/>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65847"/>
          <a:stretch/>
        </p:blipFill>
        <p:spPr>
          <a:xfrm rot="2457067">
            <a:off x="1671159" y="2725926"/>
            <a:ext cx="1018378" cy="347808"/>
          </a:xfrm>
          <a:prstGeom prst="rect">
            <a:avLst/>
          </a:prstGeom>
        </p:spPr>
      </p:pic>
      <p:sp>
        <p:nvSpPr>
          <p:cNvPr id="63" name="CuadroTexto 62">
            <a:extLst>
              <a:ext uri="{FF2B5EF4-FFF2-40B4-BE49-F238E27FC236}">
                <a16:creationId xmlns:a16="http://schemas.microsoft.com/office/drawing/2014/main" id="{5B7C0FD7-62F8-48CB-90C8-3FE4929B3D4C}"/>
              </a:ext>
            </a:extLst>
          </p:cNvPr>
          <p:cNvSpPr txBox="1"/>
          <p:nvPr/>
        </p:nvSpPr>
        <p:spPr>
          <a:xfrm>
            <a:off x="2544608" y="3285638"/>
            <a:ext cx="1114884" cy="461665"/>
          </a:xfrm>
          <a:prstGeom prst="rect">
            <a:avLst/>
          </a:prstGeom>
          <a:noFill/>
        </p:spPr>
        <p:txBody>
          <a:bodyPr wrap="square" rtlCol="0">
            <a:spAutoFit/>
          </a:bodyPr>
          <a:lstStyle/>
          <a:p>
            <a:pPr algn="ctr"/>
            <a:r>
              <a:rPr lang="es-CL" sz="1200" dirty="0"/>
              <a:t>3D-FUEL, Fargo, EE.UU.</a:t>
            </a:r>
            <a:endParaRPr lang="fr-FR" sz="1200" dirty="0"/>
          </a:p>
        </p:txBody>
      </p:sp>
      <p:sp>
        <p:nvSpPr>
          <p:cNvPr id="64" name="CuadroTexto 63">
            <a:extLst>
              <a:ext uri="{FF2B5EF4-FFF2-40B4-BE49-F238E27FC236}">
                <a16:creationId xmlns:a16="http://schemas.microsoft.com/office/drawing/2014/main" id="{D10B4E63-F45D-4CF2-A9A2-918BA000ED1A}"/>
              </a:ext>
            </a:extLst>
          </p:cNvPr>
          <p:cNvSpPr txBox="1"/>
          <p:nvPr/>
        </p:nvSpPr>
        <p:spPr>
          <a:xfrm>
            <a:off x="4494949" y="3342050"/>
            <a:ext cx="1114884" cy="461665"/>
          </a:xfrm>
          <a:prstGeom prst="rect">
            <a:avLst/>
          </a:prstGeom>
          <a:noFill/>
        </p:spPr>
        <p:txBody>
          <a:bodyPr wrap="square" rtlCol="0">
            <a:spAutoFit/>
          </a:bodyPr>
          <a:lstStyle/>
          <a:p>
            <a:pPr algn="ctr"/>
            <a:r>
              <a:rPr lang="es-CL" sz="1200" dirty="0"/>
              <a:t>Fargo </a:t>
            </a:r>
            <a:r>
              <a:rPr lang="es-CL" sz="1200" dirty="0" err="1"/>
              <a:t>airport</a:t>
            </a:r>
            <a:r>
              <a:rPr lang="es-CL" sz="1200" dirty="0"/>
              <a:t>, EE.UU. </a:t>
            </a:r>
            <a:endParaRPr lang="fr-FR" sz="1200" dirty="0"/>
          </a:p>
        </p:txBody>
      </p:sp>
      <p:sp>
        <p:nvSpPr>
          <p:cNvPr id="66" name="CuadroTexto 65">
            <a:extLst>
              <a:ext uri="{FF2B5EF4-FFF2-40B4-BE49-F238E27FC236}">
                <a16:creationId xmlns:a16="http://schemas.microsoft.com/office/drawing/2014/main" id="{6127780C-5164-445D-9F17-DBED68167A73}"/>
              </a:ext>
            </a:extLst>
          </p:cNvPr>
          <p:cNvSpPr txBox="1"/>
          <p:nvPr/>
        </p:nvSpPr>
        <p:spPr>
          <a:xfrm rot="2380260">
            <a:off x="1582481" y="3146337"/>
            <a:ext cx="1114884" cy="276999"/>
          </a:xfrm>
          <a:prstGeom prst="rect">
            <a:avLst/>
          </a:prstGeom>
          <a:noFill/>
        </p:spPr>
        <p:txBody>
          <a:bodyPr wrap="square" rtlCol="0">
            <a:spAutoFit/>
          </a:bodyPr>
          <a:lstStyle/>
          <a:p>
            <a:pPr algn="ctr"/>
            <a:r>
              <a:rPr lang="es-CL" sz="1200" dirty="0"/>
              <a:t>645 KM</a:t>
            </a:r>
            <a:endParaRPr lang="fr-FR" sz="1200" dirty="0"/>
          </a:p>
        </p:txBody>
      </p:sp>
      <p:sp>
        <p:nvSpPr>
          <p:cNvPr id="67" name="CuadroTexto 66">
            <a:extLst>
              <a:ext uri="{FF2B5EF4-FFF2-40B4-BE49-F238E27FC236}">
                <a16:creationId xmlns:a16="http://schemas.microsoft.com/office/drawing/2014/main" id="{28DC7AE1-1DDE-4814-8FE0-DA10925A4BC8}"/>
              </a:ext>
            </a:extLst>
          </p:cNvPr>
          <p:cNvSpPr txBox="1"/>
          <p:nvPr/>
        </p:nvSpPr>
        <p:spPr>
          <a:xfrm>
            <a:off x="5723697" y="3023650"/>
            <a:ext cx="1460526" cy="276999"/>
          </a:xfrm>
          <a:prstGeom prst="rect">
            <a:avLst/>
          </a:prstGeom>
          <a:noFill/>
        </p:spPr>
        <p:txBody>
          <a:bodyPr wrap="square" rtlCol="0">
            <a:spAutoFit/>
          </a:bodyPr>
          <a:lstStyle/>
          <a:p>
            <a:pPr algn="ctr"/>
            <a:r>
              <a:rPr lang="es-CL" sz="1200" dirty="0"/>
              <a:t>6971 km (9 </a:t>
            </a:r>
            <a:r>
              <a:rPr lang="es-CL" sz="1200" dirty="0" err="1"/>
              <a:t>hours</a:t>
            </a:r>
            <a:r>
              <a:rPr lang="es-CL" sz="1200" dirty="0"/>
              <a:t>)</a:t>
            </a:r>
            <a:endParaRPr lang="fr-FR" sz="1200" dirty="0"/>
          </a:p>
        </p:txBody>
      </p:sp>
      <p:sp>
        <p:nvSpPr>
          <p:cNvPr id="68" name="CuadroTexto 67">
            <a:extLst>
              <a:ext uri="{FF2B5EF4-FFF2-40B4-BE49-F238E27FC236}">
                <a16:creationId xmlns:a16="http://schemas.microsoft.com/office/drawing/2014/main" id="{57B091AE-1497-49FA-8BAF-9F76ED1DA645}"/>
              </a:ext>
            </a:extLst>
          </p:cNvPr>
          <p:cNvSpPr txBox="1"/>
          <p:nvPr/>
        </p:nvSpPr>
        <p:spPr>
          <a:xfrm rot="20599735">
            <a:off x="8277250" y="2445977"/>
            <a:ext cx="1114884" cy="276999"/>
          </a:xfrm>
          <a:prstGeom prst="rect">
            <a:avLst/>
          </a:prstGeom>
          <a:noFill/>
        </p:spPr>
        <p:txBody>
          <a:bodyPr wrap="square" rtlCol="0">
            <a:spAutoFit/>
          </a:bodyPr>
          <a:lstStyle/>
          <a:p>
            <a:pPr algn="ctr"/>
            <a:r>
              <a:rPr lang="es-CL" sz="1200" dirty="0"/>
              <a:t>152 km</a:t>
            </a:r>
            <a:endParaRPr lang="fr-FR" sz="1200" dirty="0"/>
          </a:p>
        </p:txBody>
      </p:sp>
      <p:pic>
        <p:nvPicPr>
          <p:cNvPr id="69" name="Imagen 68" descr="Imagen que contiene objeto, reloj&#10;&#10;Descripción generada automáticamente">
            <a:extLst>
              <a:ext uri="{FF2B5EF4-FFF2-40B4-BE49-F238E27FC236}">
                <a16:creationId xmlns:a16="http://schemas.microsoft.com/office/drawing/2014/main" id="{F1496D1D-4729-488C-B0B3-E55C0D5D6A5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61488" y="2478371"/>
            <a:ext cx="836910" cy="894298"/>
          </a:xfrm>
          <a:prstGeom prst="rect">
            <a:avLst/>
          </a:prstGeom>
        </p:spPr>
      </p:pic>
      <p:grpSp>
        <p:nvGrpSpPr>
          <p:cNvPr id="112" name="Grupo 111">
            <a:extLst>
              <a:ext uri="{FF2B5EF4-FFF2-40B4-BE49-F238E27FC236}">
                <a16:creationId xmlns:a16="http://schemas.microsoft.com/office/drawing/2014/main" id="{D1444FD5-1527-4BD2-B591-6076651AD56C}"/>
              </a:ext>
            </a:extLst>
          </p:cNvPr>
          <p:cNvGrpSpPr/>
          <p:nvPr/>
        </p:nvGrpSpPr>
        <p:grpSpPr>
          <a:xfrm>
            <a:off x="7161555" y="2417842"/>
            <a:ext cx="974685" cy="1015355"/>
            <a:chOff x="7016917" y="3560645"/>
            <a:chExt cx="1123663" cy="988241"/>
          </a:xfrm>
        </p:grpSpPr>
        <p:pic>
          <p:nvPicPr>
            <p:cNvPr id="70" name="Imagen 69" descr="Imagen que contiene objeto, reloj&#10;&#10;Descripción generada automáticamente">
              <a:extLst>
                <a:ext uri="{FF2B5EF4-FFF2-40B4-BE49-F238E27FC236}">
                  <a16:creationId xmlns:a16="http://schemas.microsoft.com/office/drawing/2014/main" id="{8E9347E5-C5B8-47F7-88DD-627F5428C27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7215755" y="3560645"/>
              <a:ext cx="924825" cy="988241"/>
            </a:xfrm>
            <a:prstGeom prst="rect">
              <a:avLst/>
            </a:prstGeom>
          </p:spPr>
        </p:pic>
        <p:sp>
          <p:nvSpPr>
            <p:cNvPr id="71" name="Rectángulo 70">
              <a:extLst>
                <a:ext uri="{FF2B5EF4-FFF2-40B4-BE49-F238E27FC236}">
                  <a16:creationId xmlns:a16="http://schemas.microsoft.com/office/drawing/2014/main" id="{9B9CF29F-BE0D-4443-A17C-3486BEE8AAE0}"/>
                </a:ext>
              </a:extLst>
            </p:cNvPr>
            <p:cNvSpPr/>
            <p:nvPr/>
          </p:nvSpPr>
          <p:spPr>
            <a:xfrm>
              <a:off x="7016917" y="3766136"/>
              <a:ext cx="637773" cy="2685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2" name="Imagen 71" descr="Imagen que contiene objeto, reloj&#10;&#10;Descripción generada automáticamente">
              <a:extLst>
                <a:ext uri="{FF2B5EF4-FFF2-40B4-BE49-F238E27FC236}">
                  <a16:creationId xmlns:a16="http://schemas.microsoft.com/office/drawing/2014/main" id="{9CC3BE52-5678-4E9A-85F4-605AB9BB515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52170" t="11192" b="53284"/>
            <a:stretch/>
          </p:blipFill>
          <p:spPr>
            <a:xfrm rot="2747927">
              <a:off x="7121894" y="3686211"/>
              <a:ext cx="442340" cy="351063"/>
            </a:xfrm>
            <a:prstGeom prst="rect">
              <a:avLst/>
            </a:prstGeom>
          </p:spPr>
        </p:pic>
      </p:grpSp>
      <p:sp>
        <p:nvSpPr>
          <p:cNvPr id="73" name="CuadroTexto 72">
            <a:extLst>
              <a:ext uri="{FF2B5EF4-FFF2-40B4-BE49-F238E27FC236}">
                <a16:creationId xmlns:a16="http://schemas.microsoft.com/office/drawing/2014/main" id="{5485CAC1-AB9B-4E5F-8554-1A3F4B4833CC}"/>
              </a:ext>
            </a:extLst>
          </p:cNvPr>
          <p:cNvSpPr txBox="1"/>
          <p:nvPr/>
        </p:nvSpPr>
        <p:spPr>
          <a:xfrm>
            <a:off x="7049655" y="3384520"/>
            <a:ext cx="1460526" cy="461665"/>
          </a:xfrm>
          <a:prstGeom prst="rect">
            <a:avLst/>
          </a:prstGeom>
          <a:noFill/>
        </p:spPr>
        <p:txBody>
          <a:bodyPr wrap="square" rtlCol="0">
            <a:spAutoFit/>
          </a:bodyPr>
          <a:lstStyle/>
          <a:p>
            <a:pPr algn="ctr"/>
            <a:r>
              <a:rPr lang="es-CL" sz="1200" dirty="0" err="1"/>
              <a:t>Luxembourg</a:t>
            </a:r>
            <a:r>
              <a:rPr lang="es-CL" sz="1200" dirty="0"/>
              <a:t> </a:t>
            </a:r>
            <a:r>
              <a:rPr lang="es-CL" sz="1200" dirty="0" err="1"/>
              <a:t>airport</a:t>
            </a:r>
            <a:r>
              <a:rPr lang="es-CL" sz="1200" dirty="0"/>
              <a:t>, </a:t>
            </a:r>
            <a:r>
              <a:rPr lang="es-CL" sz="1200" dirty="0" err="1"/>
              <a:t>Luxembourg</a:t>
            </a:r>
            <a:endParaRPr lang="fr-FR" sz="1200" dirty="0"/>
          </a:p>
        </p:txBody>
      </p:sp>
      <p:cxnSp>
        <p:nvCxnSpPr>
          <p:cNvPr id="74" name="Conector recto de flecha 73">
            <a:extLst>
              <a:ext uri="{FF2B5EF4-FFF2-40B4-BE49-F238E27FC236}">
                <a16:creationId xmlns:a16="http://schemas.microsoft.com/office/drawing/2014/main" id="{4FBF7A80-340E-4048-BF54-B724FAE0743A}"/>
              </a:ext>
            </a:extLst>
          </p:cNvPr>
          <p:cNvCxnSpPr>
            <a:cxnSpLocks/>
            <a:stCxn id="57" idx="3"/>
            <a:endCxn id="69" idx="1"/>
          </p:cNvCxnSpPr>
          <p:nvPr/>
        </p:nvCxnSpPr>
        <p:spPr>
          <a:xfrm flipV="1">
            <a:off x="3491278" y="2925520"/>
            <a:ext cx="1170210" cy="192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5" name="Conector recto de flecha 74">
            <a:extLst>
              <a:ext uri="{FF2B5EF4-FFF2-40B4-BE49-F238E27FC236}">
                <a16:creationId xmlns:a16="http://schemas.microsoft.com/office/drawing/2014/main" id="{8CCDB66B-4109-42B8-9C62-F59DB6772A5F}"/>
              </a:ext>
            </a:extLst>
          </p:cNvPr>
          <p:cNvCxnSpPr>
            <a:cxnSpLocks/>
            <a:stCxn id="69" idx="3"/>
            <a:endCxn id="70" idx="3"/>
          </p:cNvCxnSpPr>
          <p:nvPr/>
        </p:nvCxnSpPr>
        <p:spPr>
          <a:xfrm>
            <a:off x="5498398" y="2925520"/>
            <a:ext cx="183563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6" name="Conector recto de flecha 75">
            <a:extLst>
              <a:ext uri="{FF2B5EF4-FFF2-40B4-BE49-F238E27FC236}">
                <a16:creationId xmlns:a16="http://schemas.microsoft.com/office/drawing/2014/main" id="{17B89BA3-F8FF-4930-97A1-45E9F8D863BE}"/>
              </a:ext>
            </a:extLst>
          </p:cNvPr>
          <p:cNvCxnSpPr>
            <a:cxnSpLocks/>
            <a:stCxn id="70" idx="1"/>
            <a:endCxn id="27" idx="1"/>
          </p:cNvCxnSpPr>
          <p:nvPr/>
        </p:nvCxnSpPr>
        <p:spPr>
          <a:xfrm flipV="1">
            <a:off x="8136240" y="2165955"/>
            <a:ext cx="2865742" cy="75956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7" name="CuadroTexto 76">
            <a:extLst>
              <a:ext uri="{FF2B5EF4-FFF2-40B4-BE49-F238E27FC236}">
                <a16:creationId xmlns:a16="http://schemas.microsoft.com/office/drawing/2014/main" id="{C2311297-B4C7-4487-A14D-EFF5C310FCB0}"/>
              </a:ext>
            </a:extLst>
          </p:cNvPr>
          <p:cNvSpPr txBox="1"/>
          <p:nvPr/>
        </p:nvSpPr>
        <p:spPr>
          <a:xfrm>
            <a:off x="3505335" y="3053355"/>
            <a:ext cx="1114884" cy="276999"/>
          </a:xfrm>
          <a:prstGeom prst="rect">
            <a:avLst/>
          </a:prstGeom>
          <a:noFill/>
        </p:spPr>
        <p:txBody>
          <a:bodyPr wrap="square" rtlCol="0">
            <a:spAutoFit/>
          </a:bodyPr>
          <a:lstStyle/>
          <a:p>
            <a:pPr algn="ctr"/>
            <a:r>
              <a:rPr lang="es-CL" sz="1200" dirty="0"/>
              <a:t>5 KM</a:t>
            </a:r>
            <a:endParaRPr lang="fr-FR" sz="1200" dirty="0"/>
          </a:p>
        </p:txBody>
      </p:sp>
      <p:pic>
        <p:nvPicPr>
          <p:cNvPr id="78" name="Image 16">
            <a:extLst>
              <a:ext uri="{FF2B5EF4-FFF2-40B4-BE49-F238E27FC236}">
                <a16:creationId xmlns:a16="http://schemas.microsoft.com/office/drawing/2014/main" id="{39F836ED-E84F-4D39-B6CA-3D83BF9FB2F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a:off x="3664198" y="2382383"/>
            <a:ext cx="782387" cy="722800"/>
          </a:xfrm>
          <a:prstGeom prst="rect">
            <a:avLst/>
          </a:prstGeom>
        </p:spPr>
      </p:pic>
      <p:pic>
        <p:nvPicPr>
          <p:cNvPr id="79" name="Imagen 78" descr="Imagen que contiene objeto, reloj&#10;&#10;Descripción generada automáticamente">
            <a:extLst>
              <a:ext uri="{FF2B5EF4-FFF2-40B4-BE49-F238E27FC236}">
                <a16:creationId xmlns:a16="http://schemas.microsoft.com/office/drawing/2014/main" id="{DEAAA83B-3D6C-4E69-969B-BE64BA2DBF02}"/>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52170" t="11192" b="53284"/>
          <a:stretch/>
        </p:blipFill>
        <p:spPr>
          <a:xfrm rot="1175514">
            <a:off x="6076780" y="2338941"/>
            <a:ext cx="635517" cy="504378"/>
          </a:xfrm>
          <a:prstGeom prst="rect">
            <a:avLst/>
          </a:prstGeom>
        </p:spPr>
      </p:pic>
      <p:sp>
        <p:nvSpPr>
          <p:cNvPr id="202" name="CuadroTexto 201">
            <a:extLst>
              <a:ext uri="{FF2B5EF4-FFF2-40B4-BE49-F238E27FC236}">
                <a16:creationId xmlns:a16="http://schemas.microsoft.com/office/drawing/2014/main" id="{5CCE5E5B-9EB3-4CAF-B643-2829D39B9357}"/>
              </a:ext>
            </a:extLst>
          </p:cNvPr>
          <p:cNvSpPr txBox="1"/>
          <p:nvPr/>
        </p:nvSpPr>
        <p:spPr>
          <a:xfrm rot="16200000">
            <a:off x="-830326" y="801787"/>
            <a:ext cx="2096858" cy="523220"/>
          </a:xfrm>
          <a:prstGeom prst="rect">
            <a:avLst/>
          </a:prstGeom>
          <a:noFill/>
        </p:spPr>
        <p:txBody>
          <a:bodyPr wrap="square" rtlCol="0">
            <a:spAutoFit/>
          </a:bodyPr>
          <a:lstStyle/>
          <a:p>
            <a:pPr algn="ctr"/>
            <a:r>
              <a:rPr lang="es-CL" sz="1400" dirty="0" err="1"/>
              <a:t>Scénario</a:t>
            </a:r>
            <a:r>
              <a:rPr lang="es-CL" sz="1400" dirty="0"/>
              <a:t> 1 (</a:t>
            </a:r>
            <a:r>
              <a:rPr lang="es-CL" sz="1400" dirty="0" err="1"/>
              <a:t>vierge</a:t>
            </a:r>
            <a:r>
              <a:rPr lang="es-CL" sz="1400" dirty="0"/>
              <a:t>) </a:t>
            </a:r>
          </a:p>
          <a:p>
            <a:pPr algn="ctr"/>
            <a:r>
              <a:rPr lang="es-CL" sz="1400" dirty="0"/>
              <a:t>(</a:t>
            </a:r>
            <a:r>
              <a:rPr lang="es-CL" sz="1400" dirty="0" err="1"/>
              <a:t>Mieux</a:t>
            </a:r>
            <a:r>
              <a:rPr lang="es-CL" sz="1400" dirty="0"/>
              <a:t>)</a:t>
            </a:r>
            <a:endParaRPr lang="fr-FR" sz="1400" dirty="0"/>
          </a:p>
        </p:txBody>
      </p:sp>
      <p:sp>
        <p:nvSpPr>
          <p:cNvPr id="205" name="CuadroTexto 204">
            <a:extLst>
              <a:ext uri="{FF2B5EF4-FFF2-40B4-BE49-F238E27FC236}">
                <a16:creationId xmlns:a16="http://schemas.microsoft.com/office/drawing/2014/main" id="{D41C0B8C-D925-4649-A465-69A791F06C5F}"/>
              </a:ext>
            </a:extLst>
          </p:cNvPr>
          <p:cNvSpPr txBox="1"/>
          <p:nvPr/>
        </p:nvSpPr>
        <p:spPr>
          <a:xfrm rot="16200000">
            <a:off x="-723690" y="2753878"/>
            <a:ext cx="1868885" cy="584775"/>
          </a:xfrm>
          <a:prstGeom prst="rect">
            <a:avLst/>
          </a:prstGeom>
          <a:noFill/>
        </p:spPr>
        <p:txBody>
          <a:bodyPr wrap="square" rtlCol="0">
            <a:spAutoFit/>
          </a:bodyPr>
          <a:lstStyle/>
          <a:p>
            <a:pPr algn="ctr"/>
            <a:r>
              <a:rPr lang="es-CL" dirty="0"/>
              <a:t> </a:t>
            </a:r>
            <a:r>
              <a:rPr lang="es-CL" sz="1400" dirty="0" err="1"/>
              <a:t>Scénario</a:t>
            </a:r>
            <a:r>
              <a:rPr lang="es-CL" sz="1400" dirty="0"/>
              <a:t> 2 (</a:t>
            </a:r>
            <a:r>
              <a:rPr lang="es-CL" sz="1400" dirty="0" err="1"/>
              <a:t>vierge</a:t>
            </a:r>
            <a:r>
              <a:rPr lang="es-CL" sz="1400" dirty="0"/>
              <a:t>)</a:t>
            </a:r>
          </a:p>
          <a:p>
            <a:pPr algn="ctr"/>
            <a:r>
              <a:rPr lang="es-CL" sz="1400" dirty="0"/>
              <a:t>(Pire)</a:t>
            </a:r>
            <a:endParaRPr lang="fr-FR" dirty="0"/>
          </a:p>
        </p:txBody>
      </p:sp>
      <p:cxnSp>
        <p:nvCxnSpPr>
          <p:cNvPr id="215" name="Conector recto 214">
            <a:extLst>
              <a:ext uri="{FF2B5EF4-FFF2-40B4-BE49-F238E27FC236}">
                <a16:creationId xmlns:a16="http://schemas.microsoft.com/office/drawing/2014/main" id="{00E65424-946D-401E-81A5-00DE876DBFFD}"/>
              </a:ext>
            </a:extLst>
          </p:cNvPr>
          <p:cNvCxnSpPr>
            <a:cxnSpLocks/>
          </p:cNvCxnSpPr>
          <p:nvPr/>
        </p:nvCxnSpPr>
        <p:spPr>
          <a:xfrm>
            <a:off x="485994" y="-13981"/>
            <a:ext cx="0" cy="3885279"/>
          </a:xfrm>
          <a:prstGeom prst="line">
            <a:avLst/>
          </a:prstGeom>
        </p:spPr>
        <p:style>
          <a:lnRef idx="1">
            <a:schemeClr val="dk1"/>
          </a:lnRef>
          <a:fillRef idx="0">
            <a:schemeClr val="dk1"/>
          </a:fillRef>
          <a:effectRef idx="0">
            <a:schemeClr val="dk1"/>
          </a:effectRef>
          <a:fontRef idx="minor">
            <a:schemeClr val="tx1"/>
          </a:fontRef>
        </p:style>
      </p:cxnSp>
      <p:sp>
        <p:nvSpPr>
          <p:cNvPr id="113" name="Rectángulo 112">
            <a:extLst>
              <a:ext uri="{FF2B5EF4-FFF2-40B4-BE49-F238E27FC236}">
                <a16:creationId xmlns:a16="http://schemas.microsoft.com/office/drawing/2014/main" id="{4DF4E1E7-ADC0-4D20-BE4E-8346E895C5EA}"/>
              </a:ext>
            </a:extLst>
          </p:cNvPr>
          <p:cNvSpPr/>
          <p:nvPr/>
        </p:nvSpPr>
        <p:spPr>
          <a:xfrm>
            <a:off x="23516" y="3909069"/>
            <a:ext cx="12073061" cy="2152032"/>
          </a:xfrm>
          <a:prstGeom prst="rect">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4" name="Rectángulo 113">
            <a:extLst>
              <a:ext uri="{FF2B5EF4-FFF2-40B4-BE49-F238E27FC236}">
                <a16:creationId xmlns:a16="http://schemas.microsoft.com/office/drawing/2014/main" id="{416F52B8-ECFE-4383-8505-49070A051645}"/>
              </a:ext>
            </a:extLst>
          </p:cNvPr>
          <p:cNvSpPr/>
          <p:nvPr/>
        </p:nvSpPr>
        <p:spPr>
          <a:xfrm>
            <a:off x="10596426" y="3980740"/>
            <a:ext cx="1500152" cy="2045499"/>
          </a:xfrm>
          <a:prstGeom prst="rect">
            <a:avLst/>
          </a:prstGeom>
          <a:solidFill>
            <a:schemeClr val="accent6">
              <a:lumMod val="20000"/>
              <a:lumOff val="8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Forma libre: forma 114">
            <a:extLst>
              <a:ext uri="{FF2B5EF4-FFF2-40B4-BE49-F238E27FC236}">
                <a16:creationId xmlns:a16="http://schemas.microsoft.com/office/drawing/2014/main" id="{04FF28A2-5929-45BC-BEAE-42D56C3B298F}"/>
              </a:ext>
            </a:extLst>
          </p:cNvPr>
          <p:cNvSpPr/>
          <p:nvPr/>
        </p:nvSpPr>
        <p:spPr>
          <a:xfrm>
            <a:off x="8954164" y="6172156"/>
            <a:ext cx="2168781" cy="487521"/>
          </a:xfrm>
          <a:custGeom>
            <a:avLst/>
            <a:gdLst>
              <a:gd name="connsiteX0" fmla="*/ 0 w 2117979"/>
              <a:gd name="connsiteY0" fmla="*/ 0 h 847191"/>
              <a:gd name="connsiteX1" fmla="*/ 1694384 w 2117979"/>
              <a:gd name="connsiteY1" fmla="*/ 0 h 847191"/>
              <a:gd name="connsiteX2" fmla="*/ 2117979 w 2117979"/>
              <a:gd name="connsiteY2" fmla="*/ 423596 h 847191"/>
              <a:gd name="connsiteX3" fmla="*/ 1694384 w 2117979"/>
              <a:gd name="connsiteY3" fmla="*/ 847191 h 847191"/>
              <a:gd name="connsiteX4" fmla="*/ 0 w 2117979"/>
              <a:gd name="connsiteY4" fmla="*/ 847191 h 847191"/>
              <a:gd name="connsiteX5" fmla="*/ 423596 w 2117979"/>
              <a:gd name="connsiteY5" fmla="*/ 423596 h 847191"/>
              <a:gd name="connsiteX6" fmla="*/ 0 w 2117979"/>
              <a:gd name="connsiteY6" fmla="*/ 0 h 8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79" h="847191">
                <a:moveTo>
                  <a:pt x="0" y="0"/>
                </a:moveTo>
                <a:lnTo>
                  <a:pt x="1694384" y="0"/>
                </a:lnTo>
                <a:lnTo>
                  <a:pt x="2117979" y="423596"/>
                </a:lnTo>
                <a:lnTo>
                  <a:pt x="1694384" y="847191"/>
                </a:lnTo>
                <a:lnTo>
                  <a:pt x="0" y="847191"/>
                </a:lnTo>
                <a:lnTo>
                  <a:pt x="423596" y="423596"/>
                </a:lnTo>
                <a:lnTo>
                  <a:pt x="0" y="0"/>
                </a:ln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9606" tIns="25337" rIns="448932" bIns="25337" numCol="1" spcCol="1270" anchor="ctr" anchorCtr="0">
            <a:noAutofit/>
          </a:bodyPr>
          <a:lstStyle/>
          <a:p>
            <a:pPr marL="0" lvl="0" indent="0" algn="ctr" defTabSz="844550">
              <a:lnSpc>
                <a:spcPct val="90000"/>
              </a:lnSpc>
              <a:spcBef>
                <a:spcPct val="0"/>
              </a:spcBef>
              <a:spcAft>
                <a:spcPct val="35000"/>
              </a:spcAft>
              <a:buNone/>
            </a:pPr>
            <a:r>
              <a:rPr lang="es-CL" sz="1500" kern="1200" dirty="0"/>
              <a:t>Kg </a:t>
            </a:r>
            <a:r>
              <a:rPr lang="es-CL" sz="1500" kern="1200" dirty="0" err="1"/>
              <a:t>of</a:t>
            </a:r>
            <a:r>
              <a:rPr lang="es-CL" sz="1500" kern="1200" dirty="0"/>
              <a:t> </a:t>
            </a:r>
            <a:r>
              <a:rPr lang="es-CL" sz="1500" kern="1200" dirty="0" err="1"/>
              <a:t>Filament</a:t>
            </a:r>
            <a:r>
              <a:rPr lang="es-CL" sz="1500" kern="1200" dirty="0"/>
              <a:t> </a:t>
            </a:r>
            <a:r>
              <a:rPr lang="es-CL" sz="1500" kern="1200" dirty="0" err="1"/>
              <a:t>Delivered</a:t>
            </a:r>
            <a:endParaRPr lang="fr-FR" sz="1500" kern="1200" dirty="0"/>
          </a:p>
        </p:txBody>
      </p:sp>
      <p:sp>
        <p:nvSpPr>
          <p:cNvPr id="116" name="Rectángulo 115">
            <a:extLst>
              <a:ext uri="{FF2B5EF4-FFF2-40B4-BE49-F238E27FC236}">
                <a16:creationId xmlns:a16="http://schemas.microsoft.com/office/drawing/2014/main" id="{C20B8235-EF1B-455F-A2CC-FE1A0A65A2F8}"/>
              </a:ext>
            </a:extLst>
          </p:cNvPr>
          <p:cNvSpPr/>
          <p:nvPr/>
        </p:nvSpPr>
        <p:spPr>
          <a:xfrm rot="5400000">
            <a:off x="8153581" y="3629152"/>
            <a:ext cx="1990056" cy="2718519"/>
          </a:xfrm>
          <a:prstGeom prst="rect">
            <a:avLst/>
          </a:prstGeom>
          <a:solidFill>
            <a:schemeClr val="accent5">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Forma libre: forma 116">
            <a:extLst>
              <a:ext uri="{FF2B5EF4-FFF2-40B4-BE49-F238E27FC236}">
                <a16:creationId xmlns:a16="http://schemas.microsoft.com/office/drawing/2014/main" id="{4E3C5A81-2DC6-4E72-88D1-49734054A928}"/>
              </a:ext>
            </a:extLst>
          </p:cNvPr>
          <p:cNvSpPr/>
          <p:nvPr/>
        </p:nvSpPr>
        <p:spPr>
          <a:xfrm>
            <a:off x="7207252" y="6165431"/>
            <a:ext cx="2156056" cy="467760"/>
          </a:xfrm>
          <a:custGeom>
            <a:avLst/>
            <a:gdLst>
              <a:gd name="connsiteX0" fmla="*/ 0 w 2117979"/>
              <a:gd name="connsiteY0" fmla="*/ 0 h 847191"/>
              <a:gd name="connsiteX1" fmla="*/ 1694384 w 2117979"/>
              <a:gd name="connsiteY1" fmla="*/ 0 h 847191"/>
              <a:gd name="connsiteX2" fmla="*/ 2117979 w 2117979"/>
              <a:gd name="connsiteY2" fmla="*/ 423596 h 847191"/>
              <a:gd name="connsiteX3" fmla="*/ 1694384 w 2117979"/>
              <a:gd name="connsiteY3" fmla="*/ 847191 h 847191"/>
              <a:gd name="connsiteX4" fmla="*/ 0 w 2117979"/>
              <a:gd name="connsiteY4" fmla="*/ 847191 h 847191"/>
              <a:gd name="connsiteX5" fmla="*/ 423596 w 2117979"/>
              <a:gd name="connsiteY5" fmla="*/ 423596 h 847191"/>
              <a:gd name="connsiteX6" fmla="*/ 0 w 2117979"/>
              <a:gd name="connsiteY6" fmla="*/ 0 h 8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79" h="847191">
                <a:moveTo>
                  <a:pt x="0" y="0"/>
                </a:moveTo>
                <a:lnTo>
                  <a:pt x="1694384" y="0"/>
                </a:lnTo>
                <a:lnTo>
                  <a:pt x="2117979" y="423596"/>
                </a:lnTo>
                <a:lnTo>
                  <a:pt x="1694384" y="847191"/>
                </a:lnTo>
                <a:lnTo>
                  <a:pt x="0" y="847191"/>
                </a:lnTo>
                <a:lnTo>
                  <a:pt x="423596" y="42359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9606" tIns="25337" rIns="448932" bIns="25337" numCol="1" spcCol="1270" anchor="ctr" anchorCtr="0">
            <a:noAutofit/>
          </a:bodyPr>
          <a:lstStyle/>
          <a:p>
            <a:pPr marL="0" lvl="0" indent="0" algn="ctr" defTabSz="844550">
              <a:lnSpc>
                <a:spcPct val="90000"/>
              </a:lnSpc>
              <a:spcBef>
                <a:spcPct val="0"/>
              </a:spcBef>
              <a:spcAft>
                <a:spcPct val="35000"/>
              </a:spcAft>
              <a:buNone/>
            </a:pPr>
            <a:r>
              <a:rPr lang="es-CL" sz="1500" kern="1200" dirty="0" err="1"/>
              <a:t>Delivery</a:t>
            </a:r>
            <a:endParaRPr lang="fr-FR" sz="1500" kern="1200" dirty="0"/>
          </a:p>
        </p:txBody>
      </p:sp>
      <p:sp>
        <p:nvSpPr>
          <p:cNvPr id="118" name="Rectángulo 117">
            <a:extLst>
              <a:ext uri="{FF2B5EF4-FFF2-40B4-BE49-F238E27FC236}">
                <a16:creationId xmlns:a16="http://schemas.microsoft.com/office/drawing/2014/main" id="{D04D0423-3D5A-4666-ADCA-84F9F1F516F9}"/>
              </a:ext>
            </a:extLst>
          </p:cNvPr>
          <p:cNvSpPr/>
          <p:nvPr/>
        </p:nvSpPr>
        <p:spPr>
          <a:xfrm>
            <a:off x="717117" y="4015605"/>
            <a:ext cx="1775651" cy="1938962"/>
          </a:xfrm>
          <a:prstGeom prst="rect">
            <a:avLst/>
          </a:prstGeom>
          <a:solidFill>
            <a:schemeClr val="accent4">
              <a:lumMod val="20000"/>
              <a:lumOff val="80000"/>
            </a:schemeClr>
          </a:solid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Forma libre: forma 118">
            <a:extLst>
              <a:ext uri="{FF2B5EF4-FFF2-40B4-BE49-F238E27FC236}">
                <a16:creationId xmlns:a16="http://schemas.microsoft.com/office/drawing/2014/main" id="{94B6E3D3-5A92-4ECD-A78D-F7A4542137D3}"/>
              </a:ext>
            </a:extLst>
          </p:cNvPr>
          <p:cNvSpPr/>
          <p:nvPr/>
        </p:nvSpPr>
        <p:spPr>
          <a:xfrm>
            <a:off x="273129" y="6172157"/>
            <a:ext cx="2156056" cy="467760"/>
          </a:xfrm>
          <a:custGeom>
            <a:avLst/>
            <a:gdLst>
              <a:gd name="connsiteX0" fmla="*/ 0 w 2117979"/>
              <a:gd name="connsiteY0" fmla="*/ 0 h 847191"/>
              <a:gd name="connsiteX1" fmla="*/ 1694384 w 2117979"/>
              <a:gd name="connsiteY1" fmla="*/ 0 h 847191"/>
              <a:gd name="connsiteX2" fmla="*/ 2117979 w 2117979"/>
              <a:gd name="connsiteY2" fmla="*/ 423596 h 847191"/>
              <a:gd name="connsiteX3" fmla="*/ 1694384 w 2117979"/>
              <a:gd name="connsiteY3" fmla="*/ 847191 h 847191"/>
              <a:gd name="connsiteX4" fmla="*/ 0 w 2117979"/>
              <a:gd name="connsiteY4" fmla="*/ 847191 h 847191"/>
              <a:gd name="connsiteX5" fmla="*/ 423596 w 2117979"/>
              <a:gd name="connsiteY5" fmla="*/ 423596 h 847191"/>
              <a:gd name="connsiteX6" fmla="*/ 0 w 2117979"/>
              <a:gd name="connsiteY6" fmla="*/ 0 h 8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79" h="847191">
                <a:moveTo>
                  <a:pt x="0" y="0"/>
                </a:moveTo>
                <a:lnTo>
                  <a:pt x="1694384" y="0"/>
                </a:lnTo>
                <a:lnTo>
                  <a:pt x="2117979" y="423596"/>
                </a:lnTo>
                <a:lnTo>
                  <a:pt x="1694384" y="847191"/>
                </a:lnTo>
                <a:lnTo>
                  <a:pt x="0" y="847191"/>
                </a:lnTo>
                <a:lnTo>
                  <a:pt x="423596" y="423596"/>
                </a:lnTo>
                <a:lnTo>
                  <a:pt x="0" y="0"/>
                </a:lnTo>
                <a:close/>
              </a:path>
            </a:pathLst>
          </a:custGeom>
          <a:solidFill>
            <a:srgbClr val="ED7D3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9606" tIns="25337" rIns="448932" bIns="25337" numCol="1" spcCol="1270" anchor="ctr" anchorCtr="0">
            <a:noAutofit/>
          </a:bodyPr>
          <a:lstStyle/>
          <a:p>
            <a:pPr marL="0" lvl="0" indent="0" algn="ctr" defTabSz="844550">
              <a:lnSpc>
                <a:spcPct val="90000"/>
              </a:lnSpc>
              <a:spcBef>
                <a:spcPct val="0"/>
              </a:spcBef>
              <a:spcAft>
                <a:spcPct val="35000"/>
              </a:spcAft>
              <a:buNone/>
            </a:pPr>
            <a:r>
              <a:rPr lang="es-CL" sz="1500" kern="1200" dirty="0" err="1"/>
              <a:t>Plastic</a:t>
            </a:r>
            <a:r>
              <a:rPr lang="es-CL" sz="1500" kern="1200" dirty="0"/>
              <a:t> </a:t>
            </a:r>
            <a:r>
              <a:rPr lang="es-CL" sz="1500" kern="1200" dirty="0" err="1"/>
              <a:t>Waste</a:t>
            </a:r>
            <a:endParaRPr lang="fr-FR" sz="1500" kern="1200" dirty="0"/>
          </a:p>
        </p:txBody>
      </p:sp>
      <p:sp>
        <p:nvSpPr>
          <p:cNvPr id="120" name="Rectángulo 119">
            <a:extLst>
              <a:ext uri="{FF2B5EF4-FFF2-40B4-BE49-F238E27FC236}">
                <a16:creationId xmlns:a16="http://schemas.microsoft.com/office/drawing/2014/main" id="{81C0A477-E616-4D23-88A7-A4655BD2D73F}"/>
              </a:ext>
            </a:extLst>
          </p:cNvPr>
          <p:cNvSpPr/>
          <p:nvPr/>
        </p:nvSpPr>
        <p:spPr>
          <a:xfrm>
            <a:off x="2632149" y="4015605"/>
            <a:ext cx="2276010" cy="1938962"/>
          </a:xfrm>
          <a:prstGeom prst="rect">
            <a:avLst/>
          </a:prstGeom>
          <a:solidFill>
            <a:srgbClr val="FFABAB"/>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Forma libre: forma 120">
            <a:extLst>
              <a:ext uri="{FF2B5EF4-FFF2-40B4-BE49-F238E27FC236}">
                <a16:creationId xmlns:a16="http://schemas.microsoft.com/office/drawing/2014/main" id="{91D26BCA-35A9-408B-BBBF-1BCC845E31EF}"/>
              </a:ext>
            </a:extLst>
          </p:cNvPr>
          <p:cNvSpPr/>
          <p:nvPr/>
        </p:nvSpPr>
        <p:spPr>
          <a:xfrm>
            <a:off x="2005893" y="6172157"/>
            <a:ext cx="2156056" cy="467760"/>
          </a:xfrm>
          <a:custGeom>
            <a:avLst/>
            <a:gdLst>
              <a:gd name="connsiteX0" fmla="*/ 0 w 2117979"/>
              <a:gd name="connsiteY0" fmla="*/ 0 h 847191"/>
              <a:gd name="connsiteX1" fmla="*/ 1694384 w 2117979"/>
              <a:gd name="connsiteY1" fmla="*/ 0 h 847191"/>
              <a:gd name="connsiteX2" fmla="*/ 2117979 w 2117979"/>
              <a:gd name="connsiteY2" fmla="*/ 423596 h 847191"/>
              <a:gd name="connsiteX3" fmla="*/ 1694384 w 2117979"/>
              <a:gd name="connsiteY3" fmla="*/ 847191 h 847191"/>
              <a:gd name="connsiteX4" fmla="*/ 0 w 2117979"/>
              <a:gd name="connsiteY4" fmla="*/ 847191 h 847191"/>
              <a:gd name="connsiteX5" fmla="*/ 423596 w 2117979"/>
              <a:gd name="connsiteY5" fmla="*/ 423596 h 847191"/>
              <a:gd name="connsiteX6" fmla="*/ 0 w 2117979"/>
              <a:gd name="connsiteY6" fmla="*/ 0 h 8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79" h="847191">
                <a:moveTo>
                  <a:pt x="0" y="0"/>
                </a:moveTo>
                <a:lnTo>
                  <a:pt x="1694384" y="0"/>
                </a:lnTo>
                <a:lnTo>
                  <a:pt x="2117979" y="423596"/>
                </a:lnTo>
                <a:lnTo>
                  <a:pt x="1694384" y="847191"/>
                </a:lnTo>
                <a:lnTo>
                  <a:pt x="0" y="847191"/>
                </a:lnTo>
                <a:lnTo>
                  <a:pt x="423596" y="423596"/>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9606" tIns="25337" rIns="448932" bIns="25337" numCol="1" spcCol="1270" anchor="ctr" anchorCtr="0">
            <a:noAutofit/>
          </a:bodyPr>
          <a:lstStyle/>
          <a:p>
            <a:pPr marL="0" lvl="0" indent="0" algn="ctr" defTabSz="844550">
              <a:lnSpc>
                <a:spcPct val="90000"/>
              </a:lnSpc>
              <a:spcBef>
                <a:spcPct val="0"/>
              </a:spcBef>
              <a:spcAft>
                <a:spcPct val="35000"/>
              </a:spcAft>
              <a:buNone/>
            </a:pPr>
            <a:r>
              <a:rPr lang="es-CL" sz="1500" kern="1200" dirty="0" err="1"/>
              <a:t>Recovery</a:t>
            </a:r>
            <a:endParaRPr lang="fr-FR" sz="1500" kern="1200" dirty="0"/>
          </a:p>
        </p:txBody>
      </p:sp>
      <p:sp>
        <p:nvSpPr>
          <p:cNvPr id="122" name="Rectángulo 121">
            <a:extLst>
              <a:ext uri="{FF2B5EF4-FFF2-40B4-BE49-F238E27FC236}">
                <a16:creationId xmlns:a16="http://schemas.microsoft.com/office/drawing/2014/main" id="{76EA16A2-E7AA-4EE2-8DBC-BF00EA839219}"/>
              </a:ext>
            </a:extLst>
          </p:cNvPr>
          <p:cNvSpPr/>
          <p:nvPr/>
        </p:nvSpPr>
        <p:spPr>
          <a:xfrm>
            <a:off x="5097980" y="3993895"/>
            <a:ext cx="2608578" cy="1960672"/>
          </a:xfrm>
          <a:prstGeom prst="rect">
            <a:avLst/>
          </a:prstGeom>
          <a:solidFill>
            <a:schemeClr val="accent4">
              <a:lumMod val="40000"/>
              <a:lumOff val="6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Forma libre: forma 122">
            <a:extLst>
              <a:ext uri="{FF2B5EF4-FFF2-40B4-BE49-F238E27FC236}">
                <a16:creationId xmlns:a16="http://schemas.microsoft.com/office/drawing/2014/main" id="{F42CBC94-E865-4CC4-9B0A-DDFAD8490AF7}"/>
              </a:ext>
            </a:extLst>
          </p:cNvPr>
          <p:cNvSpPr/>
          <p:nvPr/>
        </p:nvSpPr>
        <p:spPr>
          <a:xfrm>
            <a:off x="3754421" y="6172157"/>
            <a:ext cx="2156056" cy="467760"/>
          </a:xfrm>
          <a:custGeom>
            <a:avLst/>
            <a:gdLst>
              <a:gd name="connsiteX0" fmla="*/ 0 w 2117979"/>
              <a:gd name="connsiteY0" fmla="*/ 0 h 847191"/>
              <a:gd name="connsiteX1" fmla="*/ 1694384 w 2117979"/>
              <a:gd name="connsiteY1" fmla="*/ 0 h 847191"/>
              <a:gd name="connsiteX2" fmla="*/ 2117979 w 2117979"/>
              <a:gd name="connsiteY2" fmla="*/ 423596 h 847191"/>
              <a:gd name="connsiteX3" fmla="*/ 1694384 w 2117979"/>
              <a:gd name="connsiteY3" fmla="*/ 847191 h 847191"/>
              <a:gd name="connsiteX4" fmla="*/ 0 w 2117979"/>
              <a:gd name="connsiteY4" fmla="*/ 847191 h 847191"/>
              <a:gd name="connsiteX5" fmla="*/ 423596 w 2117979"/>
              <a:gd name="connsiteY5" fmla="*/ 423596 h 847191"/>
              <a:gd name="connsiteX6" fmla="*/ 0 w 2117979"/>
              <a:gd name="connsiteY6" fmla="*/ 0 h 8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79" h="847191">
                <a:moveTo>
                  <a:pt x="0" y="0"/>
                </a:moveTo>
                <a:lnTo>
                  <a:pt x="1694384" y="0"/>
                </a:lnTo>
                <a:lnTo>
                  <a:pt x="2117979" y="423596"/>
                </a:lnTo>
                <a:lnTo>
                  <a:pt x="1694384" y="847191"/>
                </a:lnTo>
                <a:lnTo>
                  <a:pt x="0" y="847191"/>
                </a:lnTo>
                <a:lnTo>
                  <a:pt x="423596" y="423596"/>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9606" tIns="25337" rIns="448932" bIns="25337" numCol="1" spcCol="1270" anchor="ctr" anchorCtr="0">
            <a:noAutofit/>
          </a:bodyPr>
          <a:lstStyle/>
          <a:p>
            <a:pPr marL="0" lvl="0" indent="0" algn="ctr" defTabSz="844550">
              <a:lnSpc>
                <a:spcPct val="90000"/>
              </a:lnSpc>
              <a:spcBef>
                <a:spcPct val="0"/>
              </a:spcBef>
              <a:spcAft>
                <a:spcPct val="35000"/>
              </a:spcAft>
              <a:buNone/>
            </a:pPr>
            <a:r>
              <a:rPr lang="es-CL" sz="1500" kern="1200" dirty="0"/>
              <a:t>Pellets </a:t>
            </a:r>
            <a:r>
              <a:rPr lang="es-CL" sz="1500" kern="1200" dirty="0" err="1"/>
              <a:t>Production</a:t>
            </a:r>
            <a:endParaRPr lang="fr-FR" sz="1500" kern="1200" dirty="0"/>
          </a:p>
        </p:txBody>
      </p:sp>
      <p:cxnSp>
        <p:nvCxnSpPr>
          <p:cNvPr id="124" name="Conector recto 123">
            <a:extLst>
              <a:ext uri="{FF2B5EF4-FFF2-40B4-BE49-F238E27FC236}">
                <a16:creationId xmlns:a16="http://schemas.microsoft.com/office/drawing/2014/main" id="{21FA5526-51EC-404F-B01E-DB36C40D90BD}"/>
              </a:ext>
            </a:extLst>
          </p:cNvPr>
          <p:cNvCxnSpPr>
            <a:cxnSpLocks/>
          </p:cNvCxnSpPr>
          <p:nvPr/>
        </p:nvCxnSpPr>
        <p:spPr>
          <a:xfrm>
            <a:off x="472796" y="3909069"/>
            <a:ext cx="0" cy="2152032"/>
          </a:xfrm>
          <a:prstGeom prst="line">
            <a:avLst/>
          </a:prstGeom>
        </p:spPr>
        <p:style>
          <a:lnRef idx="1">
            <a:schemeClr val="dk1"/>
          </a:lnRef>
          <a:fillRef idx="0">
            <a:schemeClr val="dk1"/>
          </a:fillRef>
          <a:effectRef idx="0">
            <a:schemeClr val="dk1"/>
          </a:effectRef>
          <a:fontRef idx="minor">
            <a:schemeClr val="tx1"/>
          </a:fontRef>
        </p:style>
      </p:cxnSp>
      <p:pic>
        <p:nvPicPr>
          <p:cNvPr id="125" name="Imagen 124">
            <a:extLst>
              <a:ext uri="{FF2B5EF4-FFF2-40B4-BE49-F238E27FC236}">
                <a16:creationId xmlns:a16="http://schemas.microsoft.com/office/drawing/2014/main" id="{07C7F2D2-F879-4466-AF1E-E702DD9F66B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9811" y="4143281"/>
            <a:ext cx="1242301" cy="1242301"/>
          </a:xfrm>
          <a:prstGeom prst="rect">
            <a:avLst/>
          </a:prstGeom>
        </p:spPr>
      </p:pic>
      <p:pic>
        <p:nvPicPr>
          <p:cNvPr id="126" name="Image 16">
            <a:extLst>
              <a:ext uri="{FF2B5EF4-FFF2-40B4-BE49-F238E27FC236}">
                <a16:creationId xmlns:a16="http://schemas.microsoft.com/office/drawing/2014/main" id="{7B90A6DE-17ED-4C14-ACC5-E725E1ABF0E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a:off x="3232694" y="4103581"/>
            <a:ext cx="955574" cy="882796"/>
          </a:xfrm>
          <a:prstGeom prst="rect">
            <a:avLst/>
          </a:prstGeom>
        </p:spPr>
      </p:pic>
      <p:pic>
        <p:nvPicPr>
          <p:cNvPr id="127" name="Image 16">
            <a:extLst>
              <a:ext uri="{FF2B5EF4-FFF2-40B4-BE49-F238E27FC236}">
                <a16:creationId xmlns:a16="http://schemas.microsoft.com/office/drawing/2014/main" id="{43E9E95C-92BD-41D0-8233-DDE0FE0A62F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a:off x="8535686" y="4057992"/>
            <a:ext cx="955574" cy="882796"/>
          </a:xfrm>
          <a:prstGeom prst="rect">
            <a:avLst/>
          </a:prstGeom>
        </p:spPr>
      </p:pic>
      <p:pic>
        <p:nvPicPr>
          <p:cNvPr id="128" name="Imagen 127">
            <a:extLst>
              <a:ext uri="{FF2B5EF4-FFF2-40B4-BE49-F238E27FC236}">
                <a16:creationId xmlns:a16="http://schemas.microsoft.com/office/drawing/2014/main" id="{69AB755A-02BC-4757-B797-498E2496F1C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701461" y="4173336"/>
            <a:ext cx="1242301" cy="1242301"/>
          </a:xfrm>
          <a:prstGeom prst="rect">
            <a:avLst/>
          </a:prstGeom>
        </p:spPr>
      </p:pic>
      <p:pic>
        <p:nvPicPr>
          <p:cNvPr id="129" name="Picture 2" descr="Naranja, Filamento de impresión 3D, Ácido poliláctico, Fabricación de filamentos fundidos, Impresora, Acrilonitrilo butadieno estireno, Extrusora de filamentos Lyman, Plástico png">
            <a:extLst>
              <a:ext uri="{FF2B5EF4-FFF2-40B4-BE49-F238E27FC236}">
                <a16:creationId xmlns:a16="http://schemas.microsoft.com/office/drawing/2014/main" id="{871B8FA0-3854-406D-A3F5-18ADF4E33720}"/>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8094" b="93995" l="4865" r="92432">
                        <a14:foregroundMark x1="71892" y1="93734" x2="55946" y2="92950"/>
                        <a14:foregroundMark x1="55946" y1="92950" x2="43514" y2="84595"/>
                        <a14:foregroundMark x1="43514" y1="84595" x2="43243" y2="67885"/>
                        <a14:foregroundMark x1="43243" y1="67885" x2="51622" y2="55352"/>
                        <a14:foregroundMark x1="51622" y1="55352" x2="52973" y2="26893"/>
                        <a14:foregroundMark x1="52973" y1="26893" x2="66486" y2="19843"/>
                        <a14:foregroundMark x1="66486" y1="19843" x2="80000" y2="25326"/>
                        <a14:foregroundMark x1="80000" y1="25326" x2="89730" y2="36815"/>
                        <a14:foregroundMark x1="90675" y1="62141" x2="90811" y2="65796"/>
                        <a14:foregroundMark x1="89954" y1="42820" x2="90675" y2="62141"/>
                        <a14:foregroundMark x1="89740" y1="37076" x2="89954" y2="42820"/>
                        <a14:foregroundMark x1="89730" y1="36815" x2="89740" y2="37076"/>
                        <a14:foregroundMark x1="90811" y1="65796" x2="87568" y2="78590"/>
                        <a14:foregroundMark x1="87568" y1="78590" x2="88649" y2="91906"/>
                        <a14:foregroundMark x1="88649" y1="91906" x2="73243" y2="91123"/>
                        <a14:foregroundMark x1="73243" y1="91123" x2="71351" y2="92167"/>
                        <a14:foregroundMark x1="10541" y1="45431" x2="15946" y2="57441"/>
                        <a14:foregroundMark x1="15946" y1="57441" x2="14865" y2="72846"/>
                        <a14:foregroundMark x1="14865" y1="72846" x2="7568" y2="60313"/>
                        <a14:foregroundMark x1="7568" y1="60313" x2="10541" y2="46475"/>
                        <a14:foregroundMark x1="10541" y1="46475" x2="11892" y2="43864"/>
                        <a14:foregroundMark x1="29189" y1="39164" x2="39189" y2="49608"/>
                        <a14:foregroundMark x1="39189" y1="49608" x2="38649" y2="78329"/>
                        <a14:foregroundMark x1="38649" y1="78329" x2="30811" y2="67102"/>
                        <a14:foregroundMark x1="30811" y1="67102" x2="31351" y2="39164"/>
                        <a14:foregroundMark x1="31351" y1="39164" x2="27297" y2="45692"/>
                        <a14:foregroundMark x1="32703" y1="79112" x2="38108" y2="81201"/>
                        <a14:foregroundMark x1="17568" y1="88512" x2="15405" y2="44909"/>
                        <a14:foregroundMark x1="15405" y1="44909" x2="5135" y2="55614"/>
                        <a14:foregroundMark x1="5135" y1="55614" x2="14595" y2="85379"/>
                        <a14:foregroundMark x1="16486" y1="88512" x2="9730" y2="74935"/>
                        <a14:foregroundMark x1="9730" y1="74935" x2="9730" y2="43342"/>
                        <a14:foregroundMark x1="9730" y1="43342" x2="18108" y2="72846"/>
                        <a14:foregroundMark x1="18108" y1="72846" x2="16486" y2="57702"/>
                        <a14:foregroundMark x1="16486" y1="57702" x2="28378" y2="37076"/>
                        <a14:foregroundMark x1="31081" y1="37598" x2="27027" y2="39687"/>
                        <a14:foregroundMark x1="30270" y1="36031" x2="30270" y2="36031"/>
                        <a14:foregroundMark x1="12432" y1="43081" x2="12432" y2="43081"/>
                        <a14:foregroundMark x1="11351" y1="40992" x2="11351" y2="40992"/>
                        <a14:foregroundMark x1="10270" y1="39164" x2="10270" y2="39164"/>
                        <a14:foregroundMark x1="7568" y1="45170" x2="7568" y2="45170"/>
                        <a14:foregroundMark x1="9189" y1="39687" x2="9189" y2="39687"/>
                        <a14:foregroundMark x1="12162" y1="38642" x2="12162" y2="38642"/>
                        <a14:foregroundMark x1="14054" y1="38381" x2="14054" y2="38381"/>
                        <a14:foregroundMark x1="14054" y1="81984" x2="14054" y2="81984"/>
                        <a14:foregroundMark x1="17568" y1="91384" x2="8649" y2="80679"/>
                        <a14:foregroundMark x1="14054" y1="89817" x2="14054" y2="89817"/>
                        <a14:foregroundMark x1="15946" y1="83551" x2="15946" y2="83551"/>
                        <a14:foregroundMark x1="82703" y1="93734" x2="82703" y2="93734"/>
                        <a14:foregroundMark x1="82703" y1="93995" x2="82703" y2="93995"/>
                        <a14:foregroundMark x1="59730" y1="46997" x2="47568" y2="19582"/>
                        <a14:foregroundMark x1="47568" y1="19582" x2="62162" y2="11488"/>
                        <a14:foregroundMark x1="62162" y1="11488" x2="75676" y2="11749"/>
                        <a14:foregroundMark x1="75676" y1="11749" x2="82703" y2="24804"/>
                        <a14:foregroundMark x1="82703" y1="24804" x2="82703" y2="25326"/>
                        <a14:foregroundMark x1="66757" y1="46997" x2="60811" y2="33420"/>
                        <a14:foregroundMark x1="60811" y1="33420" x2="73243" y2="45692"/>
                        <a14:foregroundMark x1="73243" y1="45692" x2="84865" y2="39164"/>
                        <a14:foregroundMark x1="84865" y1="39164" x2="83784" y2="35248"/>
                        <a14:foregroundMark x1="89189" y1="29765" x2="90270" y2="32376"/>
                        <a14:foregroundMark x1="50000" y1="40209" x2="50000" y2="40209"/>
                        <a14:foregroundMark x1="45405" y1="39164" x2="45405" y2="39164"/>
                        <a14:foregroundMark x1="46216" y1="33159" x2="46216" y2="33159"/>
                        <a14:foregroundMark x1="38108" y1="8877" x2="52432" y2="12010"/>
                        <a14:foregroundMark x1="52432" y1="12010" x2="81892" y2="6005"/>
                        <a14:foregroundMark x1="81892" y1="6005" x2="52162" y2="11488"/>
                        <a14:foregroundMark x1="52162" y1="11488" x2="55676" y2="8355"/>
                        <a14:foregroundMark x1="92432" y1="47781" x2="91081" y2="43603"/>
                        <a14:foregroundMark x1="81892" y1="42298" x2="62432" y2="40209"/>
                        <a14:foregroundMark x1="62432" y1="40209" x2="46757" y2="34204"/>
                        <a14:foregroundMark x1="46757" y1="34204" x2="60811" y2="29765"/>
                        <a14:foregroundMark x1="60811" y1="29765" x2="74865" y2="37598"/>
                        <a14:foregroundMark x1="74865" y1="37598" x2="78378" y2="42037"/>
                        <a14:backgroundMark x1="92703" y1="62141" x2="92703" y2="62141"/>
                        <a14:backgroundMark x1="89189" y1="37076" x2="89189" y2="37076"/>
                        <a14:backgroundMark x1="88919" y1="42820" x2="88919" y2="42820"/>
                      </a14:backgroundRemoval>
                    </a14:imgEffect>
                  </a14:imgLayer>
                </a14:imgProps>
              </a:ext>
              <a:ext uri="{28A0092B-C50C-407E-A947-70E740481C1C}">
                <a14:useLocalDpi xmlns:a14="http://schemas.microsoft.com/office/drawing/2010/main" val="0"/>
              </a:ext>
            </a:extLst>
          </a:blip>
          <a:srcRect/>
          <a:stretch>
            <a:fillRect/>
          </a:stretch>
        </p:blipFill>
        <p:spPr bwMode="auto">
          <a:xfrm>
            <a:off x="5064938" y="5103021"/>
            <a:ext cx="776698" cy="803988"/>
          </a:xfrm>
          <a:prstGeom prst="rect">
            <a:avLst/>
          </a:prstGeom>
          <a:noFill/>
          <a:extLst>
            <a:ext uri="{909E8E84-426E-40DD-AFC4-6F175D3DCCD1}">
              <a14:hiddenFill xmlns:a14="http://schemas.microsoft.com/office/drawing/2010/main">
                <a:solidFill>
                  <a:srgbClr val="FFFFFF"/>
                </a:solidFill>
              </a14:hiddenFill>
            </a:ext>
          </a:extLst>
        </p:spPr>
      </p:pic>
      <p:pic>
        <p:nvPicPr>
          <p:cNvPr id="130" name="Image 46">
            <a:extLst>
              <a:ext uri="{FF2B5EF4-FFF2-40B4-BE49-F238E27FC236}">
                <a16:creationId xmlns:a16="http://schemas.microsoft.com/office/drawing/2014/main" id="{00223BFD-C043-4B16-9AC2-627F2E11D58C}"/>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4032" b="89113" l="10000" r="90000">
                        <a14:foregroundMark x1="32432" y1="14516" x2="36757" y2="12500"/>
                        <a14:foregroundMark x1="46486" y1="10887" x2="44941" y2="8736"/>
                        <a14:foregroundMark x1="56486" y1="89516" x2="55946" y2="86290"/>
                        <a14:foregroundMark x1="45135" y1="84274" x2="44595" y2="83065"/>
                        <a14:foregroundMark x1="31892" y1="12903" x2="31892" y2="12903"/>
                        <a14:foregroundMark x1="32162" y1="10887" x2="32162" y2="10887"/>
                        <a14:foregroundMark x1="33243" y1="10887" x2="36757" y2="15726"/>
                        <a14:foregroundMark x1="52162" y1="7258" x2="52162" y2="7258"/>
                        <a14:foregroundMark x1="41351" y1="7661" x2="46486" y2="8468"/>
                        <a14:foregroundMark x1="46216" y1="5645" x2="40811" y2="7258"/>
                        <a14:foregroundMark x1="44595" y1="4435" x2="44324" y2="4435"/>
                        <a14:foregroundMark x1="42703" y1="4435" x2="42703" y2="4435"/>
                        <a14:foregroundMark x1="41622" y1="5242" x2="41622" y2="5242"/>
                        <a14:foregroundMark x1="37297" y1="15323" x2="37297" y2="15323"/>
                        <a14:foregroundMark x1="37027" y1="14919" x2="37027" y2="14919"/>
                        <a14:foregroundMark x1="37297" y1="14919" x2="37297" y2="14919"/>
                        <a14:foregroundMark x1="37568" y1="14919" x2="37568" y2="14919"/>
                        <a14:foregroundMark x1="37568" y1="14919" x2="37568" y2="14919"/>
                        <a14:foregroundMark x1="37297" y1="14516" x2="37297" y2="15323"/>
                        <a14:foregroundMark x1="37297" y1="15726" x2="37297" y2="17339"/>
                        <a14:foregroundMark x1="37693" y1="19937" x2="37838" y2="21774"/>
                        <a14:foregroundMark x1="37297" y1="14919" x2="37675" y2="19704"/>
                        <a14:foregroundMark x1="32432" y1="10484" x2="32432" y2="10484"/>
                        <a14:backgroundMark x1="27568" y1="48387" x2="28108" y2="23790"/>
                        <a14:backgroundMark x1="30000" y1="19355" x2="28378" y2="25403"/>
                        <a14:backgroundMark x1="28919" y1="33065" x2="28378" y2="37500"/>
                        <a14:backgroundMark x1="36216" y1="7226" x2="35946" y2="5645"/>
                        <a14:backgroundMark x1="39189" y1="24597" x2="38681" y2="21627"/>
                        <a14:backgroundMark x1="38378" y1="9677" x2="38378" y2="9677"/>
                        <a14:backgroundMark x1="31622" y1="10484" x2="31622" y2="10484"/>
                        <a14:backgroundMark x1="38780" y1="3097" x2="34865" y2="3226"/>
                        <a14:backgroundMark x1="41081" y1="1210" x2="41081" y2="1210"/>
                        <a14:backgroundMark x1="38649" y1="18952" x2="39189" y2="12903"/>
                        <a14:backgroundMark x1="32973" y1="10484" x2="32973" y2="10484"/>
                        <a14:backgroundMark x1="32432" y1="10887" x2="32432" y2="10887"/>
                        <a14:backgroundMark x1="52162" y1="7258" x2="52162" y2="7258"/>
                        <a14:backgroundMark x1="38919" y1="29032" x2="38919" y2="29032"/>
                        <a14:backgroundMark x1="38919" y1="27419" x2="38919" y2="27419"/>
                      </a14:backgroundRemoval>
                    </a14:imgEffect>
                  </a14:imgLayer>
                </a14:imgProps>
              </a:ext>
            </a:extLst>
          </a:blip>
          <a:srcRect l="19868"/>
          <a:stretch/>
        </p:blipFill>
        <p:spPr>
          <a:xfrm>
            <a:off x="5558149" y="4088363"/>
            <a:ext cx="1638348" cy="1370401"/>
          </a:xfrm>
          <a:prstGeom prst="rect">
            <a:avLst/>
          </a:prstGeom>
        </p:spPr>
      </p:pic>
      <p:cxnSp>
        <p:nvCxnSpPr>
          <p:cNvPr id="131" name="Conector recto de flecha 130">
            <a:extLst>
              <a:ext uri="{FF2B5EF4-FFF2-40B4-BE49-F238E27FC236}">
                <a16:creationId xmlns:a16="http://schemas.microsoft.com/office/drawing/2014/main" id="{F824E6B3-992E-46BD-9BE8-5CBFFCBF974F}"/>
              </a:ext>
            </a:extLst>
          </p:cNvPr>
          <p:cNvCxnSpPr>
            <a:cxnSpLocks/>
            <a:stCxn id="125" idx="3"/>
            <a:endCxn id="130" idx="1"/>
          </p:cNvCxnSpPr>
          <p:nvPr/>
        </p:nvCxnSpPr>
        <p:spPr>
          <a:xfrm>
            <a:off x="2162112" y="4764432"/>
            <a:ext cx="3396037" cy="9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ector recto de flecha 131">
            <a:extLst>
              <a:ext uri="{FF2B5EF4-FFF2-40B4-BE49-F238E27FC236}">
                <a16:creationId xmlns:a16="http://schemas.microsoft.com/office/drawing/2014/main" id="{5CF0AA05-14DB-4F23-B425-4A68C67FE247}"/>
              </a:ext>
            </a:extLst>
          </p:cNvPr>
          <p:cNvCxnSpPr>
            <a:cxnSpLocks/>
            <a:stCxn id="130" idx="3"/>
            <a:endCxn id="128" idx="1"/>
          </p:cNvCxnSpPr>
          <p:nvPr/>
        </p:nvCxnSpPr>
        <p:spPr>
          <a:xfrm>
            <a:off x="7196497" y="4773564"/>
            <a:ext cx="3504964" cy="20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CuadroTexto 132">
            <a:extLst>
              <a:ext uri="{FF2B5EF4-FFF2-40B4-BE49-F238E27FC236}">
                <a16:creationId xmlns:a16="http://schemas.microsoft.com/office/drawing/2014/main" id="{F7D53E92-1FD3-47D5-8398-7A52DA18E75F}"/>
              </a:ext>
            </a:extLst>
          </p:cNvPr>
          <p:cNvSpPr txBox="1"/>
          <p:nvPr/>
        </p:nvSpPr>
        <p:spPr>
          <a:xfrm>
            <a:off x="3212712" y="4883996"/>
            <a:ext cx="1114884" cy="276999"/>
          </a:xfrm>
          <a:prstGeom prst="rect">
            <a:avLst/>
          </a:prstGeom>
          <a:noFill/>
        </p:spPr>
        <p:txBody>
          <a:bodyPr wrap="square" rtlCol="0">
            <a:spAutoFit/>
          </a:bodyPr>
          <a:lstStyle/>
          <a:p>
            <a:pPr algn="ctr"/>
            <a:r>
              <a:rPr lang="es-CL" sz="1200" dirty="0"/>
              <a:t>25,5 Km</a:t>
            </a:r>
            <a:endParaRPr lang="fr-FR" sz="1200" dirty="0"/>
          </a:p>
        </p:txBody>
      </p:sp>
      <p:sp>
        <p:nvSpPr>
          <p:cNvPr id="134" name="CuadroTexto 133">
            <a:extLst>
              <a:ext uri="{FF2B5EF4-FFF2-40B4-BE49-F238E27FC236}">
                <a16:creationId xmlns:a16="http://schemas.microsoft.com/office/drawing/2014/main" id="{A58DAF04-F1EF-422D-8082-3673073CB1BF}"/>
              </a:ext>
            </a:extLst>
          </p:cNvPr>
          <p:cNvSpPr txBox="1"/>
          <p:nvPr/>
        </p:nvSpPr>
        <p:spPr>
          <a:xfrm>
            <a:off x="8483908" y="4925506"/>
            <a:ext cx="1114884" cy="276999"/>
          </a:xfrm>
          <a:prstGeom prst="rect">
            <a:avLst/>
          </a:prstGeom>
          <a:noFill/>
        </p:spPr>
        <p:txBody>
          <a:bodyPr wrap="square" rtlCol="0">
            <a:spAutoFit/>
          </a:bodyPr>
          <a:lstStyle/>
          <a:p>
            <a:pPr algn="ctr"/>
            <a:r>
              <a:rPr lang="es-CL" sz="1200" dirty="0"/>
              <a:t>25,5 Km</a:t>
            </a:r>
            <a:endParaRPr lang="fr-FR" sz="1200" dirty="0"/>
          </a:p>
        </p:txBody>
      </p:sp>
      <p:sp>
        <p:nvSpPr>
          <p:cNvPr id="135" name="CuadroTexto 134">
            <a:extLst>
              <a:ext uri="{FF2B5EF4-FFF2-40B4-BE49-F238E27FC236}">
                <a16:creationId xmlns:a16="http://schemas.microsoft.com/office/drawing/2014/main" id="{8C6E2F4E-1D8D-4BC1-B35B-C354B4F39ECD}"/>
              </a:ext>
            </a:extLst>
          </p:cNvPr>
          <p:cNvSpPr txBox="1"/>
          <p:nvPr/>
        </p:nvSpPr>
        <p:spPr>
          <a:xfrm>
            <a:off x="995262" y="5157967"/>
            <a:ext cx="1114884" cy="461665"/>
          </a:xfrm>
          <a:prstGeom prst="rect">
            <a:avLst/>
          </a:prstGeom>
          <a:noFill/>
        </p:spPr>
        <p:txBody>
          <a:bodyPr wrap="square" rtlCol="0">
            <a:spAutoFit/>
          </a:bodyPr>
          <a:lstStyle/>
          <a:p>
            <a:pPr algn="ctr"/>
            <a:r>
              <a:rPr lang="es-CL" sz="1200" dirty="0"/>
              <a:t>Nancy </a:t>
            </a:r>
            <a:r>
              <a:rPr lang="es-CL" sz="1200" dirty="0" err="1"/>
              <a:t>schools</a:t>
            </a:r>
            <a:r>
              <a:rPr lang="es-CL" sz="1200" dirty="0"/>
              <a:t>, France</a:t>
            </a:r>
            <a:endParaRPr lang="fr-FR" sz="1200" dirty="0"/>
          </a:p>
        </p:txBody>
      </p:sp>
      <p:sp>
        <p:nvSpPr>
          <p:cNvPr id="136" name="CuadroTexto 135">
            <a:extLst>
              <a:ext uri="{FF2B5EF4-FFF2-40B4-BE49-F238E27FC236}">
                <a16:creationId xmlns:a16="http://schemas.microsoft.com/office/drawing/2014/main" id="{367BC090-EE46-4959-AB79-E3D9C1926B60}"/>
              </a:ext>
            </a:extLst>
          </p:cNvPr>
          <p:cNvSpPr txBox="1"/>
          <p:nvPr/>
        </p:nvSpPr>
        <p:spPr>
          <a:xfrm>
            <a:off x="6484644" y="5475833"/>
            <a:ext cx="1114884" cy="461665"/>
          </a:xfrm>
          <a:prstGeom prst="rect">
            <a:avLst/>
          </a:prstGeom>
          <a:noFill/>
        </p:spPr>
        <p:txBody>
          <a:bodyPr wrap="square" rtlCol="0">
            <a:spAutoFit/>
          </a:bodyPr>
          <a:lstStyle/>
          <a:p>
            <a:pPr algn="ctr"/>
            <a:r>
              <a:rPr lang="es-CL" sz="1200" dirty="0"/>
              <a:t>FABLAB (Nancy)</a:t>
            </a:r>
            <a:endParaRPr lang="fr-FR" sz="1200" dirty="0"/>
          </a:p>
        </p:txBody>
      </p:sp>
      <p:sp>
        <p:nvSpPr>
          <p:cNvPr id="137" name="CuadroTexto 136">
            <a:extLst>
              <a:ext uri="{FF2B5EF4-FFF2-40B4-BE49-F238E27FC236}">
                <a16:creationId xmlns:a16="http://schemas.microsoft.com/office/drawing/2014/main" id="{929D4433-4651-4A00-BCEB-78A9F4597608}"/>
              </a:ext>
            </a:extLst>
          </p:cNvPr>
          <p:cNvSpPr txBox="1"/>
          <p:nvPr/>
        </p:nvSpPr>
        <p:spPr>
          <a:xfrm>
            <a:off x="10791872" y="5091550"/>
            <a:ext cx="1114884" cy="461665"/>
          </a:xfrm>
          <a:prstGeom prst="rect">
            <a:avLst/>
          </a:prstGeom>
          <a:noFill/>
        </p:spPr>
        <p:txBody>
          <a:bodyPr wrap="square" rtlCol="0">
            <a:spAutoFit/>
          </a:bodyPr>
          <a:lstStyle/>
          <a:p>
            <a:pPr algn="ctr"/>
            <a:r>
              <a:rPr lang="es-CL" sz="1200" dirty="0"/>
              <a:t>Nancy </a:t>
            </a:r>
            <a:r>
              <a:rPr lang="es-CL" sz="1200" dirty="0" err="1"/>
              <a:t>schools</a:t>
            </a:r>
            <a:r>
              <a:rPr lang="es-CL" sz="1200" dirty="0"/>
              <a:t>, France</a:t>
            </a:r>
            <a:endParaRPr lang="fr-FR" sz="1200" dirty="0"/>
          </a:p>
        </p:txBody>
      </p:sp>
      <p:sp>
        <p:nvSpPr>
          <p:cNvPr id="138" name="Forma libre: forma 137">
            <a:extLst>
              <a:ext uri="{FF2B5EF4-FFF2-40B4-BE49-F238E27FC236}">
                <a16:creationId xmlns:a16="http://schemas.microsoft.com/office/drawing/2014/main" id="{5CA1070C-1D72-4754-B211-BE0DC6B28FCC}"/>
              </a:ext>
            </a:extLst>
          </p:cNvPr>
          <p:cNvSpPr/>
          <p:nvPr/>
        </p:nvSpPr>
        <p:spPr>
          <a:xfrm>
            <a:off x="5467626" y="6166897"/>
            <a:ext cx="2410281" cy="467760"/>
          </a:xfrm>
          <a:custGeom>
            <a:avLst/>
            <a:gdLst>
              <a:gd name="connsiteX0" fmla="*/ 0 w 2117979"/>
              <a:gd name="connsiteY0" fmla="*/ 0 h 847191"/>
              <a:gd name="connsiteX1" fmla="*/ 1694384 w 2117979"/>
              <a:gd name="connsiteY1" fmla="*/ 0 h 847191"/>
              <a:gd name="connsiteX2" fmla="*/ 2117979 w 2117979"/>
              <a:gd name="connsiteY2" fmla="*/ 423596 h 847191"/>
              <a:gd name="connsiteX3" fmla="*/ 1694384 w 2117979"/>
              <a:gd name="connsiteY3" fmla="*/ 847191 h 847191"/>
              <a:gd name="connsiteX4" fmla="*/ 0 w 2117979"/>
              <a:gd name="connsiteY4" fmla="*/ 847191 h 847191"/>
              <a:gd name="connsiteX5" fmla="*/ 423596 w 2117979"/>
              <a:gd name="connsiteY5" fmla="*/ 423596 h 847191"/>
              <a:gd name="connsiteX6" fmla="*/ 0 w 2117979"/>
              <a:gd name="connsiteY6" fmla="*/ 0 h 8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79" h="847191">
                <a:moveTo>
                  <a:pt x="0" y="0"/>
                </a:moveTo>
                <a:lnTo>
                  <a:pt x="1694384" y="0"/>
                </a:lnTo>
                <a:lnTo>
                  <a:pt x="2117979" y="423596"/>
                </a:lnTo>
                <a:lnTo>
                  <a:pt x="1694384" y="847191"/>
                </a:lnTo>
                <a:lnTo>
                  <a:pt x="0" y="847191"/>
                </a:lnTo>
                <a:lnTo>
                  <a:pt x="423596" y="423596"/>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9606" tIns="25337" rIns="448932" bIns="25337" numCol="1" spcCol="1270" anchor="ctr" anchorCtr="0">
            <a:noAutofit/>
          </a:bodyPr>
          <a:lstStyle/>
          <a:p>
            <a:pPr marL="0" lvl="0" indent="0" algn="ctr" defTabSz="844550">
              <a:lnSpc>
                <a:spcPct val="90000"/>
              </a:lnSpc>
              <a:spcBef>
                <a:spcPct val="0"/>
              </a:spcBef>
              <a:spcAft>
                <a:spcPct val="35000"/>
              </a:spcAft>
              <a:buNone/>
            </a:pPr>
            <a:r>
              <a:rPr lang="es-CL" sz="1500" kern="1200" dirty="0" err="1"/>
              <a:t>Recycled</a:t>
            </a:r>
            <a:r>
              <a:rPr lang="es-CL" sz="1500" kern="1200" dirty="0"/>
              <a:t> </a:t>
            </a:r>
            <a:r>
              <a:rPr lang="es-CL" sz="1500" kern="1200" dirty="0" err="1"/>
              <a:t>Filament</a:t>
            </a:r>
            <a:r>
              <a:rPr lang="es-CL" sz="1500" kern="1200" dirty="0"/>
              <a:t> </a:t>
            </a:r>
            <a:r>
              <a:rPr lang="es-CL" sz="1500" kern="1200" dirty="0" err="1"/>
              <a:t>Production</a:t>
            </a:r>
            <a:endParaRPr lang="fr-FR" sz="1500" kern="1200" dirty="0"/>
          </a:p>
        </p:txBody>
      </p:sp>
      <p:sp>
        <p:nvSpPr>
          <p:cNvPr id="139" name="CuadroTexto 138">
            <a:extLst>
              <a:ext uri="{FF2B5EF4-FFF2-40B4-BE49-F238E27FC236}">
                <a16:creationId xmlns:a16="http://schemas.microsoft.com/office/drawing/2014/main" id="{7E84B387-6097-4A8A-9E16-98471E726D8A}"/>
              </a:ext>
            </a:extLst>
          </p:cNvPr>
          <p:cNvSpPr txBox="1"/>
          <p:nvPr/>
        </p:nvSpPr>
        <p:spPr>
          <a:xfrm rot="16200000">
            <a:off x="-1210298" y="4261847"/>
            <a:ext cx="2941985" cy="307777"/>
          </a:xfrm>
          <a:prstGeom prst="rect">
            <a:avLst/>
          </a:prstGeom>
          <a:noFill/>
        </p:spPr>
        <p:txBody>
          <a:bodyPr wrap="square" rtlCol="0">
            <a:spAutoFit/>
          </a:bodyPr>
          <a:lstStyle/>
          <a:p>
            <a:r>
              <a:rPr lang="es-CL" sz="1400" dirty="0"/>
              <a:t> </a:t>
            </a:r>
            <a:r>
              <a:rPr lang="es-CL" sz="1400" dirty="0" err="1"/>
              <a:t>Scénario</a:t>
            </a:r>
            <a:r>
              <a:rPr lang="es-CL" sz="1400" dirty="0"/>
              <a:t> 3 (</a:t>
            </a:r>
            <a:r>
              <a:rPr lang="es-CL" sz="1400" dirty="0" err="1"/>
              <a:t>recycgale</a:t>
            </a:r>
            <a:r>
              <a:rPr lang="es-CL" sz="1400" dirty="0"/>
              <a:t>)</a:t>
            </a:r>
            <a:endParaRPr lang="fr-FR" sz="1400" dirty="0"/>
          </a:p>
        </p:txBody>
      </p:sp>
    </p:spTree>
    <p:extLst>
      <p:ext uri="{BB962C8B-B14F-4D97-AF65-F5344CB8AC3E}">
        <p14:creationId xmlns:p14="http://schemas.microsoft.com/office/powerpoint/2010/main" val="16406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33" grpId="0"/>
      <p:bldP spid="134" grpId="0"/>
      <p:bldP spid="135" grpId="0"/>
      <p:bldP spid="136" grpId="0"/>
      <p:bldP spid="137" grpId="0"/>
      <p:bldP spid="138" grpId="0" animBg="1"/>
      <p:bldP spid="1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708075-986F-4606-B52F-F8DCD8CADE0A}"/>
              </a:ext>
            </a:extLst>
          </p:cNvPr>
          <p:cNvSpPr>
            <a:spLocks noGrp="1"/>
          </p:cNvSpPr>
          <p:nvPr>
            <p:ph type="title"/>
          </p:nvPr>
        </p:nvSpPr>
        <p:spPr>
          <a:xfrm>
            <a:off x="838199" y="0"/>
            <a:ext cx="10515600" cy="1325563"/>
          </a:xfrm>
        </p:spPr>
        <p:txBody>
          <a:bodyPr/>
          <a:lstStyle/>
          <a:p>
            <a:pPr algn="ctr"/>
            <a:r>
              <a:rPr lang="es-CL" dirty="0" err="1"/>
              <a:t>Évaluation</a:t>
            </a:r>
            <a:r>
              <a:rPr lang="es-CL" dirty="0"/>
              <a:t> </a:t>
            </a:r>
            <a:r>
              <a:rPr lang="es-CL" dirty="0" err="1"/>
              <a:t>d’impacts</a:t>
            </a:r>
            <a:endParaRPr lang="fr-FR" dirty="0"/>
          </a:p>
        </p:txBody>
      </p:sp>
      <p:graphicFrame>
        <p:nvGraphicFramePr>
          <p:cNvPr id="5" name="Diagrama 4">
            <a:extLst>
              <a:ext uri="{FF2B5EF4-FFF2-40B4-BE49-F238E27FC236}">
                <a16:creationId xmlns:a16="http://schemas.microsoft.com/office/drawing/2014/main" id="{B518110E-6704-4BD6-91E2-29AAEF4ADE2C}"/>
              </a:ext>
            </a:extLst>
          </p:cNvPr>
          <p:cNvGraphicFramePr/>
          <p:nvPr>
            <p:extLst>
              <p:ext uri="{D42A27DB-BD31-4B8C-83A1-F6EECF244321}">
                <p14:modId xmlns:p14="http://schemas.microsoft.com/office/powerpoint/2010/main" val="49558047"/>
              </p:ext>
            </p:extLst>
          </p:nvPr>
        </p:nvGraphicFramePr>
        <p:xfrm>
          <a:off x="2124766" y="12762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errar llave 5">
            <a:extLst>
              <a:ext uri="{FF2B5EF4-FFF2-40B4-BE49-F238E27FC236}">
                <a16:creationId xmlns:a16="http://schemas.microsoft.com/office/drawing/2014/main" id="{C9D8D63B-1168-4556-8219-4FE766966C26}"/>
              </a:ext>
            </a:extLst>
          </p:cNvPr>
          <p:cNvSpPr/>
          <p:nvPr/>
        </p:nvSpPr>
        <p:spPr>
          <a:xfrm rot="5400000">
            <a:off x="5897777" y="-309022"/>
            <a:ext cx="581978" cy="8613916"/>
          </a:xfrm>
          <a:prstGeom prst="rightBrace">
            <a:avLst>
              <a:gd name="adj1" fmla="val 8333"/>
              <a:gd name="adj2" fmla="val 5015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aphicFrame>
        <p:nvGraphicFramePr>
          <p:cNvPr id="7" name="Tabla 6">
            <a:extLst>
              <a:ext uri="{FF2B5EF4-FFF2-40B4-BE49-F238E27FC236}">
                <a16:creationId xmlns:a16="http://schemas.microsoft.com/office/drawing/2014/main" id="{99614E3E-4667-4756-9F01-1BAA30515CDF}"/>
              </a:ext>
            </a:extLst>
          </p:cNvPr>
          <p:cNvGraphicFramePr>
            <a:graphicFrameLocks noGrp="1"/>
          </p:cNvGraphicFramePr>
          <p:nvPr>
            <p:extLst>
              <p:ext uri="{D42A27DB-BD31-4B8C-83A1-F6EECF244321}">
                <p14:modId xmlns:p14="http://schemas.microsoft.com/office/powerpoint/2010/main" val="2382543217"/>
              </p:ext>
            </p:extLst>
          </p:nvPr>
        </p:nvGraphicFramePr>
        <p:xfrm>
          <a:off x="4525618" y="4415732"/>
          <a:ext cx="3326296" cy="1954372"/>
        </p:xfrm>
        <a:graphic>
          <a:graphicData uri="http://schemas.openxmlformats.org/drawingml/2006/table">
            <a:tbl>
              <a:tblPr firstRow="1" bandRow="1">
                <a:tableStyleId>{F5AB1C69-6EDB-4FF4-983F-18BD219EF322}</a:tableStyleId>
              </a:tblPr>
              <a:tblGrid>
                <a:gridCol w="3326296">
                  <a:extLst>
                    <a:ext uri="{9D8B030D-6E8A-4147-A177-3AD203B41FA5}">
                      <a16:colId xmlns:a16="http://schemas.microsoft.com/office/drawing/2014/main" val="2872546669"/>
                    </a:ext>
                  </a:extLst>
                </a:gridCol>
              </a:tblGrid>
              <a:tr h="188341">
                <a:tc>
                  <a:txBody>
                    <a:bodyPr/>
                    <a:lstStyle/>
                    <a:p>
                      <a:pPr algn="ctr">
                        <a:lnSpc>
                          <a:spcPct val="107000"/>
                        </a:lnSpc>
                        <a:spcAft>
                          <a:spcPts val="800"/>
                        </a:spcAft>
                      </a:pPr>
                      <a:r>
                        <a:rPr lang="fr-FR" sz="1800" dirty="0">
                          <a:effectLst/>
                        </a:rPr>
                        <a:t> Catégorie d’impact</a:t>
                      </a:r>
                      <a:endParaRPr lang="fr-FR" sz="1800" dirty="0">
                        <a:effectLst/>
                        <a:latin typeface="Calibri" panose="020F0502020204030204" pitchFamily="34" charset="0"/>
                        <a:ea typeface="Calibri" panose="020F0502020204030204" pitchFamily="34" charset="0"/>
                        <a:cs typeface="Arial" panose="020B0604020202020204" pitchFamily="34" charset="0"/>
                      </a:endParaRPr>
                    </a:p>
                  </a:txBody>
                  <a:tcPr marL="85994" marR="85994" marT="42997" marB="42997" anchor="ctr"/>
                </a:tc>
                <a:extLst>
                  <a:ext uri="{0D108BD9-81ED-4DB2-BD59-A6C34878D82A}">
                    <a16:rowId xmlns:a16="http://schemas.microsoft.com/office/drawing/2014/main" val="1794871672"/>
                  </a:ext>
                </a:extLst>
              </a:tr>
              <a:tr h="264732">
                <a:tc>
                  <a:txBody>
                    <a:bodyPr/>
                    <a:lstStyle/>
                    <a:p>
                      <a:pPr algn="ctr">
                        <a:lnSpc>
                          <a:spcPct val="107000"/>
                        </a:lnSpc>
                        <a:spcAft>
                          <a:spcPts val="800"/>
                        </a:spcAft>
                      </a:pPr>
                      <a:r>
                        <a:rPr lang="fr-FR" sz="1600" dirty="0" err="1">
                          <a:effectLst/>
                        </a:rPr>
                        <a:t>Climate</a:t>
                      </a:r>
                      <a:r>
                        <a:rPr lang="fr-FR" sz="1600" dirty="0">
                          <a:effectLst/>
                        </a:rPr>
                        <a:t> Change (3)</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85994" marR="85994" marT="42997" marB="42997" anchor="ctr"/>
                </a:tc>
                <a:extLst>
                  <a:ext uri="{0D108BD9-81ED-4DB2-BD59-A6C34878D82A}">
                    <a16:rowId xmlns:a16="http://schemas.microsoft.com/office/drawing/2014/main" val="1916145450"/>
                  </a:ext>
                </a:extLst>
              </a:tr>
              <a:tr h="341122">
                <a:tc>
                  <a:txBody>
                    <a:bodyPr/>
                    <a:lstStyle/>
                    <a:p>
                      <a:pPr algn="ctr">
                        <a:lnSpc>
                          <a:spcPct val="107000"/>
                        </a:lnSpc>
                        <a:spcAft>
                          <a:spcPts val="800"/>
                        </a:spcAft>
                      </a:pPr>
                      <a:r>
                        <a:rPr lang="fr-FR" sz="1600" dirty="0">
                          <a:effectLst/>
                        </a:rPr>
                        <a:t>Eutrophication </a:t>
                      </a:r>
                      <a:r>
                        <a:rPr lang="fr-FR" sz="1600" dirty="0" err="1">
                          <a:effectLst/>
                        </a:rPr>
                        <a:t>Potential</a:t>
                      </a:r>
                      <a:r>
                        <a:rPr lang="fr-FR" sz="1600" dirty="0">
                          <a:effectLst/>
                        </a:rPr>
                        <a:t> (3)</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85994" marR="85994" marT="42997" marB="42997" anchor="ctr"/>
                </a:tc>
                <a:extLst>
                  <a:ext uri="{0D108BD9-81ED-4DB2-BD59-A6C34878D82A}">
                    <a16:rowId xmlns:a16="http://schemas.microsoft.com/office/drawing/2014/main" val="1807543557"/>
                  </a:ext>
                </a:extLst>
              </a:tr>
              <a:tr h="341122">
                <a:tc>
                  <a:txBody>
                    <a:bodyPr/>
                    <a:lstStyle/>
                    <a:p>
                      <a:pPr algn="ctr">
                        <a:lnSpc>
                          <a:spcPct val="107000"/>
                        </a:lnSpc>
                        <a:spcAft>
                          <a:spcPts val="800"/>
                        </a:spcAft>
                      </a:pPr>
                      <a:r>
                        <a:rPr lang="fr-FR" sz="1600" dirty="0" err="1">
                          <a:effectLst/>
                        </a:rPr>
                        <a:t>Fossil</a:t>
                      </a:r>
                      <a:r>
                        <a:rPr lang="fr-FR" sz="1600" dirty="0">
                          <a:effectLst/>
                        </a:rPr>
                        <a:t> </a:t>
                      </a:r>
                      <a:r>
                        <a:rPr lang="fr-FR" sz="1600" dirty="0" err="1">
                          <a:effectLst/>
                        </a:rPr>
                        <a:t>Depletion</a:t>
                      </a:r>
                      <a:r>
                        <a:rPr lang="fr-FR" sz="1600" dirty="0">
                          <a:effectLst/>
                        </a:rPr>
                        <a:t> (2)</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85994" marR="85994" marT="42997" marB="42997" anchor="ctr"/>
                </a:tc>
                <a:extLst>
                  <a:ext uri="{0D108BD9-81ED-4DB2-BD59-A6C34878D82A}">
                    <a16:rowId xmlns:a16="http://schemas.microsoft.com/office/drawing/2014/main" val="3977292001"/>
                  </a:ext>
                </a:extLst>
              </a:tr>
              <a:tr h="570295">
                <a:tc>
                  <a:txBody>
                    <a:bodyPr/>
                    <a:lstStyle/>
                    <a:p>
                      <a:pPr algn="ctr">
                        <a:lnSpc>
                          <a:spcPct val="107000"/>
                        </a:lnSpc>
                        <a:spcAft>
                          <a:spcPts val="800"/>
                        </a:spcAft>
                      </a:pPr>
                      <a:r>
                        <a:rPr lang="fr-FR" sz="1600" dirty="0">
                          <a:effectLst/>
                        </a:rPr>
                        <a:t>Water </a:t>
                      </a:r>
                      <a:r>
                        <a:rPr lang="fr-FR" sz="1600" dirty="0" err="1">
                          <a:effectLst/>
                        </a:rPr>
                        <a:t>Depletion</a:t>
                      </a:r>
                      <a:r>
                        <a:rPr lang="fr-FR" sz="1600" dirty="0">
                          <a:effectLst/>
                        </a:rPr>
                        <a:t> (2)</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85994" marR="85994" marT="42997" marB="42997" anchor="ctr"/>
                </a:tc>
                <a:extLst>
                  <a:ext uri="{0D108BD9-81ED-4DB2-BD59-A6C34878D82A}">
                    <a16:rowId xmlns:a16="http://schemas.microsoft.com/office/drawing/2014/main" val="1401218695"/>
                  </a:ext>
                </a:extLst>
              </a:tr>
            </a:tbl>
          </a:graphicData>
        </a:graphic>
      </p:graphicFrame>
      <p:sp>
        <p:nvSpPr>
          <p:cNvPr id="11" name="CuadroTexto 10">
            <a:extLst>
              <a:ext uri="{FF2B5EF4-FFF2-40B4-BE49-F238E27FC236}">
                <a16:creationId xmlns:a16="http://schemas.microsoft.com/office/drawing/2014/main" id="{DD2C5E20-C5BB-4C46-9781-41C5D6CE2AF2}"/>
              </a:ext>
            </a:extLst>
          </p:cNvPr>
          <p:cNvSpPr txBox="1"/>
          <p:nvPr/>
        </p:nvSpPr>
        <p:spPr>
          <a:xfrm>
            <a:off x="8688706" y="4203298"/>
            <a:ext cx="3162676" cy="369332"/>
          </a:xfrm>
          <a:prstGeom prst="rect">
            <a:avLst/>
          </a:prstGeom>
          <a:noFill/>
        </p:spPr>
        <p:txBody>
          <a:bodyPr wrap="square">
            <a:spAutoFit/>
          </a:bodyPr>
          <a:lstStyle/>
          <a:p>
            <a:r>
              <a:rPr lang="en-US" dirty="0">
                <a:effectLst/>
                <a:latin typeface="Calibri" panose="020F0502020204030204" pitchFamily="34" charset="0"/>
                <a:ea typeface="Calibri" panose="020F0502020204030204" pitchFamily="34" charset="0"/>
                <a:cs typeface="Arial" panose="020B0604020202020204" pitchFamily="34" charset="0"/>
              </a:rPr>
              <a:t>1(Bishop et al., 2021</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fr-FR" dirty="0"/>
          </a:p>
        </p:txBody>
      </p:sp>
      <p:sp>
        <p:nvSpPr>
          <p:cNvPr id="12" name="CuadroTexto 11">
            <a:extLst>
              <a:ext uri="{FF2B5EF4-FFF2-40B4-BE49-F238E27FC236}">
                <a16:creationId xmlns:a16="http://schemas.microsoft.com/office/drawing/2014/main" id="{FF43B172-6A9D-40DB-9577-3568537A957B}"/>
              </a:ext>
            </a:extLst>
          </p:cNvPr>
          <p:cNvSpPr txBox="1"/>
          <p:nvPr/>
        </p:nvSpPr>
        <p:spPr>
          <a:xfrm>
            <a:off x="8688706" y="4523325"/>
            <a:ext cx="3130781" cy="923330"/>
          </a:xfrm>
          <a:prstGeom prst="rect">
            <a:avLst/>
          </a:prstGeom>
          <a:noFill/>
        </p:spPr>
        <p:txBody>
          <a:bodyPr wrap="square">
            <a:spAutoFit/>
          </a:bodyPr>
          <a:lstStyle/>
          <a:p>
            <a:r>
              <a:rPr lang="en-US" dirty="0">
                <a:effectLst/>
                <a:latin typeface="Calibri" panose="020F0502020204030204" pitchFamily="34" charset="0"/>
                <a:ea typeface="Calibri" panose="020F0502020204030204" pitchFamily="34" charset="0"/>
                <a:cs typeface="Arial" panose="020B0604020202020204" pitchFamily="34" charset="0"/>
              </a:rPr>
              <a:t>2(Chen et al., 2019; de Souza Junior et al., 2020; Kuczenski &amp; Geyer, 2013</a:t>
            </a:r>
            <a:r>
              <a:rPr lang="en-US" sz="1400" dirty="0">
                <a:effectLst/>
                <a:latin typeface="Calibri" panose="020F0502020204030204" pitchFamily="34" charset="0"/>
                <a:ea typeface="Calibri" panose="020F0502020204030204" pitchFamily="34" charset="0"/>
                <a:cs typeface="Arial" panose="020B0604020202020204" pitchFamily="34" charset="0"/>
              </a:rPr>
              <a:t>)</a:t>
            </a:r>
            <a:endParaRPr lang="fr-FR" dirty="0"/>
          </a:p>
        </p:txBody>
      </p:sp>
      <p:sp>
        <p:nvSpPr>
          <p:cNvPr id="14" name="CuadroTexto 13">
            <a:extLst>
              <a:ext uri="{FF2B5EF4-FFF2-40B4-BE49-F238E27FC236}">
                <a16:creationId xmlns:a16="http://schemas.microsoft.com/office/drawing/2014/main" id="{30C5D629-A03B-4711-8F41-37D66D7E634C}"/>
              </a:ext>
            </a:extLst>
          </p:cNvPr>
          <p:cNvSpPr txBox="1"/>
          <p:nvPr/>
        </p:nvSpPr>
        <p:spPr>
          <a:xfrm>
            <a:off x="8688706" y="5305017"/>
            <a:ext cx="3371079" cy="923330"/>
          </a:xfrm>
          <a:prstGeom prst="rect">
            <a:avLst/>
          </a:prstGeom>
          <a:noFill/>
        </p:spPr>
        <p:txBody>
          <a:bodyPr wrap="square">
            <a:spAutoFit/>
          </a:bodyPr>
          <a:lstStyle/>
          <a:p>
            <a:r>
              <a:rPr lang="en-US" dirty="0">
                <a:effectLst/>
                <a:latin typeface="Calibri" panose="020F0502020204030204" pitchFamily="34" charset="0"/>
                <a:ea typeface="Calibri" panose="020F0502020204030204" pitchFamily="34" charset="0"/>
                <a:cs typeface="Arial" panose="020B0604020202020204" pitchFamily="34" charset="0"/>
              </a:rPr>
              <a:t>3 (</a:t>
            </a:r>
            <a:r>
              <a:rPr lang="en-US" dirty="0" err="1">
                <a:effectLst/>
                <a:latin typeface="Calibri" panose="020F0502020204030204" pitchFamily="34" charset="0"/>
                <a:ea typeface="Calibri" panose="020F0502020204030204" pitchFamily="34" charset="0"/>
                <a:cs typeface="Arial" panose="020B0604020202020204" pitchFamily="34" charset="0"/>
              </a:rPr>
              <a:t>Cerdas</a:t>
            </a:r>
            <a:r>
              <a:rPr lang="en-US" dirty="0">
                <a:effectLst/>
                <a:latin typeface="Calibri" panose="020F0502020204030204" pitchFamily="34" charset="0"/>
                <a:ea typeface="Calibri" panose="020F0502020204030204" pitchFamily="34" charset="0"/>
                <a:cs typeface="Arial" panose="020B0604020202020204" pitchFamily="34" charset="0"/>
              </a:rPr>
              <a:t> et al., 2017; </a:t>
            </a:r>
            <a:r>
              <a:rPr lang="en-US" dirty="0" err="1">
                <a:effectLst/>
                <a:latin typeface="Calibri" panose="020F0502020204030204" pitchFamily="34" charset="0"/>
                <a:ea typeface="Calibri" panose="020F0502020204030204" pitchFamily="34" charset="0"/>
                <a:cs typeface="Arial" panose="020B0604020202020204" pitchFamily="34" charset="0"/>
              </a:rPr>
              <a:t>Kellens</a:t>
            </a:r>
            <a:r>
              <a:rPr lang="en-US" dirty="0">
                <a:effectLst/>
                <a:latin typeface="Calibri" panose="020F0502020204030204" pitchFamily="34" charset="0"/>
                <a:ea typeface="Calibri" panose="020F0502020204030204" pitchFamily="34" charset="0"/>
                <a:cs typeface="Arial" panose="020B0604020202020204" pitchFamily="34" charset="0"/>
              </a:rPr>
              <a:t> et al., 2017; </a:t>
            </a:r>
            <a:r>
              <a:rPr lang="en-US" dirty="0" err="1">
                <a:effectLst/>
                <a:latin typeface="Calibri" panose="020F0502020204030204" pitchFamily="34" charset="0"/>
                <a:ea typeface="Calibri" panose="020F0502020204030204" pitchFamily="34" charset="0"/>
                <a:cs typeface="Arial" panose="020B0604020202020204" pitchFamily="34" charset="0"/>
              </a:rPr>
              <a:t>Kreiger</a:t>
            </a:r>
            <a:r>
              <a:rPr lang="en-US" dirty="0">
                <a:effectLst/>
                <a:latin typeface="Calibri" panose="020F0502020204030204" pitchFamily="34" charset="0"/>
                <a:ea typeface="Calibri" panose="020F0502020204030204" pitchFamily="34" charset="0"/>
                <a:cs typeface="Arial" panose="020B0604020202020204" pitchFamily="34" charset="0"/>
              </a:rPr>
              <a:t> &amp; Pearce, 2013; Quinlan et al., 2017</a:t>
            </a:r>
            <a:r>
              <a:rPr lang="en-US" sz="1400" dirty="0">
                <a:effectLst/>
                <a:latin typeface="Calibri" panose="020F0502020204030204" pitchFamily="34" charset="0"/>
                <a:ea typeface="Calibri" panose="020F0502020204030204" pitchFamily="34" charset="0"/>
                <a:cs typeface="Arial" panose="020B0604020202020204" pitchFamily="34" charset="0"/>
              </a:rPr>
              <a:t>)</a:t>
            </a:r>
            <a:endParaRPr lang="fr-FR" sz="1400" dirty="0"/>
          </a:p>
        </p:txBody>
      </p:sp>
      <p:pic>
        <p:nvPicPr>
          <p:cNvPr id="13" name="Picture 2" descr="Life-cycle assessment - Wikipedia">
            <a:extLst>
              <a:ext uri="{FF2B5EF4-FFF2-40B4-BE49-F238E27FC236}">
                <a16:creationId xmlns:a16="http://schemas.microsoft.com/office/drawing/2014/main" id="{FB58B0A9-E9CE-4B2B-AF09-FB16D6B579C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82439" y="75890"/>
            <a:ext cx="1255408" cy="1325563"/>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1152DCAF-62D9-4BB9-8D63-E72CF9A35569}"/>
              </a:ext>
            </a:extLst>
          </p:cNvPr>
          <p:cNvSpPr/>
          <p:nvPr/>
        </p:nvSpPr>
        <p:spPr>
          <a:xfrm>
            <a:off x="10873160" y="998805"/>
            <a:ext cx="499630" cy="4026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Marcador de número de diapositiva 2">
            <a:extLst>
              <a:ext uri="{FF2B5EF4-FFF2-40B4-BE49-F238E27FC236}">
                <a16:creationId xmlns:a16="http://schemas.microsoft.com/office/drawing/2014/main" id="{C492EECD-7167-4E0E-886A-9EAE388538A3}"/>
              </a:ext>
            </a:extLst>
          </p:cNvPr>
          <p:cNvSpPr>
            <a:spLocks noGrp="1"/>
          </p:cNvSpPr>
          <p:nvPr>
            <p:ph type="sldNum" sz="quarter" idx="12"/>
          </p:nvPr>
        </p:nvSpPr>
        <p:spPr>
          <a:xfrm>
            <a:off x="8610600" y="6356350"/>
            <a:ext cx="2743200" cy="365125"/>
          </a:xfrm>
        </p:spPr>
        <p:txBody>
          <a:bodyPr/>
          <a:lstStyle/>
          <a:p>
            <a:fld id="{1E8B12D4-0153-426D-B9F0-EAA8F3E5E5B3}" type="slidenum">
              <a:rPr lang="fr-FR" smtClean="0"/>
              <a:t>22</a:t>
            </a:fld>
            <a:endParaRPr lang="fr-FR"/>
          </a:p>
        </p:txBody>
      </p:sp>
      <p:sp>
        <p:nvSpPr>
          <p:cNvPr id="23" name="ZoneTexte 24">
            <a:extLst>
              <a:ext uri="{FF2B5EF4-FFF2-40B4-BE49-F238E27FC236}">
                <a16:creationId xmlns:a16="http://schemas.microsoft.com/office/drawing/2014/main" id="{FC1CF6C0-0DC4-493F-8E2F-AB9D6ACD0122}"/>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24" name="Rectángulo 23">
            <a:extLst>
              <a:ext uri="{FF2B5EF4-FFF2-40B4-BE49-F238E27FC236}">
                <a16:creationId xmlns:a16="http://schemas.microsoft.com/office/drawing/2014/main" id="{0EFBE545-17A6-451A-9738-C28B230EA75E}"/>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5" name="Diagrama 24">
            <a:extLst>
              <a:ext uri="{FF2B5EF4-FFF2-40B4-BE49-F238E27FC236}">
                <a16:creationId xmlns:a16="http://schemas.microsoft.com/office/drawing/2014/main" id="{0CE685CB-4713-43B5-BB46-68F1A2B41353}"/>
              </a:ext>
            </a:extLst>
          </p:cNvPr>
          <p:cNvGraphicFramePr/>
          <p:nvPr>
            <p:extLst>
              <p:ext uri="{D42A27DB-BD31-4B8C-83A1-F6EECF244321}">
                <p14:modId xmlns:p14="http://schemas.microsoft.com/office/powerpoint/2010/main" val="2981257684"/>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91214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E665E304-C11A-43D6-AAEB-88ACF2F6E4B0}"/>
              </a:ext>
            </a:extLst>
          </p:cNvPr>
          <p:cNvSpPr>
            <a:spLocks noGrp="1"/>
          </p:cNvSpPr>
          <p:nvPr>
            <p:ph type="title"/>
          </p:nvPr>
        </p:nvSpPr>
        <p:spPr>
          <a:xfrm>
            <a:off x="838198" y="240290"/>
            <a:ext cx="10515600" cy="1325563"/>
          </a:xfrm>
        </p:spPr>
        <p:txBody>
          <a:bodyPr>
            <a:normAutofit/>
          </a:bodyPr>
          <a:lstStyle/>
          <a:p>
            <a:pPr algn="ctr"/>
            <a:r>
              <a:rPr lang="fr-FR" dirty="0"/>
              <a:t>Le profil d’impact de la comparaison</a:t>
            </a:r>
          </a:p>
        </p:txBody>
      </p:sp>
      <p:pic>
        <p:nvPicPr>
          <p:cNvPr id="17" name="Picture 2" descr="Life-cycle assessment - Wikipedia">
            <a:extLst>
              <a:ext uri="{FF2B5EF4-FFF2-40B4-BE49-F238E27FC236}">
                <a16:creationId xmlns:a16="http://schemas.microsoft.com/office/drawing/2014/main" id="{7355879C-6064-4A12-888A-1A98B2F271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2439" y="75890"/>
            <a:ext cx="1255408" cy="1325563"/>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7CA635ED-21E2-4153-9722-649576886393}"/>
              </a:ext>
            </a:extLst>
          </p:cNvPr>
          <p:cNvSpPr/>
          <p:nvPr/>
        </p:nvSpPr>
        <p:spPr>
          <a:xfrm>
            <a:off x="10873160" y="998805"/>
            <a:ext cx="499630" cy="4026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ángulo 1">
            <a:extLst>
              <a:ext uri="{FF2B5EF4-FFF2-40B4-BE49-F238E27FC236}">
                <a16:creationId xmlns:a16="http://schemas.microsoft.com/office/drawing/2014/main" id="{6E66F71B-A0BA-45D3-A53F-B5DF82A0C009}"/>
              </a:ext>
            </a:extLst>
          </p:cNvPr>
          <p:cNvSpPr/>
          <p:nvPr/>
        </p:nvSpPr>
        <p:spPr>
          <a:xfrm>
            <a:off x="3420105" y="1579396"/>
            <a:ext cx="460885" cy="29790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ángulo 19">
            <a:extLst>
              <a:ext uri="{FF2B5EF4-FFF2-40B4-BE49-F238E27FC236}">
                <a16:creationId xmlns:a16="http://schemas.microsoft.com/office/drawing/2014/main" id="{DB90688F-6B7D-4CCB-89A9-3465CECFC147}"/>
              </a:ext>
            </a:extLst>
          </p:cNvPr>
          <p:cNvSpPr/>
          <p:nvPr/>
        </p:nvSpPr>
        <p:spPr>
          <a:xfrm>
            <a:off x="4861782" y="1579394"/>
            <a:ext cx="376463" cy="29790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ángulo 20">
            <a:extLst>
              <a:ext uri="{FF2B5EF4-FFF2-40B4-BE49-F238E27FC236}">
                <a16:creationId xmlns:a16="http://schemas.microsoft.com/office/drawing/2014/main" id="{4679FD5B-8823-4055-9280-34CA8EAE4712}"/>
              </a:ext>
            </a:extLst>
          </p:cNvPr>
          <p:cNvSpPr/>
          <p:nvPr/>
        </p:nvSpPr>
        <p:spPr>
          <a:xfrm>
            <a:off x="5830232" y="1565848"/>
            <a:ext cx="413519" cy="29790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ángulo 21">
            <a:extLst>
              <a:ext uri="{FF2B5EF4-FFF2-40B4-BE49-F238E27FC236}">
                <a16:creationId xmlns:a16="http://schemas.microsoft.com/office/drawing/2014/main" id="{0324802F-B180-449D-9A38-6D8FDA778F32}"/>
              </a:ext>
            </a:extLst>
          </p:cNvPr>
          <p:cNvSpPr/>
          <p:nvPr/>
        </p:nvSpPr>
        <p:spPr>
          <a:xfrm>
            <a:off x="6024444" y="1433035"/>
            <a:ext cx="1140265" cy="3125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Marcador de contenido 3">
            <a:extLst>
              <a:ext uri="{FF2B5EF4-FFF2-40B4-BE49-F238E27FC236}">
                <a16:creationId xmlns:a16="http://schemas.microsoft.com/office/drawing/2014/main" id="{0993FF2A-0ACA-4484-9821-BC8A3F2B54E9}"/>
              </a:ext>
            </a:extLst>
          </p:cNvPr>
          <p:cNvPicPr>
            <a:picLocks noGrp="1"/>
          </p:cNvPicPr>
          <p:nvPr>
            <p:ph idx="1"/>
          </p:nvPr>
        </p:nvPicPr>
        <p:blipFill rotWithShape="1">
          <a:blip r:embed="rId4">
            <a:extLst>
              <a:ext uri="{28A0092B-C50C-407E-A947-70E740481C1C}">
                <a14:useLocalDpi xmlns:a14="http://schemas.microsoft.com/office/drawing/2010/main" val="0"/>
              </a:ext>
            </a:extLst>
          </a:blip>
          <a:srcRect l="-1140" t="-229" r="76292" b="229"/>
          <a:stretch/>
        </p:blipFill>
        <p:spPr bwMode="auto">
          <a:xfrm>
            <a:off x="355852" y="3189587"/>
            <a:ext cx="2381750" cy="2075469"/>
          </a:xfrm>
          <a:prstGeom prst="rect">
            <a:avLst/>
          </a:prstGeom>
          <a:noFill/>
        </p:spPr>
      </p:pic>
      <p:pic>
        <p:nvPicPr>
          <p:cNvPr id="29" name="Imagen 28" descr="Gráfico, Gráfico de barras&#10;&#10;Descripción generada automáticamente">
            <a:extLst>
              <a:ext uri="{FF2B5EF4-FFF2-40B4-BE49-F238E27FC236}">
                <a16:creationId xmlns:a16="http://schemas.microsoft.com/office/drawing/2014/main" id="{9787ED93-D69C-40A2-A14E-62F704E1D8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292" y="1850604"/>
            <a:ext cx="7360347" cy="4450975"/>
          </a:xfrm>
          <a:prstGeom prst="rect">
            <a:avLst/>
          </a:prstGeom>
        </p:spPr>
      </p:pic>
      <p:pic>
        <p:nvPicPr>
          <p:cNvPr id="31" name="Marcador de contenido 3">
            <a:extLst>
              <a:ext uri="{FF2B5EF4-FFF2-40B4-BE49-F238E27FC236}">
                <a16:creationId xmlns:a16="http://schemas.microsoft.com/office/drawing/2014/main" id="{84716670-F67D-4666-B8FF-C1481938120E}"/>
              </a:ext>
            </a:extLst>
          </p:cNvPr>
          <p:cNvPicPr>
            <a:picLocks/>
          </p:cNvPicPr>
          <p:nvPr/>
        </p:nvPicPr>
        <p:blipFill rotWithShape="1">
          <a:blip r:embed="rId4">
            <a:extLst>
              <a:ext uri="{28A0092B-C50C-407E-A947-70E740481C1C}">
                <a14:useLocalDpi xmlns:a14="http://schemas.microsoft.com/office/drawing/2010/main" val="0"/>
              </a:ext>
            </a:extLst>
          </a:blip>
          <a:srcRect l="76067" r="13100"/>
          <a:stretch/>
        </p:blipFill>
        <p:spPr bwMode="auto">
          <a:xfrm>
            <a:off x="2728307" y="3189587"/>
            <a:ext cx="1038225" cy="2075469"/>
          </a:xfrm>
          <a:prstGeom prst="rect">
            <a:avLst/>
          </a:prstGeom>
          <a:noFill/>
        </p:spPr>
      </p:pic>
      <p:sp>
        <p:nvSpPr>
          <p:cNvPr id="32" name="Rectángulo 31">
            <a:extLst>
              <a:ext uri="{FF2B5EF4-FFF2-40B4-BE49-F238E27FC236}">
                <a16:creationId xmlns:a16="http://schemas.microsoft.com/office/drawing/2014/main" id="{81982299-69E8-441F-93DD-50ED81484EE6}"/>
              </a:ext>
            </a:extLst>
          </p:cNvPr>
          <p:cNvSpPr/>
          <p:nvPr/>
        </p:nvSpPr>
        <p:spPr>
          <a:xfrm rot="16200000">
            <a:off x="4343566" y="2498761"/>
            <a:ext cx="2466563" cy="1140266"/>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Rectángulo 32">
            <a:extLst>
              <a:ext uri="{FF2B5EF4-FFF2-40B4-BE49-F238E27FC236}">
                <a16:creationId xmlns:a16="http://schemas.microsoft.com/office/drawing/2014/main" id="{E9749F95-C24F-4362-85CC-D8CC592EC347}"/>
              </a:ext>
            </a:extLst>
          </p:cNvPr>
          <p:cNvSpPr/>
          <p:nvPr/>
        </p:nvSpPr>
        <p:spPr>
          <a:xfrm rot="16200000">
            <a:off x="5714134" y="2498761"/>
            <a:ext cx="2466563" cy="1140266"/>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ángulo 33">
            <a:extLst>
              <a:ext uri="{FF2B5EF4-FFF2-40B4-BE49-F238E27FC236}">
                <a16:creationId xmlns:a16="http://schemas.microsoft.com/office/drawing/2014/main" id="{8B259A71-7812-4BE3-A8A9-A1C7FA11C1CD}"/>
              </a:ext>
            </a:extLst>
          </p:cNvPr>
          <p:cNvSpPr/>
          <p:nvPr/>
        </p:nvSpPr>
        <p:spPr>
          <a:xfrm rot="16200000">
            <a:off x="7056523" y="2498791"/>
            <a:ext cx="2466563" cy="1140266"/>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ángulo 34">
            <a:extLst>
              <a:ext uri="{FF2B5EF4-FFF2-40B4-BE49-F238E27FC236}">
                <a16:creationId xmlns:a16="http://schemas.microsoft.com/office/drawing/2014/main" id="{42C25F30-73D0-401C-A304-3CAD8B6CD252}"/>
              </a:ext>
            </a:extLst>
          </p:cNvPr>
          <p:cNvSpPr/>
          <p:nvPr/>
        </p:nvSpPr>
        <p:spPr>
          <a:xfrm rot="16200000">
            <a:off x="8398913" y="2485245"/>
            <a:ext cx="2466563" cy="1140266"/>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ángulo 35">
            <a:extLst>
              <a:ext uri="{FF2B5EF4-FFF2-40B4-BE49-F238E27FC236}">
                <a16:creationId xmlns:a16="http://schemas.microsoft.com/office/drawing/2014/main" id="{16AC5DCC-5942-45C6-91CD-685227C91A55}"/>
              </a:ext>
            </a:extLst>
          </p:cNvPr>
          <p:cNvSpPr/>
          <p:nvPr/>
        </p:nvSpPr>
        <p:spPr>
          <a:xfrm rot="16200000">
            <a:off x="9706729" y="2498761"/>
            <a:ext cx="2466563" cy="1140266"/>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ángulo 36">
            <a:extLst>
              <a:ext uri="{FF2B5EF4-FFF2-40B4-BE49-F238E27FC236}">
                <a16:creationId xmlns:a16="http://schemas.microsoft.com/office/drawing/2014/main" id="{40B91C65-D4C9-46F1-A69B-3F6F7129A08A}"/>
              </a:ext>
            </a:extLst>
          </p:cNvPr>
          <p:cNvSpPr/>
          <p:nvPr/>
        </p:nvSpPr>
        <p:spPr>
          <a:xfrm rot="16200000">
            <a:off x="2005397" y="2301196"/>
            <a:ext cx="224852" cy="32974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ángulo 37">
            <a:extLst>
              <a:ext uri="{FF2B5EF4-FFF2-40B4-BE49-F238E27FC236}">
                <a16:creationId xmlns:a16="http://schemas.microsoft.com/office/drawing/2014/main" id="{A804E5E0-5286-44C6-94A1-61F3E6116D4E}"/>
              </a:ext>
            </a:extLst>
          </p:cNvPr>
          <p:cNvSpPr/>
          <p:nvPr/>
        </p:nvSpPr>
        <p:spPr>
          <a:xfrm rot="16200000">
            <a:off x="2006643" y="2542287"/>
            <a:ext cx="222356" cy="329742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ángulo 38">
            <a:extLst>
              <a:ext uri="{FF2B5EF4-FFF2-40B4-BE49-F238E27FC236}">
                <a16:creationId xmlns:a16="http://schemas.microsoft.com/office/drawing/2014/main" id="{C3BD1696-D2B6-4D1D-B1B4-48F602E19A7C}"/>
              </a:ext>
            </a:extLst>
          </p:cNvPr>
          <p:cNvSpPr/>
          <p:nvPr/>
        </p:nvSpPr>
        <p:spPr>
          <a:xfrm rot="16200000">
            <a:off x="2007465" y="2778186"/>
            <a:ext cx="222356" cy="329742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ángulo 39">
            <a:extLst>
              <a:ext uri="{FF2B5EF4-FFF2-40B4-BE49-F238E27FC236}">
                <a16:creationId xmlns:a16="http://schemas.microsoft.com/office/drawing/2014/main" id="{2A158797-99A5-4FE8-8A33-0D72E455A94B}"/>
              </a:ext>
            </a:extLst>
          </p:cNvPr>
          <p:cNvSpPr/>
          <p:nvPr/>
        </p:nvSpPr>
        <p:spPr>
          <a:xfrm rot="16200000">
            <a:off x="2004368" y="3252854"/>
            <a:ext cx="222356" cy="329742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ángulo 40">
            <a:extLst>
              <a:ext uri="{FF2B5EF4-FFF2-40B4-BE49-F238E27FC236}">
                <a16:creationId xmlns:a16="http://schemas.microsoft.com/office/drawing/2014/main" id="{9E128552-DA80-441D-93B8-F6A2ECAC53DB}"/>
              </a:ext>
            </a:extLst>
          </p:cNvPr>
          <p:cNvSpPr/>
          <p:nvPr/>
        </p:nvSpPr>
        <p:spPr>
          <a:xfrm rot="16200000">
            <a:off x="2004368" y="3488753"/>
            <a:ext cx="222356" cy="3297422"/>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CuadroTexto 18">
            <a:extLst>
              <a:ext uri="{FF2B5EF4-FFF2-40B4-BE49-F238E27FC236}">
                <a16:creationId xmlns:a16="http://schemas.microsoft.com/office/drawing/2014/main" id="{65482311-5018-455F-9B5F-0D785F046A9A}"/>
              </a:ext>
            </a:extLst>
          </p:cNvPr>
          <p:cNvSpPr txBox="1"/>
          <p:nvPr/>
        </p:nvSpPr>
        <p:spPr>
          <a:xfrm>
            <a:off x="626862" y="3424522"/>
            <a:ext cx="2078064" cy="369332"/>
          </a:xfrm>
          <a:prstGeom prst="rect">
            <a:avLst/>
          </a:prstGeom>
          <a:noFill/>
        </p:spPr>
        <p:txBody>
          <a:bodyPr wrap="square">
            <a:spAutoFit/>
          </a:bodyPr>
          <a:lstStyle/>
          <a:p>
            <a:r>
              <a:rPr lang="es-CL" dirty="0" err="1"/>
              <a:t>ReCiPe</a:t>
            </a:r>
            <a:r>
              <a:rPr lang="es-CL" dirty="0"/>
              <a:t> </a:t>
            </a:r>
            <a:r>
              <a:rPr lang="es-CL" dirty="0" err="1"/>
              <a:t>Midpoint</a:t>
            </a:r>
            <a:r>
              <a:rPr lang="es-CL" dirty="0"/>
              <a:t> (H)</a:t>
            </a:r>
            <a:endParaRPr lang="fr-FR" dirty="0"/>
          </a:p>
        </p:txBody>
      </p:sp>
    </p:spTree>
    <p:extLst>
      <p:ext uri="{BB962C8B-B14F-4D97-AF65-F5344CB8AC3E}">
        <p14:creationId xmlns:p14="http://schemas.microsoft.com/office/powerpoint/2010/main" val="180614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E665E304-C11A-43D6-AAEB-88ACF2F6E4B0}"/>
              </a:ext>
            </a:extLst>
          </p:cNvPr>
          <p:cNvSpPr>
            <a:spLocks noGrp="1"/>
          </p:cNvSpPr>
          <p:nvPr>
            <p:ph type="title"/>
          </p:nvPr>
        </p:nvSpPr>
        <p:spPr>
          <a:xfrm>
            <a:off x="838198" y="240290"/>
            <a:ext cx="10515600" cy="1325563"/>
          </a:xfrm>
        </p:spPr>
        <p:txBody>
          <a:bodyPr>
            <a:normAutofit/>
          </a:bodyPr>
          <a:lstStyle/>
          <a:p>
            <a:pPr algn="ctr"/>
            <a:r>
              <a:rPr lang="fr-FR" dirty="0"/>
              <a:t>Le profil d’impact de la comparaison</a:t>
            </a:r>
          </a:p>
        </p:txBody>
      </p:sp>
      <p:pic>
        <p:nvPicPr>
          <p:cNvPr id="17" name="Picture 2" descr="Life-cycle assessment - Wikipedia">
            <a:extLst>
              <a:ext uri="{FF2B5EF4-FFF2-40B4-BE49-F238E27FC236}">
                <a16:creationId xmlns:a16="http://schemas.microsoft.com/office/drawing/2014/main" id="{7355879C-6064-4A12-888A-1A98B2F271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2439" y="75890"/>
            <a:ext cx="1255408" cy="1325563"/>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7CA635ED-21E2-4153-9722-649576886393}"/>
              </a:ext>
            </a:extLst>
          </p:cNvPr>
          <p:cNvSpPr/>
          <p:nvPr/>
        </p:nvSpPr>
        <p:spPr>
          <a:xfrm>
            <a:off x="10873160" y="998805"/>
            <a:ext cx="499630" cy="4026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ángulo 19">
            <a:extLst>
              <a:ext uri="{FF2B5EF4-FFF2-40B4-BE49-F238E27FC236}">
                <a16:creationId xmlns:a16="http://schemas.microsoft.com/office/drawing/2014/main" id="{DB90688F-6B7D-4CCB-89A9-3465CECFC147}"/>
              </a:ext>
            </a:extLst>
          </p:cNvPr>
          <p:cNvSpPr/>
          <p:nvPr/>
        </p:nvSpPr>
        <p:spPr>
          <a:xfrm>
            <a:off x="4861782" y="1579394"/>
            <a:ext cx="376463" cy="29790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Marcador de contenido 3">
            <a:extLst>
              <a:ext uri="{FF2B5EF4-FFF2-40B4-BE49-F238E27FC236}">
                <a16:creationId xmlns:a16="http://schemas.microsoft.com/office/drawing/2014/main" id="{0993FF2A-0ACA-4484-9821-BC8A3F2B54E9}"/>
              </a:ext>
            </a:extLst>
          </p:cNvPr>
          <p:cNvPicPr>
            <a:picLocks noGrp="1"/>
          </p:cNvPicPr>
          <p:nvPr>
            <p:ph idx="1"/>
          </p:nvPr>
        </p:nvPicPr>
        <p:blipFill rotWithShape="1">
          <a:blip r:embed="rId4">
            <a:extLst>
              <a:ext uri="{28A0092B-C50C-407E-A947-70E740481C1C}">
                <a14:useLocalDpi xmlns:a14="http://schemas.microsoft.com/office/drawing/2010/main" val="0"/>
              </a:ext>
            </a:extLst>
          </a:blip>
          <a:srcRect l="-1140" t="-229" r="76292" b="229"/>
          <a:stretch/>
        </p:blipFill>
        <p:spPr bwMode="auto">
          <a:xfrm>
            <a:off x="355852" y="3189587"/>
            <a:ext cx="2381750" cy="2075469"/>
          </a:xfrm>
          <a:prstGeom prst="rect">
            <a:avLst/>
          </a:prstGeom>
          <a:noFill/>
        </p:spPr>
      </p:pic>
      <p:pic>
        <p:nvPicPr>
          <p:cNvPr id="31" name="Marcador de contenido 3">
            <a:extLst>
              <a:ext uri="{FF2B5EF4-FFF2-40B4-BE49-F238E27FC236}">
                <a16:creationId xmlns:a16="http://schemas.microsoft.com/office/drawing/2014/main" id="{84716670-F67D-4666-B8FF-C1481938120E}"/>
              </a:ext>
            </a:extLst>
          </p:cNvPr>
          <p:cNvPicPr>
            <a:picLocks/>
          </p:cNvPicPr>
          <p:nvPr/>
        </p:nvPicPr>
        <p:blipFill rotWithShape="1">
          <a:blip r:embed="rId4">
            <a:extLst>
              <a:ext uri="{28A0092B-C50C-407E-A947-70E740481C1C}">
                <a14:useLocalDpi xmlns:a14="http://schemas.microsoft.com/office/drawing/2010/main" val="0"/>
              </a:ext>
            </a:extLst>
          </a:blip>
          <a:srcRect l="76067" r="13100"/>
          <a:stretch/>
        </p:blipFill>
        <p:spPr bwMode="auto">
          <a:xfrm>
            <a:off x="2728307" y="3189587"/>
            <a:ext cx="1038225" cy="2075469"/>
          </a:xfrm>
          <a:prstGeom prst="rect">
            <a:avLst/>
          </a:prstGeom>
          <a:noFill/>
        </p:spPr>
      </p:pic>
      <p:pic>
        <p:nvPicPr>
          <p:cNvPr id="23" name="Imagen 22" descr="Gráfico, Gráfico de barras&#10;&#10;Descripción generada automáticamente">
            <a:extLst>
              <a:ext uri="{FF2B5EF4-FFF2-40B4-BE49-F238E27FC236}">
                <a16:creationId xmlns:a16="http://schemas.microsoft.com/office/drawing/2014/main" id="{B97B0E9B-549E-4D49-961A-06F565584637}"/>
              </a:ext>
            </a:extLst>
          </p:cNvPr>
          <p:cNvPicPr/>
          <p:nvPr/>
        </p:nvPicPr>
        <p:blipFill>
          <a:blip r:embed="rId5">
            <a:extLst>
              <a:ext uri="{28A0092B-C50C-407E-A947-70E740481C1C}">
                <a14:useLocalDpi xmlns:a14="http://schemas.microsoft.com/office/drawing/2010/main" val="0"/>
              </a:ext>
            </a:extLst>
          </a:blip>
          <a:stretch>
            <a:fillRect/>
          </a:stretch>
        </p:blipFill>
        <p:spPr>
          <a:xfrm>
            <a:off x="4449035" y="1870930"/>
            <a:ext cx="6753841" cy="3699785"/>
          </a:xfrm>
          <a:prstGeom prst="rect">
            <a:avLst/>
          </a:prstGeom>
        </p:spPr>
      </p:pic>
      <p:sp>
        <p:nvSpPr>
          <p:cNvPr id="24" name="Rectángulo 23">
            <a:extLst>
              <a:ext uri="{FF2B5EF4-FFF2-40B4-BE49-F238E27FC236}">
                <a16:creationId xmlns:a16="http://schemas.microsoft.com/office/drawing/2014/main" id="{77533E89-1737-4A03-A811-435AB36D9A1E}"/>
              </a:ext>
            </a:extLst>
          </p:cNvPr>
          <p:cNvSpPr/>
          <p:nvPr/>
        </p:nvSpPr>
        <p:spPr>
          <a:xfrm rot="16200000">
            <a:off x="1983197" y="3009197"/>
            <a:ext cx="222356" cy="32974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ángulo 24">
            <a:extLst>
              <a:ext uri="{FF2B5EF4-FFF2-40B4-BE49-F238E27FC236}">
                <a16:creationId xmlns:a16="http://schemas.microsoft.com/office/drawing/2014/main" id="{1FF41AF6-E963-413A-865E-4E00046154FA}"/>
              </a:ext>
            </a:extLst>
          </p:cNvPr>
          <p:cNvSpPr/>
          <p:nvPr/>
        </p:nvSpPr>
        <p:spPr>
          <a:xfrm rot="16200000">
            <a:off x="6385453" y="777349"/>
            <a:ext cx="3248687" cy="5726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CuadroTexto 26">
            <a:extLst>
              <a:ext uri="{FF2B5EF4-FFF2-40B4-BE49-F238E27FC236}">
                <a16:creationId xmlns:a16="http://schemas.microsoft.com/office/drawing/2014/main" id="{ABC1D3E9-2758-466D-8750-620347070163}"/>
              </a:ext>
            </a:extLst>
          </p:cNvPr>
          <p:cNvSpPr txBox="1"/>
          <p:nvPr/>
        </p:nvSpPr>
        <p:spPr>
          <a:xfrm>
            <a:off x="626862" y="3424522"/>
            <a:ext cx="2078064" cy="369332"/>
          </a:xfrm>
          <a:prstGeom prst="rect">
            <a:avLst/>
          </a:prstGeom>
          <a:noFill/>
        </p:spPr>
        <p:txBody>
          <a:bodyPr wrap="square">
            <a:spAutoFit/>
          </a:bodyPr>
          <a:lstStyle/>
          <a:p>
            <a:r>
              <a:rPr lang="es-CL" dirty="0" err="1"/>
              <a:t>ReCiPe</a:t>
            </a:r>
            <a:r>
              <a:rPr lang="es-CL" dirty="0"/>
              <a:t> </a:t>
            </a:r>
            <a:r>
              <a:rPr lang="es-CL" dirty="0" err="1"/>
              <a:t>Midpoint</a:t>
            </a:r>
            <a:r>
              <a:rPr lang="es-CL" dirty="0"/>
              <a:t> (H)</a:t>
            </a:r>
            <a:endParaRPr lang="fr-FR" dirty="0"/>
          </a:p>
        </p:txBody>
      </p:sp>
    </p:spTree>
    <p:extLst>
      <p:ext uri="{BB962C8B-B14F-4D97-AF65-F5344CB8AC3E}">
        <p14:creationId xmlns:p14="http://schemas.microsoft.com/office/powerpoint/2010/main" val="210699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Gráfico 4">
            <a:extLst>
              <a:ext uri="{FF2B5EF4-FFF2-40B4-BE49-F238E27FC236}">
                <a16:creationId xmlns:a16="http://schemas.microsoft.com/office/drawing/2014/main" id="{5DCB0CC6-2468-4CFD-9CEF-CF337C3DC7BA}"/>
              </a:ext>
            </a:extLst>
          </p:cNvPr>
          <p:cNvGraphicFramePr/>
          <p:nvPr/>
        </p:nvGraphicFramePr>
        <p:xfrm>
          <a:off x="838200" y="1620348"/>
          <a:ext cx="10311619" cy="5316759"/>
        </p:xfrm>
        <a:graphic>
          <a:graphicData uri="http://schemas.openxmlformats.org/drawingml/2006/chart">
            <c:chart xmlns:c="http://schemas.openxmlformats.org/drawingml/2006/chart" xmlns:r="http://schemas.openxmlformats.org/officeDocument/2006/relationships" r:id="rId2"/>
          </a:graphicData>
        </a:graphic>
      </p:graphicFrame>
      <p:sp>
        <p:nvSpPr>
          <p:cNvPr id="7" name="Título 1">
            <a:extLst>
              <a:ext uri="{FF2B5EF4-FFF2-40B4-BE49-F238E27FC236}">
                <a16:creationId xmlns:a16="http://schemas.microsoft.com/office/drawing/2014/main" id="{1C14EBDE-30FA-4D3D-B07D-25A7617EE36D}"/>
              </a:ext>
            </a:extLst>
          </p:cNvPr>
          <p:cNvSpPr>
            <a:spLocks noGrp="1"/>
          </p:cNvSpPr>
          <p:nvPr>
            <p:ph type="title"/>
          </p:nvPr>
        </p:nvSpPr>
        <p:spPr>
          <a:xfrm>
            <a:off x="838200" y="238125"/>
            <a:ext cx="10515600" cy="1325563"/>
          </a:xfrm>
        </p:spPr>
        <p:txBody>
          <a:bodyPr>
            <a:normAutofit/>
          </a:bodyPr>
          <a:lstStyle/>
          <a:p>
            <a:pPr algn="ctr"/>
            <a:r>
              <a:rPr lang="en-US" dirty="0"/>
              <a:t>Le </a:t>
            </a:r>
            <a:r>
              <a:rPr lang="en-US" dirty="0" err="1"/>
              <a:t>profil</a:t>
            </a:r>
            <a:r>
              <a:rPr lang="en-US" dirty="0"/>
              <a:t> </a:t>
            </a:r>
            <a:r>
              <a:rPr lang="en-US" dirty="0" err="1"/>
              <a:t>d’impact</a:t>
            </a:r>
            <a:r>
              <a:rPr lang="en-US" dirty="0"/>
              <a:t> du </a:t>
            </a:r>
            <a:r>
              <a:rPr lang="en-US" dirty="0" err="1"/>
              <a:t>système</a:t>
            </a:r>
            <a:r>
              <a:rPr lang="en-US" dirty="0"/>
              <a:t> </a:t>
            </a:r>
            <a:r>
              <a:rPr lang="en-US" dirty="0" err="1"/>
              <a:t>recyclé</a:t>
            </a:r>
            <a:endParaRPr lang="fr-FR" dirty="0"/>
          </a:p>
        </p:txBody>
      </p:sp>
    </p:spTree>
    <p:extLst>
      <p:ext uri="{BB962C8B-B14F-4D97-AF65-F5344CB8AC3E}">
        <p14:creationId xmlns:p14="http://schemas.microsoft.com/office/powerpoint/2010/main" val="2609553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CB4529-07BA-49CE-932C-C4A0879D6D0F}"/>
              </a:ext>
            </a:extLst>
          </p:cNvPr>
          <p:cNvSpPr>
            <a:spLocks noGrp="1"/>
          </p:cNvSpPr>
          <p:nvPr>
            <p:ph type="title"/>
          </p:nvPr>
        </p:nvSpPr>
        <p:spPr>
          <a:xfrm>
            <a:off x="520263" y="291090"/>
            <a:ext cx="10833536" cy="932688"/>
          </a:xfrm>
        </p:spPr>
        <p:txBody>
          <a:bodyPr vert="horz" lIns="91440" tIns="45720" rIns="91440" bIns="45720" rtlCol="0" anchor="b">
            <a:noAutofit/>
          </a:bodyPr>
          <a:lstStyle/>
          <a:p>
            <a:pPr algn="ctr"/>
            <a:r>
              <a:rPr lang="fr-FR" kern="1200" dirty="0">
                <a:solidFill>
                  <a:schemeClr val="tx1"/>
                </a:solidFill>
                <a:latin typeface="+mj-lt"/>
                <a:ea typeface="+mj-ea"/>
                <a:cs typeface="+mj-cs"/>
              </a:rPr>
              <a:t>Analyse de sensibilité sur la source d'énergie</a:t>
            </a:r>
            <a:endParaRPr lang="en-US" kern="1200" dirty="0">
              <a:solidFill>
                <a:schemeClr val="tx1"/>
              </a:solidFill>
              <a:latin typeface="+mj-lt"/>
              <a:ea typeface="+mj-ea"/>
              <a:cs typeface="+mj-cs"/>
            </a:endParaRPr>
          </a:p>
        </p:txBody>
      </p:sp>
      <p:pic>
        <p:nvPicPr>
          <p:cNvPr id="4" name="Imagen 3">
            <a:extLst>
              <a:ext uri="{FF2B5EF4-FFF2-40B4-BE49-F238E27FC236}">
                <a16:creationId xmlns:a16="http://schemas.microsoft.com/office/drawing/2014/main" id="{90A225AD-AF37-445B-A406-B1B05CC4BF1A}"/>
              </a:ext>
            </a:extLst>
          </p:cNvPr>
          <p:cNvPicPr>
            <a:picLocks noChangeAspect="1"/>
          </p:cNvPicPr>
          <p:nvPr/>
        </p:nvPicPr>
        <p:blipFill rotWithShape="1">
          <a:blip r:embed="rId2">
            <a:extLst>
              <a:ext uri="{28A0092B-C50C-407E-A947-70E740481C1C}">
                <a14:useLocalDpi xmlns:a14="http://schemas.microsoft.com/office/drawing/2010/main" val="0"/>
              </a:ext>
            </a:extLst>
          </a:blip>
          <a:srcRect l="5710" t="3048"/>
          <a:stretch/>
        </p:blipFill>
        <p:spPr bwMode="auto">
          <a:xfrm>
            <a:off x="1526405" y="1223778"/>
            <a:ext cx="9209287" cy="5634223"/>
          </a:xfrm>
          <a:prstGeom prst="rect">
            <a:avLst/>
          </a:prstGeom>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93A23FE5-9D66-49E2-8276-DF2CF93CC0DC}"/>
              </a:ext>
            </a:extLst>
          </p:cNvPr>
          <p:cNvSpPr/>
          <p:nvPr/>
        </p:nvSpPr>
        <p:spPr>
          <a:xfrm rot="16200000">
            <a:off x="4749168" y="2165985"/>
            <a:ext cx="2091690" cy="434340"/>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ángulo 5">
            <a:extLst>
              <a:ext uri="{FF2B5EF4-FFF2-40B4-BE49-F238E27FC236}">
                <a16:creationId xmlns:a16="http://schemas.microsoft.com/office/drawing/2014/main" id="{DDEABB47-B9C0-41A1-A4A0-4712BEFA7D13}"/>
              </a:ext>
            </a:extLst>
          </p:cNvPr>
          <p:cNvSpPr/>
          <p:nvPr/>
        </p:nvSpPr>
        <p:spPr>
          <a:xfrm rot="16200000">
            <a:off x="5188270" y="2187894"/>
            <a:ext cx="2091690" cy="390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ángulo 6">
            <a:extLst>
              <a:ext uri="{FF2B5EF4-FFF2-40B4-BE49-F238E27FC236}">
                <a16:creationId xmlns:a16="http://schemas.microsoft.com/office/drawing/2014/main" id="{18AB6DFD-EDCC-460D-A86F-5DD53596897B}"/>
              </a:ext>
            </a:extLst>
          </p:cNvPr>
          <p:cNvSpPr/>
          <p:nvPr/>
        </p:nvSpPr>
        <p:spPr>
          <a:xfrm rot="16200000">
            <a:off x="3478534" y="2187894"/>
            <a:ext cx="2091690" cy="390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ángulo 7">
            <a:extLst>
              <a:ext uri="{FF2B5EF4-FFF2-40B4-BE49-F238E27FC236}">
                <a16:creationId xmlns:a16="http://schemas.microsoft.com/office/drawing/2014/main" id="{51025A8A-B2EF-41DD-929F-4AA1CC1F77B5}"/>
              </a:ext>
            </a:extLst>
          </p:cNvPr>
          <p:cNvSpPr/>
          <p:nvPr/>
        </p:nvSpPr>
        <p:spPr>
          <a:xfrm rot="16200000">
            <a:off x="6019802" y="2187893"/>
            <a:ext cx="2091690" cy="390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74109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5198E57-2D86-4020-BA84-32540E1073A4}"/>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401471" y="1027906"/>
            <a:ext cx="5020167" cy="5020167"/>
          </a:xfrm>
          <a:prstGeom prst="rect">
            <a:avLst/>
          </a:prstGeom>
        </p:spPr>
      </p:pic>
      <p:sp>
        <p:nvSpPr>
          <p:cNvPr id="2" name="Título 1">
            <a:extLst>
              <a:ext uri="{FF2B5EF4-FFF2-40B4-BE49-F238E27FC236}">
                <a16:creationId xmlns:a16="http://schemas.microsoft.com/office/drawing/2014/main" id="{F992A1A5-76A3-40C5-A4E7-E1C2562B84F9}"/>
              </a:ext>
            </a:extLst>
          </p:cNvPr>
          <p:cNvSpPr>
            <a:spLocks noGrp="1"/>
          </p:cNvSpPr>
          <p:nvPr>
            <p:ph type="title"/>
          </p:nvPr>
        </p:nvSpPr>
        <p:spPr/>
        <p:txBody>
          <a:bodyPr/>
          <a:lstStyle/>
          <a:p>
            <a:r>
              <a:rPr lang="es-CL" b="1" dirty="0" err="1"/>
              <a:t>Conclusion</a:t>
            </a:r>
            <a:endParaRPr lang="fr-FR" b="1" dirty="0"/>
          </a:p>
        </p:txBody>
      </p:sp>
      <p:sp>
        <p:nvSpPr>
          <p:cNvPr id="3" name="Marcador de contenido 2">
            <a:extLst>
              <a:ext uri="{FF2B5EF4-FFF2-40B4-BE49-F238E27FC236}">
                <a16:creationId xmlns:a16="http://schemas.microsoft.com/office/drawing/2014/main" id="{257E01DF-0233-4BE0-82AA-9B4AFD91619D}"/>
              </a:ext>
            </a:extLst>
          </p:cNvPr>
          <p:cNvSpPr>
            <a:spLocks noGrp="1"/>
          </p:cNvSpPr>
          <p:nvPr>
            <p:ph idx="1"/>
          </p:nvPr>
        </p:nvSpPr>
        <p:spPr>
          <a:xfrm>
            <a:off x="388034" y="1709896"/>
            <a:ext cx="9234055" cy="4351338"/>
          </a:xfrm>
        </p:spPr>
        <p:txBody>
          <a:bodyPr/>
          <a:lstStyle/>
          <a:p>
            <a:r>
              <a:rPr lang="fr-FR" dirty="0"/>
              <a:t>Le système de recyclage distribué  étudié est considérablement moins polluant dans la plupart des catégories considérées</a:t>
            </a:r>
          </a:p>
          <a:p>
            <a:r>
              <a:rPr lang="fr-FR" dirty="0"/>
              <a:t>Le système DRAM peut avoir un impact plus important en termes radioactifs en raison du contexte français </a:t>
            </a:r>
          </a:p>
          <a:p>
            <a:r>
              <a:rPr lang="fr-FR" dirty="0"/>
              <a:t>L'énergie nucléaire est la principale source d'émissions radioactives dans le système de recyclage étudié</a:t>
            </a:r>
          </a:p>
          <a:p>
            <a:r>
              <a:rPr lang="fr-FR" dirty="0"/>
              <a:t> La meilleure source d’énergie en terme environnemental est l'énergie solaire</a:t>
            </a:r>
          </a:p>
        </p:txBody>
      </p:sp>
      <p:pic>
        <p:nvPicPr>
          <p:cNvPr id="7" name="Picture 2" descr="Life-cycle assessment - Wikipedia">
            <a:extLst>
              <a:ext uri="{FF2B5EF4-FFF2-40B4-BE49-F238E27FC236}">
                <a16:creationId xmlns:a16="http://schemas.microsoft.com/office/drawing/2014/main" id="{A30ED02F-7CB3-43D7-B956-9FD07759BC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82439" y="75890"/>
            <a:ext cx="1255408" cy="1325563"/>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A66F1119-879F-4D10-8512-4CB372C83778}"/>
              </a:ext>
            </a:extLst>
          </p:cNvPr>
          <p:cNvSpPr/>
          <p:nvPr/>
        </p:nvSpPr>
        <p:spPr>
          <a:xfrm>
            <a:off x="11638217" y="75890"/>
            <a:ext cx="499630" cy="13255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24">
            <a:extLst>
              <a:ext uri="{FF2B5EF4-FFF2-40B4-BE49-F238E27FC236}">
                <a16:creationId xmlns:a16="http://schemas.microsoft.com/office/drawing/2014/main" id="{BA379FE6-D45B-4EFA-BA6F-7BDD31CAB0FE}"/>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10" name="Rectángulo 9">
            <a:extLst>
              <a:ext uri="{FF2B5EF4-FFF2-40B4-BE49-F238E27FC236}">
                <a16:creationId xmlns:a16="http://schemas.microsoft.com/office/drawing/2014/main" id="{DD36051B-C03D-4D04-AB22-BC3607B62F58}"/>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1" name="Diagrama 10">
            <a:extLst>
              <a:ext uri="{FF2B5EF4-FFF2-40B4-BE49-F238E27FC236}">
                <a16:creationId xmlns:a16="http://schemas.microsoft.com/office/drawing/2014/main" id="{8E5810F3-8419-45DC-A1EA-478DE6BF8456}"/>
              </a:ext>
            </a:extLst>
          </p:cNvPr>
          <p:cNvGraphicFramePr/>
          <p:nvPr>
            <p:extLst>
              <p:ext uri="{D42A27DB-BD31-4B8C-83A1-F6EECF244321}">
                <p14:modId xmlns:p14="http://schemas.microsoft.com/office/powerpoint/2010/main" val="2368790587"/>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41846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58CDB5-A8C3-4F20-A01E-85E6669C12F2}"/>
              </a:ext>
            </a:extLst>
          </p:cNvPr>
          <p:cNvSpPr>
            <a:spLocks noGrp="1"/>
          </p:cNvSpPr>
          <p:nvPr>
            <p:ph type="title"/>
          </p:nvPr>
        </p:nvSpPr>
        <p:spPr/>
        <p:txBody>
          <a:bodyPr/>
          <a:lstStyle/>
          <a:p>
            <a:pPr algn="ctr"/>
            <a:r>
              <a:rPr lang="es-CL" dirty="0" err="1"/>
              <a:t>Perspectives</a:t>
            </a:r>
            <a:endParaRPr lang="fr-FR" dirty="0"/>
          </a:p>
        </p:txBody>
      </p:sp>
      <p:sp>
        <p:nvSpPr>
          <p:cNvPr id="20" name="CuadroTexto 19">
            <a:extLst>
              <a:ext uri="{FF2B5EF4-FFF2-40B4-BE49-F238E27FC236}">
                <a16:creationId xmlns:a16="http://schemas.microsoft.com/office/drawing/2014/main" id="{E00CF23A-78CF-48B1-A025-A76195505342}"/>
              </a:ext>
            </a:extLst>
          </p:cNvPr>
          <p:cNvSpPr txBox="1"/>
          <p:nvPr/>
        </p:nvSpPr>
        <p:spPr>
          <a:xfrm>
            <a:off x="6416842" y="2229853"/>
            <a:ext cx="1941094" cy="818147"/>
          </a:xfrm>
          <a:prstGeom prst="rect">
            <a:avLst/>
          </a:prstGeom>
          <a:noFill/>
        </p:spPr>
        <p:txBody>
          <a:bodyPr wrap="square" rtlCol="0">
            <a:spAutoFit/>
          </a:bodyPr>
          <a:lstStyle/>
          <a:p>
            <a:endParaRPr lang="fr-FR" dirty="0"/>
          </a:p>
        </p:txBody>
      </p:sp>
      <p:grpSp>
        <p:nvGrpSpPr>
          <p:cNvPr id="24" name="Grupo 23">
            <a:extLst>
              <a:ext uri="{FF2B5EF4-FFF2-40B4-BE49-F238E27FC236}">
                <a16:creationId xmlns:a16="http://schemas.microsoft.com/office/drawing/2014/main" id="{E3C81623-9E0B-4459-8AE5-D46140EC8B66}"/>
              </a:ext>
            </a:extLst>
          </p:cNvPr>
          <p:cNvGrpSpPr/>
          <p:nvPr/>
        </p:nvGrpSpPr>
        <p:grpSpPr>
          <a:xfrm>
            <a:off x="294584" y="1690688"/>
            <a:ext cx="9662216" cy="4647426"/>
            <a:chOff x="-252985" y="1952592"/>
            <a:chExt cx="9074726" cy="4647426"/>
          </a:xfrm>
        </p:grpSpPr>
        <p:sp>
          <p:nvSpPr>
            <p:cNvPr id="18" name="CuadroTexto 17">
              <a:extLst>
                <a:ext uri="{FF2B5EF4-FFF2-40B4-BE49-F238E27FC236}">
                  <a16:creationId xmlns:a16="http://schemas.microsoft.com/office/drawing/2014/main" id="{2E229FDD-C31B-4FC2-8F50-B717C0AEC1FA}"/>
                </a:ext>
              </a:extLst>
            </p:cNvPr>
            <p:cNvSpPr txBox="1"/>
            <p:nvPr/>
          </p:nvSpPr>
          <p:spPr>
            <a:xfrm>
              <a:off x="-252985" y="1952592"/>
              <a:ext cx="9074726" cy="4647426"/>
            </a:xfrm>
            <a:prstGeom prst="rect">
              <a:avLst/>
            </a:prstGeom>
            <a:noFill/>
          </p:spPr>
          <p:txBody>
            <a:bodyPr wrap="square" rtlCol="0">
              <a:spAutoFit/>
            </a:bodyPr>
            <a:lstStyle/>
            <a:p>
              <a:pPr marL="285750" indent="-285750">
                <a:buFont typeface="Arial" panose="020B0604020202020204" pitchFamily="34" charset="0"/>
                <a:buChar char="•"/>
              </a:pPr>
              <a:r>
                <a:rPr lang="fr-FR" sz="2800" dirty="0">
                  <a:ea typeface="Calibri" panose="020F0502020204030204" pitchFamily="34" charset="0"/>
                </a:rPr>
                <a:t>Compléter les informations manquantes sur la chaîne logistique utilisée par les entreprises de production de filaments vierges</a:t>
              </a:r>
              <a:endParaRPr lang="en-US" sz="2800" dirty="0">
                <a:effectLst/>
                <a:ea typeface="Calibri" panose="020F0502020204030204" pitchFamily="34" charset="0"/>
              </a:endParaRPr>
            </a:p>
            <a:p>
              <a:pPr marL="285750" indent="-285750">
                <a:buFont typeface="Arial" panose="020B0604020202020204" pitchFamily="34" charset="0"/>
                <a:buChar char="•"/>
              </a:pPr>
              <a:r>
                <a:rPr lang="fr-FR" sz="2800" dirty="0">
                  <a:ea typeface="Calibri" panose="020F0502020204030204" pitchFamily="34" charset="0"/>
                </a:rPr>
                <a:t>Intégrer et évaluer la complexité réelle du recyclage des plastiques</a:t>
              </a:r>
              <a:endParaRPr lang="en-US" sz="2800" dirty="0">
                <a:ea typeface="Calibri" panose="020F0502020204030204" pitchFamily="34" charset="0"/>
              </a:endParaRPr>
            </a:p>
            <a:p>
              <a:pPr marL="285750" indent="-285750">
                <a:buFont typeface="Arial" panose="020B0604020202020204" pitchFamily="34" charset="0"/>
                <a:buChar char="•"/>
              </a:pPr>
              <a:r>
                <a:rPr lang="fr-FR" sz="2800" dirty="0">
                  <a:ea typeface="Calibri" panose="020F0502020204030204" pitchFamily="34" charset="0"/>
                </a:rPr>
                <a:t>Faire une comparaison entre les différentes fins de vie existantes pour ce type de plastique (PLA)</a:t>
              </a:r>
            </a:p>
            <a:p>
              <a:pPr marL="285750" indent="-285750">
                <a:buFont typeface="Arial" panose="020B0604020202020204" pitchFamily="34" charset="0"/>
                <a:buChar char="•"/>
              </a:pPr>
              <a:r>
                <a:rPr lang="fr-FR" sz="2800" dirty="0">
                  <a:ea typeface="Calibri" panose="020F0502020204030204" pitchFamily="34" charset="0"/>
                </a:rPr>
                <a:t>Évaluer les performances de ce système dans différents contextes territoriaux</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endParaRPr lang="en-US" dirty="0">
                <a:latin typeface="Times New Roman" panose="02020603050405020304" pitchFamily="18" charset="0"/>
              </a:endParaRPr>
            </a:p>
            <a:p>
              <a:endParaRPr lang="fr-FR" dirty="0"/>
            </a:p>
          </p:txBody>
        </p:sp>
        <p:sp>
          <p:nvSpPr>
            <p:cNvPr id="23" name="CuadroTexto 22">
              <a:extLst>
                <a:ext uri="{FF2B5EF4-FFF2-40B4-BE49-F238E27FC236}">
                  <a16:creationId xmlns:a16="http://schemas.microsoft.com/office/drawing/2014/main" id="{6017D01C-82E9-4373-9D26-478229A36D20}"/>
                </a:ext>
              </a:extLst>
            </p:cNvPr>
            <p:cNvSpPr txBox="1"/>
            <p:nvPr/>
          </p:nvSpPr>
          <p:spPr>
            <a:xfrm>
              <a:off x="3507875" y="4485231"/>
              <a:ext cx="2154988" cy="369332"/>
            </a:xfrm>
            <a:prstGeom prst="rect">
              <a:avLst/>
            </a:prstGeom>
            <a:noFill/>
          </p:spPr>
          <p:txBody>
            <a:bodyPr wrap="square" rtlCol="0">
              <a:spAutoFit/>
            </a:bodyPr>
            <a:lstStyle/>
            <a:p>
              <a:pPr algn="ctr"/>
              <a:endParaRPr lang="fr-FR" dirty="0"/>
            </a:p>
          </p:txBody>
        </p:sp>
      </p:grpSp>
      <p:pic>
        <p:nvPicPr>
          <p:cNvPr id="28" name="Imagen 27" descr="Imagen que contiene Icono&#10;&#10;Descripción generada automáticamente">
            <a:extLst>
              <a:ext uri="{FF2B5EF4-FFF2-40B4-BE49-F238E27FC236}">
                <a16:creationId xmlns:a16="http://schemas.microsoft.com/office/drawing/2014/main" id="{EE770D8D-6DBB-46F1-B6FD-C100C7C17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324674" y="3979510"/>
            <a:ext cx="2883414" cy="2892558"/>
          </a:xfrm>
          <a:prstGeom prst="rect">
            <a:avLst/>
          </a:prstGeom>
        </p:spPr>
      </p:pic>
      <p:sp>
        <p:nvSpPr>
          <p:cNvPr id="8" name="ZoneTexte 24">
            <a:extLst>
              <a:ext uri="{FF2B5EF4-FFF2-40B4-BE49-F238E27FC236}">
                <a16:creationId xmlns:a16="http://schemas.microsoft.com/office/drawing/2014/main" id="{6E061AFF-A4D0-4FFB-B983-F7FC28C30865}"/>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9" name="Rectángulo 8">
            <a:extLst>
              <a:ext uri="{FF2B5EF4-FFF2-40B4-BE49-F238E27FC236}">
                <a16:creationId xmlns:a16="http://schemas.microsoft.com/office/drawing/2014/main" id="{A6C1ABF0-CB0F-45A3-AC98-A39E0DC68E8E}"/>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0" name="Diagrama 9">
            <a:extLst>
              <a:ext uri="{FF2B5EF4-FFF2-40B4-BE49-F238E27FC236}">
                <a16:creationId xmlns:a16="http://schemas.microsoft.com/office/drawing/2014/main" id="{D3A756AA-364E-4051-8E92-961DA4710DF3}"/>
              </a:ext>
            </a:extLst>
          </p:cNvPr>
          <p:cNvGraphicFramePr/>
          <p:nvPr>
            <p:extLst>
              <p:ext uri="{D42A27DB-BD31-4B8C-83A1-F6EECF244321}">
                <p14:modId xmlns:p14="http://schemas.microsoft.com/office/powerpoint/2010/main" val="1232750390"/>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6602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6F80C7C-E1AF-4F01-B0B0-A63A5667D869}"/>
              </a:ext>
            </a:extLst>
          </p:cNvPr>
          <p:cNvSpPr txBox="1"/>
          <p:nvPr/>
        </p:nvSpPr>
        <p:spPr>
          <a:xfrm>
            <a:off x="2794669" y="589735"/>
            <a:ext cx="6602662" cy="701731"/>
          </a:xfrm>
          <a:prstGeom prst="rect">
            <a:avLst/>
          </a:prstGeom>
          <a:noFill/>
        </p:spPr>
        <p:txBody>
          <a:bodyPr wrap="square" rtlCol="0">
            <a:spAutoFit/>
          </a:bodyPr>
          <a:lstStyle/>
          <a:p>
            <a:pPr algn="ctr">
              <a:lnSpc>
                <a:spcPct val="90000"/>
              </a:lnSpc>
              <a:spcBef>
                <a:spcPct val="0"/>
              </a:spcBef>
            </a:pPr>
            <a:r>
              <a:rPr lang="es-CL" sz="4400" dirty="0" err="1">
                <a:latin typeface="+mj-lt"/>
                <a:ea typeface="+mj-ea"/>
                <a:cs typeface="+mj-cs"/>
              </a:rPr>
              <a:t>Merci</a:t>
            </a:r>
            <a:r>
              <a:rPr lang="es-CL" sz="4400" dirty="0">
                <a:latin typeface="+mj-lt"/>
                <a:ea typeface="+mj-ea"/>
                <a:cs typeface="+mj-cs"/>
              </a:rPr>
              <a:t> </a:t>
            </a:r>
            <a:r>
              <a:rPr lang="es-CL" sz="4400" dirty="0" err="1">
                <a:latin typeface="+mj-lt"/>
                <a:ea typeface="+mj-ea"/>
                <a:cs typeface="+mj-cs"/>
              </a:rPr>
              <a:t>pour</a:t>
            </a:r>
            <a:r>
              <a:rPr lang="es-CL" sz="4400" dirty="0">
                <a:latin typeface="+mj-lt"/>
                <a:ea typeface="+mj-ea"/>
                <a:cs typeface="+mj-cs"/>
              </a:rPr>
              <a:t> </a:t>
            </a:r>
            <a:r>
              <a:rPr lang="es-CL" sz="4400" dirty="0" err="1">
                <a:latin typeface="+mj-lt"/>
                <a:ea typeface="+mj-ea"/>
                <a:cs typeface="+mj-cs"/>
              </a:rPr>
              <a:t>votre</a:t>
            </a:r>
            <a:r>
              <a:rPr lang="es-CL" sz="4400" dirty="0">
                <a:latin typeface="+mj-lt"/>
                <a:ea typeface="+mj-ea"/>
                <a:cs typeface="+mj-cs"/>
              </a:rPr>
              <a:t> </a:t>
            </a:r>
            <a:r>
              <a:rPr lang="es-CL" sz="4400" dirty="0" err="1">
                <a:latin typeface="+mj-lt"/>
                <a:ea typeface="+mj-ea"/>
                <a:cs typeface="+mj-cs"/>
              </a:rPr>
              <a:t>attention</a:t>
            </a:r>
            <a:endParaRPr lang="fr-FR" sz="4400" dirty="0">
              <a:latin typeface="+mj-lt"/>
              <a:ea typeface="+mj-ea"/>
              <a:cs typeface="+mj-cs"/>
            </a:endParaRPr>
          </a:p>
        </p:txBody>
      </p:sp>
      <p:pic>
        <p:nvPicPr>
          <p:cNvPr id="3" name="Image 2">
            <a:extLst>
              <a:ext uri="{FF2B5EF4-FFF2-40B4-BE49-F238E27FC236}">
                <a16:creationId xmlns:a16="http://schemas.microsoft.com/office/drawing/2014/main" id="{C76DF9D1-48A0-4B47-9BD9-C0F086F6303A}"/>
              </a:ext>
            </a:extLst>
          </p:cNvPr>
          <p:cNvPicPr>
            <a:picLocks noChangeAspect="1"/>
          </p:cNvPicPr>
          <p:nvPr/>
        </p:nvPicPr>
        <p:blipFill>
          <a:blip r:embed="rId3"/>
          <a:stretch>
            <a:fillRect/>
          </a:stretch>
        </p:blipFill>
        <p:spPr>
          <a:xfrm>
            <a:off x="6496930" y="5777208"/>
            <a:ext cx="2113670" cy="786883"/>
          </a:xfrm>
          <a:prstGeom prst="rect">
            <a:avLst/>
          </a:prstGeom>
        </p:spPr>
      </p:pic>
      <p:pic>
        <p:nvPicPr>
          <p:cNvPr id="4" name="Picture 2" descr="École nationale supérieure en génie des systèmes et de l'innovation —  Wikipédia">
            <a:extLst>
              <a:ext uri="{FF2B5EF4-FFF2-40B4-BE49-F238E27FC236}">
                <a16:creationId xmlns:a16="http://schemas.microsoft.com/office/drawing/2014/main" id="{F78FE526-B6DC-4955-A527-E2DF01992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9069" y="5485371"/>
            <a:ext cx="1090613" cy="1047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682115D5-B13F-4700-8765-73B2584C0876}"/>
              </a:ext>
            </a:extLst>
          </p:cNvPr>
          <p:cNvPicPr>
            <a:picLocks noChangeAspect="1"/>
          </p:cNvPicPr>
          <p:nvPr/>
        </p:nvPicPr>
        <p:blipFill>
          <a:blip r:embed="rId5"/>
          <a:stretch>
            <a:fillRect/>
          </a:stretch>
        </p:blipFill>
        <p:spPr>
          <a:xfrm>
            <a:off x="1765300" y="5896330"/>
            <a:ext cx="1927400" cy="667761"/>
          </a:xfrm>
          <a:prstGeom prst="rect">
            <a:avLst/>
          </a:prstGeom>
        </p:spPr>
      </p:pic>
      <p:pic>
        <p:nvPicPr>
          <p:cNvPr id="6" name="Picture 4" descr="LORRAINE FAB LIVING LAB - LORNTECH - Communauté &amp; Capitale French Tech">
            <a:extLst>
              <a:ext uri="{FF2B5EF4-FFF2-40B4-BE49-F238E27FC236}">
                <a16:creationId xmlns:a16="http://schemas.microsoft.com/office/drawing/2014/main" id="{EB6E963B-F7B2-4906-AB35-5897E9F75F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930" b="15733"/>
          <a:stretch/>
        </p:blipFill>
        <p:spPr bwMode="auto">
          <a:xfrm>
            <a:off x="4559964" y="5675366"/>
            <a:ext cx="1443184" cy="10006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ndo de &quot;gracias&quot; en diferentes idiomas | Vector Gratis">
            <a:extLst>
              <a:ext uri="{FF2B5EF4-FFF2-40B4-BE49-F238E27FC236}">
                <a16:creationId xmlns:a16="http://schemas.microsoft.com/office/drawing/2014/main" id="{35B47398-DDFB-4455-9BC5-4D34A0FE40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635" y="1479820"/>
            <a:ext cx="3651885" cy="3611049"/>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número de diapositiva 6">
            <a:extLst>
              <a:ext uri="{FF2B5EF4-FFF2-40B4-BE49-F238E27FC236}">
                <a16:creationId xmlns:a16="http://schemas.microsoft.com/office/drawing/2014/main" id="{82E62A23-7DEB-44EE-8E56-5950E98D8336}"/>
              </a:ext>
            </a:extLst>
          </p:cNvPr>
          <p:cNvSpPr>
            <a:spLocks noGrp="1"/>
          </p:cNvSpPr>
          <p:nvPr>
            <p:ph type="sldNum" sz="quarter" idx="12"/>
          </p:nvPr>
        </p:nvSpPr>
        <p:spPr/>
        <p:txBody>
          <a:bodyPr/>
          <a:lstStyle/>
          <a:p>
            <a:fld id="{1E8B12D4-0153-426D-B9F0-EAA8F3E5E5B3}" type="slidenum">
              <a:rPr lang="fr-FR" smtClean="0"/>
              <a:t>29</a:t>
            </a:fld>
            <a:endParaRPr lang="fr-FR"/>
          </a:p>
        </p:txBody>
      </p:sp>
    </p:spTree>
    <p:extLst>
      <p:ext uri="{BB962C8B-B14F-4D97-AF65-F5344CB8AC3E}">
        <p14:creationId xmlns:p14="http://schemas.microsoft.com/office/powerpoint/2010/main" val="8661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horizontal)">
                                      <p:cBhvr>
                                        <p:cTn id="7" dur="12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4"/>
          <p:cNvSpPr txBox="1"/>
          <p:nvPr/>
        </p:nvSpPr>
        <p:spPr>
          <a:xfrm>
            <a:off x="1524679" y="4153901"/>
            <a:ext cx="3064353" cy="261610"/>
          </a:xfrm>
          <a:prstGeom prst="rect">
            <a:avLst/>
          </a:prstGeom>
          <a:noFill/>
        </p:spPr>
        <p:txBody>
          <a:bodyPr wrap="square" rtlCol="0">
            <a:spAutoFit/>
          </a:bodyPr>
          <a:lstStyle/>
          <a:p>
            <a:r>
              <a:rPr lang="fr-FR" sz="1100"/>
              <a:t>Source: </a:t>
            </a:r>
            <a:r>
              <a:rPr lang="en-US" sz="1100" err="1"/>
              <a:t>PlasticEurope</a:t>
            </a:r>
            <a:r>
              <a:rPr lang="en-US" sz="1100"/>
              <a:t> (2020) </a:t>
            </a:r>
            <a:endParaRPr lang="fr-FR" sz="1100"/>
          </a:p>
        </p:txBody>
      </p:sp>
      <p:sp>
        <p:nvSpPr>
          <p:cNvPr id="33" name="ZoneTexte 24">
            <a:extLst>
              <a:ext uri="{FF2B5EF4-FFF2-40B4-BE49-F238E27FC236}">
                <a16:creationId xmlns:a16="http://schemas.microsoft.com/office/drawing/2014/main" id="{96062AAF-DF22-4C74-ACCD-90E5ED5FF89C}"/>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grpSp>
        <p:nvGrpSpPr>
          <p:cNvPr id="9" name="Grupo 8">
            <a:extLst>
              <a:ext uri="{FF2B5EF4-FFF2-40B4-BE49-F238E27FC236}">
                <a16:creationId xmlns:a16="http://schemas.microsoft.com/office/drawing/2014/main" id="{5D538728-3C18-4B3E-A3B2-4E98F6263860}"/>
              </a:ext>
            </a:extLst>
          </p:cNvPr>
          <p:cNvGrpSpPr/>
          <p:nvPr/>
        </p:nvGrpSpPr>
        <p:grpSpPr>
          <a:xfrm>
            <a:off x="842876" y="1905854"/>
            <a:ext cx="3924299" cy="2226019"/>
            <a:chOff x="854116" y="1465258"/>
            <a:chExt cx="3924299" cy="2226019"/>
          </a:xfrm>
        </p:grpSpPr>
        <p:sp>
          <p:nvSpPr>
            <p:cNvPr id="35" name="Rectángulo: esquinas redondeadas 34">
              <a:extLst>
                <a:ext uri="{FF2B5EF4-FFF2-40B4-BE49-F238E27FC236}">
                  <a16:creationId xmlns:a16="http://schemas.microsoft.com/office/drawing/2014/main" id="{45FAFF2B-AA4F-440D-9D70-F482E56C9B18}"/>
                </a:ext>
              </a:extLst>
            </p:cNvPr>
            <p:cNvSpPr/>
            <p:nvPr/>
          </p:nvSpPr>
          <p:spPr>
            <a:xfrm>
              <a:off x="854116" y="1465258"/>
              <a:ext cx="3924299" cy="22260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n 35">
              <a:extLst>
                <a:ext uri="{FF2B5EF4-FFF2-40B4-BE49-F238E27FC236}">
                  <a16:creationId xmlns:a16="http://schemas.microsoft.com/office/drawing/2014/main" id="{D529E75C-DAF7-4B58-BA7B-B7A8E50E20C1}"/>
                </a:ext>
              </a:extLst>
            </p:cNvPr>
            <p:cNvPicPr>
              <a:picLocks noChangeAspect="1"/>
            </p:cNvPicPr>
            <p:nvPr/>
          </p:nvPicPr>
          <p:blipFill>
            <a:blip r:embed="rId3"/>
            <a:stretch>
              <a:fillRect/>
            </a:stretch>
          </p:blipFill>
          <p:spPr>
            <a:xfrm>
              <a:off x="875306" y="1527447"/>
              <a:ext cx="3810269" cy="199528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3" name="Rectángulo 2">
            <a:extLst>
              <a:ext uri="{FF2B5EF4-FFF2-40B4-BE49-F238E27FC236}">
                <a16:creationId xmlns:a16="http://schemas.microsoft.com/office/drawing/2014/main" id="{39F2A78D-95EB-4B5A-BB42-E10E6BD4E15B}"/>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3">
            <a:extLst>
              <a:ext uri="{FF2B5EF4-FFF2-40B4-BE49-F238E27FC236}">
                <a16:creationId xmlns:a16="http://schemas.microsoft.com/office/drawing/2014/main" id="{AC1B13C8-C38A-4264-AF8D-FC218C4D812A}"/>
              </a:ext>
            </a:extLst>
          </p:cNvPr>
          <p:cNvSpPr>
            <a:spLocks noGrp="1"/>
          </p:cNvSpPr>
          <p:nvPr>
            <p:ph type="title"/>
          </p:nvPr>
        </p:nvSpPr>
        <p:spPr>
          <a:xfrm>
            <a:off x="578618" y="531853"/>
            <a:ext cx="11422038" cy="796711"/>
          </a:xfrm>
        </p:spPr>
        <p:txBody>
          <a:bodyPr>
            <a:noAutofit/>
          </a:bodyPr>
          <a:lstStyle/>
          <a:p>
            <a:pPr algn="ctr"/>
            <a:r>
              <a:rPr lang="fr-FR" sz="4000" dirty="0"/>
              <a:t>LE PLASTIQUE : UN GROS PROBLÈME ENVIRONNEMENTAL</a:t>
            </a:r>
          </a:p>
        </p:txBody>
      </p:sp>
      <p:sp>
        <p:nvSpPr>
          <p:cNvPr id="10" name="CuadroTexto 9">
            <a:extLst>
              <a:ext uri="{FF2B5EF4-FFF2-40B4-BE49-F238E27FC236}">
                <a16:creationId xmlns:a16="http://schemas.microsoft.com/office/drawing/2014/main" id="{4B2A0E38-7E5F-452C-A346-72DDC15D4D19}"/>
              </a:ext>
            </a:extLst>
          </p:cNvPr>
          <p:cNvSpPr txBox="1"/>
          <p:nvPr/>
        </p:nvSpPr>
        <p:spPr>
          <a:xfrm>
            <a:off x="1559584" y="1520499"/>
            <a:ext cx="3104025" cy="369332"/>
          </a:xfrm>
          <a:prstGeom prst="rect">
            <a:avLst/>
          </a:prstGeom>
          <a:noFill/>
        </p:spPr>
        <p:txBody>
          <a:bodyPr wrap="square">
            <a:spAutoFit/>
          </a:bodyPr>
          <a:lstStyle/>
          <a:p>
            <a:r>
              <a:rPr lang="fr-FR" dirty="0"/>
              <a:t>Production multipliée par 50</a:t>
            </a:r>
          </a:p>
        </p:txBody>
      </p:sp>
      <p:graphicFrame>
        <p:nvGraphicFramePr>
          <p:cNvPr id="15" name="Diagrama 14">
            <a:extLst>
              <a:ext uri="{FF2B5EF4-FFF2-40B4-BE49-F238E27FC236}">
                <a16:creationId xmlns:a16="http://schemas.microsoft.com/office/drawing/2014/main" id="{C1B3D8DC-140F-4CBC-A817-CBF2DCBEB6E6}"/>
              </a:ext>
            </a:extLst>
          </p:cNvPr>
          <p:cNvGraphicFramePr/>
          <p:nvPr>
            <p:extLst>
              <p:ext uri="{D42A27DB-BD31-4B8C-83A1-F6EECF244321}">
                <p14:modId xmlns:p14="http://schemas.microsoft.com/office/powerpoint/2010/main" val="2250954306"/>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0915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726EB7-DCA3-4D5A-85D8-40E6CD550AF2}"/>
              </a:ext>
            </a:extLst>
          </p:cNvPr>
          <p:cNvSpPr>
            <a:spLocks noGrp="1"/>
          </p:cNvSpPr>
          <p:nvPr>
            <p:ph type="title"/>
          </p:nvPr>
        </p:nvSpPr>
        <p:spPr/>
        <p:txBody>
          <a:bodyPr/>
          <a:lstStyle/>
          <a:p>
            <a:r>
              <a:rPr lang="es-CL" dirty="0" err="1"/>
              <a:t>Bibliographie</a:t>
            </a:r>
            <a:r>
              <a:rPr lang="es-CL" dirty="0"/>
              <a:t> </a:t>
            </a:r>
            <a:endParaRPr lang="fr-FR" dirty="0"/>
          </a:p>
        </p:txBody>
      </p:sp>
      <p:sp>
        <p:nvSpPr>
          <p:cNvPr id="3" name="Marcador de contenido 2">
            <a:extLst>
              <a:ext uri="{FF2B5EF4-FFF2-40B4-BE49-F238E27FC236}">
                <a16:creationId xmlns:a16="http://schemas.microsoft.com/office/drawing/2014/main" id="{EC97C3D3-0D3E-478E-B786-0D0544DE120E}"/>
              </a:ext>
            </a:extLst>
          </p:cNvPr>
          <p:cNvSpPr>
            <a:spLocks noGrp="1"/>
          </p:cNvSpPr>
          <p:nvPr>
            <p:ph idx="1"/>
          </p:nvPr>
        </p:nvSpPr>
        <p:spPr/>
        <p:txBody>
          <a:bodyPr>
            <a:normAutofit lnSpcReduction="10000"/>
          </a:bodyPr>
          <a:lstStyle/>
          <a:p>
            <a:r>
              <a:rPr lang="fr-FR" sz="1800" b="0" i="0" u="none" strike="noStrike" baseline="0" dirty="0">
                <a:solidFill>
                  <a:srgbClr val="000000"/>
                </a:solidFill>
                <a:latin typeface="Calibri" panose="020F0502020204030204" pitchFamily="34" charset="0"/>
              </a:rPr>
              <a:t>Santander, P., Cruz Sanchez, F. A., Boudaoud, H., &amp; Camargo, M. (2020). </a:t>
            </a:r>
            <a:r>
              <a:rPr lang="fr-FR" sz="1800" b="0" i="0" u="none" strike="noStrike" baseline="0" dirty="0" err="1">
                <a:solidFill>
                  <a:srgbClr val="000000"/>
                </a:solidFill>
                <a:latin typeface="Calibri" panose="020F0502020204030204" pitchFamily="34" charset="0"/>
              </a:rPr>
              <a:t>Closed</a:t>
            </a:r>
            <a:r>
              <a:rPr lang="fr-FR" sz="1800" b="0" i="0" u="none" strike="noStrike" baseline="0" dirty="0">
                <a:solidFill>
                  <a:srgbClr val="000000"/>
                </a:solidFill>
                <a:latin typeface="Calibri" panose="020F0502020204030204" pitchFamily="34" charset="0"/>
              </a:rPr>
              <a:t> </a:t>
            </a:r>
            <a:r>
              <a:rPr lang="fr-FR" sz="1800" b="0" i="0" u="none" strike="noStrike" baseline="0" dirty="0" err="1">
                <a:solidFill>
                  <a:srgbClr val="000000"/>
                </a:solidFill>
                <a:latin typeface="Calibri" panose="020F0502020204030204" pitchFamily="34" charset="0"/>
              </a:rPr>
              <a:t>loop</a:t>
            </a:r>
            <a:r>
              <a:rPr lang="fr-FR" sz="1800" b="0" i="0" u="none" strike="noStrike" baseline="0" dirty="0">
                <a:solidFill>
                  <a:srgbClr val="000000"/>
                </a:solidFill>
                <a:latin typeface="Calibri" panose="020F0502020204030204" pitchFamily="34" charset="0"/>
              </a:rPr>
              <a:t> </a:t>
            </a:r>
            <a:r>
              <a:rPr lang="fr-FR" sz="1800" b="0" i="0" u="none" strike="noStrike" baseline="0" dirty="0" err="1">
                <a:solidFill>
                  <a:srgbClr val="000000"/>
                </a:solidFill>
                <a:latin typeface="Calibri" panose="020F0502020204030204" pitchFamily="34" charset="0"/>
              </a:rPr>
              <a:t>supply</a:t>
            </a:r>
            <a:r>
              <a:rPr lang="fr-FR" sz="1800" b="0" i="0" u="none" strike="noStrike" baseline="0" dirty="0">
                <a:solidFill>
                  <a:srgbClr val="000000"/>
                </a:solidFill>
                <a:latin typeface="Calibri" panose="020F0502020204030204" pitchFamily="34" charset="0"/>
              </a:rPr>
              <a:t> </a:t>
            </a:r>
            <a:r>
              <a:rPr lang="fr-FR" sz="1800" b="0" i="0" u="none" strike="noStrike" baseline="0" dirty="0" err="1">
                <a:solidFill>
                  <a:srgbClr val="000000"/>
                </a:solidFill>
                <a:latin typeface="Calibri" panose="020F0502020204030204" pitchFamily="34" charset="0"/>
              </a:rPr>
              <a:t>chain</a:t>
            </a:r>
            <a:r>
              <a:rPr lang="fr-FR" sz="1800" b="0" i="0" u="none" strike="noStrike" baseline="0" dirty="0">
                <a:solidFill>
                  <a:srgbClr val="000000"/>
                </a:solidFill>
                <a:latin typeface="Calibri" panose="020F0502020204030204" pitchFamily="34" charset="0"/>
              </a:rPr>
              <a:t> network for local and </a:t>
            </a:r>
            <a:r>
              <a:rPr lang="fr-FR" sz="1800" b="0" i="0" u="none" strike="noStrike" baseline="0" dirty="0" err="1">
                <a:solidFill>
                  <a:srgbClr val="000000"/>
                </a:solidFill>
                <a:latin typeface="Calibri" panose="020F0502020204030204" pitchFamily="34" charset="0"/>
              </a:rPr>
              <a:t>distributed</a:t>
            </a:r>
            <a:r>
              <a:rPr lang="fr-FR" sz="1800" b="0" i="0" u="none" strike="noStrike" baseline="0" dirty="0">
                <a:solidFill>
                  <a:srgbClr val="000000"/>
                </a:solidFill>
                <a:latin typeface="Calibri" panose="020F0502020204030204" pitchFamily="34" charset="0"/>
              </a:rPr>
              <a:t> plastic </a:t>
            </a:r>
            <a:r>
              <a:rPr lang="fr-FR" sz="1800" b="0" i="0" u="none" strike="noStrike" baseline="0" dirty="0" err="1">
                <a:solidFill>
                  <a:srgbClr val="000000"/>
                </a:solidFill>
                <a:latin typeface="Calibri" panose="020F0502020204030204" pitchFamily="34" charset="0"/>
              </a:rPr>
              <a:t>recycling</a:t>
            </a:r>
            <a:r>
              <a:rPr lang="fr-FR" sz="1800" b="0" i="0" u="none" strike="noStrike" baseline="0" dirty="0">
                <a:solidFill>
                  <a:srgbClr val="000000"/>
                </a:solidFill>
                <a:latin typeface="Calibri" panose="020F0502020204030204" pitchFamily="34" charset="0"/>
              </a:rPr>
              <a:t> for 3D printing: a MILP-</a:t>
            </a:r>
            <a:r>
              <a:rPr lang="fr-FR" sz="1800" b="0" i="0" u="none" strike="noStrike" baseline="0" dirty="0" err="1">
                <a:solidFill>
                  <a:srgbClr val="000000"/>
                </a:solidFill>
                <a:latin typeface="Calibri" panose="020F0502020204030204" pitchFamily="34" charset="0"/>
              </a:rPr>
              <a:t>based</a:t>
            </a:r>
            <a:r>
              <a:rPr lang="fr-FR" sz="1800" b="0" i="0" u="none" strike="noStrike" baseline="0" dirty="0">
                <a:solidFill>
                  <a:srgbClr val="000000"/>
                </a:solidFill>
                <a:latin typeface="Calibri" panose="020F0502020204030204" pitchFamily="34" charset="0"/>
              </a:rPr>
              <a:t> </a:t>
            </a:r>
            <a:r>
              <a:rPr lang="fr-FR" sz="1800" b="0" i="0" u="none" strike="noStrike" baseline="0" dirty="0" err="1">
                <a:solidFill>
                  <a:srgbClr val="000000"/>
                </a:solidFill>
                <a:latin typeface="Calibri" panose="020F0502020204030204" pitchFamily="34" charset="0"/>
              </a:rPr>
              <a:t>optimization</a:t>
            </a:r>
            <a:r>
              <a:rPr lang="fr-FR" sz="1800" b="0" i="0" u="none" strike="noStrike" baseline="0" dirty="0">
                <a:solidFill>
                  <a:srgbClr val="000000"/>
                </a:solidFill>
                <a:latin typeface="Calibri" panose="020F0502020204030204" pitchFamily="34" charset="0"/>
              </a:rPr>
              <a:t> </a:t>
            </a:r>
            <a:r>
              <a:rPr lang="fr-FR" sz="1800" b="0" i="0" u="none" strike="noStrike" baseline="0" dirty="0" err="1">
                <a:solidFill>
                  <a:srgbClr val="000000"/>
                </a:solidFill>
                <a:latin typeface="Calibri" panose="020F0502020204030204" pitchFamily="34" charset="0"/>
              </a:rPr>
              <a:t>approach</a:t>
            </a:r>
            <a:r>
              <a:rPr lang="fr-FR" sz="1800" b="0" i="0" u="none" strike="noStrike" baseline="0" dirty="0">
                <a:solidFill>
                  <a:srgbClr val="000000"/>
                </a:solidFill>
                <a:latin typeface="Calibri" panose="020F0502020204030204" pitchFamily="34" charset="0"/>
              </a:rPr>
              <a:t>. </a:t>
            </a:r>
            <a:r>
              <a:rPr lang="fr-FR" sz="1800" b="0" i="1" u="none" strike="noStrike" baseline="0" dirty="0" err="1">
                <a:solidFill>
                  <a:srgbClr val="000000"/>
                </a:solidFill>
                <a:latin typeface="Calibri" panose="020F0502020204030204" pitchFamily="34" charset="0"/>
              </a:rPr>
              <a:t>Resources</a:t>
            </a:r>
            <a:r>
              <a:rPr lang="fr-FR" sz="1800" b="0" i="1" u="none" strike="noStrike" baseline="0" dirty="0">
                <a:solidFill>
                  <a:srgbClr val="000000"/>
                </a:solidFill>
                <a:latin typeface="Calibri" panose="020F0502020204030204" pitchFamily="34" charset="0"/>
              </a:rPr>
              <a:t>, Conservation and </a:t>
            </a:r>
            <a:r>
              <a:rPr lang="fr-FR" sz="1800" b="0" i="1" u="none" strike="noStrike" baseline="0" dirty="0" err="1">
                <a:solidFill>
                  <a:srgbClr val="000000"/>
                </a:solidFill>
                <a:latin typeface="Calibri" panose="020F0502020204030204" pitchFamily="34" charset="0"/>
              </a:rPr>
              <a:t>Recycling</a:t>
            </a:r>
            <a:r>
              <a:rPr lang="fr-FR" sz="1800" b="0" i="0" u="none" strike="noStrike" baseline="0" dirty="0">
                <a:solidFill>
                  <a:srgbClr val="000000"/>
                </a:solidFill>
                <a:latin typeface="Calibri" panose="020F0502020204030204" pitchFamily="34" charset="0"/>
              </a:rPr>
              <a:t>, </a:t>
            </a:r>
            <a:r>
              <a:rPr lang="fr-FR" sz="1800" b="0" i="1" u="none" strike="noStrike" baseline="0" dirty="0">
                <a:solidFill>
                  <a:srgbClr val="000000"/>
                </a:solidFill>
                <a:latin typeface="Calibri" panose="020F0502020204030204" pitchFamily="34" charset="0"/>
              </a:rPr>
              <a:t>154</a:t>
            </a:r>
            <a:r>
              <a:rPr lang="fr-FR" sz="1800" b="0" i="0" u="none" strike="noStrike" baseline="0" dirty="0">
                <a:solidFill>
                  <a:srgbClr val="000000"/>
                </a:solidFill>
                <a:latin typeface="Calibri" panose="020F0502020204030204" pitchFamily="34" charset="0"/>
              </a:rPr>
              <a:t>(</a:t>
            </a:r>
            <a:r>
              <a:rPr lang="fr-FR" sz="1800" b="0" i="0" u="none" strike="noStrike" baseline="0" dirty="0" err="1">
                <a:solidFill>
                  <a:srgbClr val="000000"/>
                </a:solidFill>
                <a:latin typeface="Calibri" panose="020F0502020204030204" pitchFamily="34" charset="0"/>
              </a:rPr>
              <a:t>December</a:t>
            </a:r>
            <a:r>
              <a:rPr lang="fr-FR" sz="1800" b="0" i="0" u="none" strike="noStrike" baseline="0" dirty="0">
                <a:solidFill>
                  <a:srgbClr val="000000"/>
                </a:solidFill>
                <a:latin typeface="Calibri" panose="020F0502020204030204" pitchFamily="34" charset="0"/>
              </a:rPr>
              <a:t>). </a:t>
            </a:r>
            <a:r>
              <a:rPr lang="fr-FR" sz="1800" b="0" i="0" u="none" strike="noStrike" baseline="0" dirty="0">
                <a:solidFill>
                  <a:srgbClr val="000000"/>
                </a:solidFill>
                <a:latin typeface="Calibri" panose="020F0502020204030204" pitchFamily="34" charset="0"/>
                <a:hlinkClick r:id="rId2"/>
              </a:rPr>
              <a:t>https://doi.org/10.1016/j.resconrec.2019.104531</a:t>
            </a:r>
            <a:endParaRPr lang="fr-FR" sz="1800" b="0" i="0" u="none" strike="noStrike" baseline="0" dirty="0">
              <a:solidFill>
                <a:srgbClr val="000000"/>
              </a:solidFill>
              <a:latin typeface="Calibri" panose="020F0502020204030204" pitchFamily="34" charset="0"/>
            </a:endParaRPr>
          </a:p>
          <a:p>
            <a:r>
              <a:rPr lang="fr-FR" sz="1800" dirty="0">
                <a:effectLst/>
                <a:latin typeface="Calibri" panose="020F0502020204030204" pitchFamily="34" charset="0"/>
                <a:ea typeface="Calibri" panose="020F0502020204030204" pitchFamily="34" charset="0"/>
                <a:cs typeface="Calibri" panose="020F0502020204030204" pitchFamily="34" charset="0"/>
              </a:rPr>
              <a:t>Cruz Sanchez, F. A., Boudaoud, H., </a:t>
            </a:r>
            <a:r>
              <a:rPr lang="fr-FR" sz="1800" dirty="0" err="1">
                <a:effectLst/>
                <a:latin typeface="Calibri" panose="020F0502020204030204" pitchFamily="34" charset="0"/>
                <a:ea typeface="Calibri" panose="020F0502020204030204" pitchFamily="34" charset="0"/>
                <a:cs typeface="Calibri" panose="020F0502020204030204" pitchFamily="34" charset="0"/>
              </a:rPr>
              <a:t>Hoppe</a:t>
            </a:r>
            <a:r>
              <a:rPr lang="fr-FR" sz="1800" dirty="0">
                <a:effectLst/>
                <a:latin typeface="Calibri" panose="020F0502020204030204" pitchFamily="34" charset="0"/>
                <a:ea typeface="Calibri" panose="020F0502020204030204" pitchFamily="34" charset="0"/>
                <a:cs typeface="Calibri" panose="020F0502020204030204" pitchFamily="34" charset="0"/>
              </a:rPr>
              <a:t>, S., &amp; Camargo, M. (2017). </a:t>
            </a:r>
            <a:r>
              <a:rPr lang="fr-FR" sz="1800" dirty="0" err="1">
                <a:effectLst/>
                <a:latin typeface="Calibri" panose="020F0502020204030204" pitchFamily="34" charset="0"/>
                <a:ea typeface="Calibri" panose="020F0502020204030204" pitchFamily="34" charset="0"/>
                <a:cs typeface="Calibri" panose="020F0502020204030204" pitchFamily="34" charset="0"/>
              </a:rPr>
              <a:t>Polymer</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recycling</a:t>
            </a:r>
            <a:r>
              <a:rPr lang="fr-FR" sz="1800" dirty="0">
                <a:effectLst/>
                <a:latin typeface="Calibri" panose="020F0502020204030204" pitchFamily="34" charset="0"/>
                <a:ea typeface="Calibri" panose="020F0502020204030204" pitchFamily="34" charset="0"/>
                <a:cs typeface="Calibri" panose="020F0502020204030204" pitchFamily="34" charset="0"/>
              </a:rPr>
              <a:t> in an open-source additive </a:t>
            </a:r>
            <a:r>
              <a:rPr lang="fr-FR" sz="1800" dirty="0" err="1">
                <a:effectLst/>
                <a:latin typeface="Calibri" panose="020F0502020204030204" pitchFamily="34" charset="0"/>
                <a:ea typeface="Calibri" panose="020F0502020204030204" pitchFamily="34" charset="0"/>
                <a:cs typeface="Calibri" panose="020F0502020204030204" pitchFamily="34" charset="0"/>
              </a:rPr>
              <a:t>manufacturing</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context</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Mechanical</a:t>
            </a:r>
            <a:r>
              <a:rPr lang="fr-FR" sz="1800" dirty="0">
                <a:effectLst/>
                <a:latin typeface="Calibri" panose="020F0502020204030204" pitchFamily="34" charset="0"/>
                <a:ea typeface="Calibri" panose="020F0502020204030204" pitchFamily="34" charset="0"/>
                <a:cs typeface="Calibri" panose="020F0502020204030204" pitchFamily="34" charset="0"/>
              </a:rPr>
              <a:t> issues. </a:t>
            </a:r>
            <a:r>
              <a:rPr lang="fr-FR" sz="1800" i="1" dirty="0">
                <a:effectLst/>
                <a:latin typeface="Calibri" panose="020F0502020204030204" pitchFamily="34" charset="0"/>
                <a:ea typeface="Calibri" panose="020F0502020204030204" pitchFamily="34" charset="0"/>
                <a:cs typeface="Calibri" panose="020F0502020204030204" pitchFamily="34" charset="0"/>
              </a:rPr>
              <a:t>Additive </a:t>
            </a:r>
            <a:r>
              <a:rPr lang="fr-FR" sz="1800" i="1" dirty="0" err="1">
                <a:effectLst/>
                <a:latin typeface="Calibri" panose="020F0502020204030204" pitchFamily="34" charset="0"/>
                <a:ea typeface="Calibri" panose="020F0502020204030204" pitchFamily="34" charset="0"/>
                <a:cs typeface="Calibri" panose="020F0502020204030204" pitchFamily="34" charset="0"/>
              </a:rPr>
              <a:t>Manufacturing</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i="1" dirty="0">
                <a:effectLst/>
                <a:latin typeface="Calibri" panose="020F0502020204030204" pitchFamily="34" charset="0"/>
                <a:ea typeface="Calibri" panose="020F0502020204030204" pitchFamily="34" charset="0"/>
                <a:cs typeface="Calibri" panose="020F0502020204030204" pitchFamily="34" charset="0"/>
              </a:rPr>
              <a:t>17</a:t>
            </a:r>
            <a:r>
              <a:rPr lang="fr-FR" sz="1800" dirty="0">
                <a:effectLst/>
                <a:latin typeface="Calibri" panose="020F0502020204030204" pitchFamily="34" charset="0"/>
                <a:ea typeface="Calibri" panose="020F0502020204030204" pitchFamily="34" charset="0"/>
                <a:cs typeface="Calibri" panose="020F0502020204030204" pitchFamily="34" charset="0"/>
              </a:rPr>
              <a:t>, 87–105. </a:t>
            </a:r>
            <a:r>
              <a:rPr lang="fr-FR" sz="1800" dirty="0">
                <a:effectLst/>
                <a:latin typeface="Calibri" panose="020F0502020204030204" pitchFamily="34" charset="0"/>
                <a:ea typeface="Calibri" panose="020F0502020204030204" pitchFamily="34" charset="0"/>
                <a:cs typeface="Calibri" panose="020F0502020204030204" pitchFamily="34" charset="0"/>
                <a:hlinkClick r:id="rId3"/>
              </a:rPr>
              <a:t>https://doi.org/10.1016/j.addma.2017.05.013</a:t>
            </a:r>
            <a:r>
              <a:rPr lang="fr-FR" sz="1800" dirty="0">
                <a:effectLst/>
                <a:latin typeface="Calibri" panose="020F0502020204030204" pitchFamily="34" charset="0"/>
                <a:ea typeface="Calibri" panose="020F0502020204030204" pitchFamily="34" charset="0"/>
                <a:cs typeface="Calibri" panose="020F0502020204030204" pitchFamily="34" charset="0"/>
              </a:rPr>
              <a:t> </a:t>
            </a:r>
          </a:p>
          <a:p>
            <a:r>
              <a:rPr lang="fr-FR" sz="1800" dirty="0" err="1">
                <a:effectLst/>
                <a:latin typeface="Calibri" panose="020F0502020204030204" pitchFamily="34" charset="0"/>
                <a:ea typeface="Calibri" panose="020F0502020204030204" pitchFamily="34" charset="0"/>
                <a:cs typeface="Calibri" panose="020F0502020204030204" pitchFamily="34" charset="0"/>
              </a:rPr>
              <a:t>Kreiger</a:t>
            </a:r>
            <a:r>
              <a:rPr lang="fr-FR" sz="1800" dirty="0">
                <a:effectLst/>
                <a:latin typeface="Calibri" panose="020F0502020204030204" pitchFamily="34" charset="0"/>
                <a:ea typeface="Calibri" panose="020F0502020204030204" pitchFamily="34" charset="0"/>
                <a:cs typeface="Calibri" panose="020F0502020204030204" pitchFamily="34" charset="0"/>
              </a:rPr>
              <a:t>, M., &amp; Pearce, J. M. (2013). </a:t>
            </a:r>
            <a:r>
              <a:rPr lang="fr-FR" sz="1800" dirty="0" err="1">
                <a:effectLst/>
                <a:latin typeface="Calibri" panose="020F0502020204030204" pitchFamily="34" charset="0"/>
                <a:ea typeface="Calibri" panose="020F0502020204030204" pitchFamily="34" charset="0"/>
                <a:cs typeface="Calibri" panose="020F0502020204030204" pitchFamily="34" charset="0"/>
              </a:rPr>
              <a:t>Environmental</a:t>
            </a:r>
            <a:r>
              <a:rPr lang="fr-FR" sz="1800" dirty="0">
                <a:effectLst/>
                <a:latin typeface="Calibri" panose="020F0502020204030204" pitchFamily="34" charset="0"/>
                <a:ea typeface="Calibri" panose="020F0502020204030204" pitchFamily="34" charset="0"/>
                <a:cs typeface="Calibri" panose="020F0502020204030204" pitchFamily="34" charset="0"/>
              </a:rPr>
              <a:t> impacts of </a:t>
            </a:r>
            <a:r>
              <a:rPr lang="fr-FR" sz="1800" dirty="0" err="1">
                <a:effectLst/>
                <a:latin typeface="Calibri" panose="020F0502020204030204" pitchFamily="34" charset="0"/>
                <a:ea typeface="Calibri" panose="020F0502020204030204" pitchFamily="34" charset="0"/>
                <a:cs typeface="Calibri" panose="020F0502020204030204" pitchFamily="34" charset="0"/>
              </a:rPr>
              <a:t>distributed</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manufacturing</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from</a:t>
            </a:r>
            <a:r>
              <a:rPr lang="fr-FR" sz="1800" dirty="0">
                <a:effectLst/>
                <a:latin typeface="Calibri" panose="020F0502020204030204" pitchFamily="34" charset="0"/>
                <a:ea typeface="Calibri" panose="020F0502020204030204" pitchFamily="34" charset="0"/>
                <a:cs typeface="Calibri" panose="020F0502020204030204" pitchFamily="34" charset="0"/>
              </a:rPr>
              <a:t> 3-D printing of </a:t>
            </a:r>
            <a:r>
              <a:rPr lang="fr-FR" sz="1800" dirty="0" err="1">
                <a:effectLst/>
                <a:latin typeface="Calibri" panose="020F0502020204030204" pitchFamily="34" charset="0"/>
                <a:ea typeface="Calibri" panose="020F0502020204030204" pitchFamily="34" charset="0"/>
                <a:cs typeface="Calibri" panose="020F0502020204030204" pitchFamily="34" charset="0"/>
              </a:rPr>
              <a:t>polymer</a:t>
            </a:r>
            <a:r>
              <a:rPr lang="fr-FR" sz="1800" dirty="0">
                <a:effectLst/>
                <a:latin typeface="Calibri" panose="020F0502020204030204" pitchFamily="34" charset="0"/>
                <a:ea typeface="Calibri" panose="020F0502020204030204" pitchFamily="34" charset="0"/>
                <a:cs typeface="Calibri" panose="020F0502020204030204" pitchFamily="34" charset="0"/>
              </a:rPr>
              <a:t> components and </a:t>
            </a:r>
            <a:r>
              <a:rPr lang="fr-FR" sz="1800" dirty="0" err="1">
                <a:effectLst/>
                <a:latin typeface="Calibri" panose="020F0502020204030204" pitchFamily="34" charset="0"/>
                <a:ea typeface="Calibri" panose="020F0502020204030204" pitchFamily="34" charset="0"/>
                <a:cs typeface="Calibri" panose="020F0502020204030204" pitchFamily="34" charset="0"/>
              </a:rPr>
              <a:t>products</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i="1" dirty="0">
                <a:effectLst/>
                <a:latin typeface="Calibri" panose="020F0502020204030204" pitchFamily="34" charset="0"/>
                <a:ea typeface="Calibri" panose="020F0502020204030204" pitchFamily="34" charset="0"/>
                <a:cs typeface="Calibri" panose="020F0502020204030204" pitchFamily="34" charset="0"/>
              </a:rPr>
              <a:t>Materials </a:t>
            </a:r>
            <a:r>
              <a:rPr lang="fr-FR" sz="1800" i="1" dirty="0" err="1">
                <a:effectLst/>
                <a:latin typeface="Calibri" panose="020F0502020204030204" pitchFamily="34" charset="0"/>
                <a:ea typeface="Calibri" panose="020F0502020204030204" pitchFamily="34" charset="0"/>
                <a:cs typeface="Calibri" panose="020F0502020204030204" pitchFamily="34" charset="0"/>
              </a:rPr>
              <a:t>Research</a:t>
            </a:r>
            <a:r>
              <a:rPr lang="fr-FR" sz="1800" i="1" dirty="0">
                <a:effectLst/>
                <a:latin typeface="Calibri" panose="020F0502020204030204" pitchFamily="34" charset="0"/>
                <a:ea typeface="Calibri" panose="020F0502020204030204" pitchFamily="34" charset="0"/>
                <a:cs typeface="Calibri" panose="020F0502020204030204" pitchFamily="34" charset="0"/>
              </a:rPr>
              <a:t> Society Symposium </a:t>
            </a:r>
            <a:r>
              <a:rPr lang="fr-FR" sz="1800" i="1" dirty="0" err="1">
                <a:effectLst/>
                <a:latin typeface="Calibri" panose="020F0502020204030204" pitchFamily="34" charset="0"/>
                <a:ea typeface="Calibri" panose="020F0502020204030204" pitchFamily="34" charset="0"/>
                <a:cs typeface="Calibri" panose="020F0502020204030204" pitchFamily="34" charset="0"/>
              </a:rPr>
              <a:t>Proceedings</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i="1" dirty="0">
                <a:effectLst/>
                <a:latin typeface="Calibri" panose="020F0502020204030204" pitchFamily="34" charset="0"/>
                <a:ea typeface="Calibri" panose="020F0502020204030204" pitchFamily="34" charset="0"/>
                <a:cs typeface="Calibri" panose="020F0502020204030204" pitchFamily="34" charset="0"/>
              </a:rPr>
              <a:t>1492</a:t>
            </a:r>
            <a:r>
              <a:rPr lang="fr-FR" sz="1800" dirty="0">
                <a:effectLst/>
                <a:latin typeface="Calibri" panose="020F0502020204030204" pitchFamily="34" charset="0"/>
                <a:ea typeface="Calibri" panose="020F0502020204030204" pitchFamily="34" charset="0"/>
                <a:cs typeface="Calibri" panose="020F0502020204030204" pitchFamily="34" charset="0"/>
              </a:rPr>
              <a:t>(</a:t>
            </a:r>
            <a:r>
              <a:rPr lang="fr-FR" sz="1800" dirty="0" err="1">
                <a:effectLst/>
                <a:latin typeface="Calibri" panose="020F0502020204030204" pitchFamily="34" charset="0"/>
                <a:ea typeface="Calibri" panose="020F0502020204030204" pitchFamily="34" charset="0"/>
                <a:cs typeface="Calibri" panose="020F0502020204030204" pitchFamily="34" charset="0"/>
              </a:rPr>
              <a:t>January</a:t>
            </a:r>
            <a:r>
              <a:rPr lang="fr-FR" sz="1800" dirty="0">
                <a:effectLst/>
                <a:latin typeface="Calibri" panose="020F0502020204030204" pitchFamily="34" charset="0"/>
                <a:ea typeface="Calibri" panose="020F0502020204030204" pitchFamily="34" charset="0"/>
                <a:cs typeface="Calibri" panose="020F0502020204030204" pitchFamily="34" charset="0"/>
              </a:rPr>
              <a:t> 2013), 85–90. </a:t>
            </a:r>
            <a:r>
              <a:rPr lang="fr-FR" sz="1800" dirty="0">
                <a:effectLst/>
                <a:latin typeface="Calibri" panose="020F0502020204030204" pitchFamily="34" charset="0"/>
                <a:ea typeface="Calibri" panose="020F0502020204030204" pitchFamily="34" charset="0"/>
                <a:cs typeface="Calibri" panose="020F0502020204030204" pitchFamily="34" charset="0"/>
                <a:hlinkClick r:id="rId4"/>
              </a:rPr>
              <a:t>https://doi.org/10.1557/opl.2013.319</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r>
              <a:rPr lang="fr-FR" sz="1800" dirty="0" err="1">
                <a:effectLst/>
                <a:latin typeface="Calibri" panose="020F0502020204030204" pitchFamily="34" charset="0"/>
                <a:ea typeface="Calibri" panose="020F0502020204030204" pitchFamily="34" charset="0"/>
                <a:cs typeface="Calibri" panose="020F0502020204030204" pitchFamily="34" charset="0"/>
              </a:rPr>
              <a:t>Kreiger</a:t>
            </a:r>
            <a:r>
              <a:rPr lang="fr-FR" sz="1800" dirty="0">
                <a:effectLst/>
                <a:latin typeface="Calibri" panose="020F0502020204030204" pitchFamily="34" charset="0"/>
                <a:ea typeface="Calibri" panose="020F0502020204030204" pitchFamily="34" charset="0"/>
                <a:cs typeface="Calibri" panose="020F0502020204030204" pitchFamily="34" charset="0"/>
              </a:rPr>
              <a:t>, M.A., Mulder, M.L., Glover, A.G., Pearce, J.M., 2014. Life cycle </a:t>
            </a:r>
            <a:r>
              <a:rPr lang="fr-FR" sz="1800" dirty="0" err="1">
                <a:effectLst/>
                <a:latin typeface="Calibri" panose="020F0502020204030204" pitchFamily="34" charset="0"/>
                <a:ea typeface="Calibri" panose="020F0502020204030204" pitchFamily="34" charset="0"/>
                <a:cs typeface="Calibri" panose="020F0502020204030204" pitchFamily="34" charset="0"/>
              </a:rPr>
              <a:t>analysis</a:t>
            </a:r>
            <a:r>
              <a:rPr lang="fr-FR" sz="1800" dirty="0">
                <a:effectLst/>
                <a:latin typeface="Calibri" panose="020F0502020204030204" pitchFamily="34" charset="0"/>
                <a:ea typeface="Calibri" panose="020F0502020204030204" pitchFamily="34" charset="0"/>
                <a:cs typeface="Calibri" panose="020F0502020204030204" pitchFamily="34" charset="0"/>
              </a:rPr>
              <a:t> of </a:t>
            </a:r>
            <a:r>
              <a:rPr lang="fr-FR" sz="1800" dirty="0" err="1">
                <a:effectLst/>
                <a:latin typeface="Calibri" panose="020F0502020204030204" pitchFamily="34" charset="0"/>
                <a:ea typeface="Calibri" panose="020F0502020204030204" pitchFamily="34" charset="0"/>
                <a:cs typeface="Calibri" panose="020F0502020204030204" pitchFamily="34" charset="0"/>
              </a:rPr>
              <a:t>distributed</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recycling</a:t>
            </a:r>
            <a:r>
              <a:rPr lang="fr-FR" sz="1800" dirty="0">
                <a:effectLst/>
                <a:latin typeface="Calibri" panose="020F0502020204030204" pitchFamily="34" charset="0"/>
                <a:ea typeface="Calibri" panose="020F0502020204030204" pitchFamily="34" charset="0"/>
                <a:cs typeface="Calibri" panose="020F0502020204030204" pitchFamily="34" charset="0"/>
              </a:rPr>
              <a:t> of post-consumer high </a:t>
            </a:r>
            <a:r>
              <a:rPr lang="fr-FR" sz="1800" dirty="0" err="1">
                <a:effectLst/>
                <a:latin typeface="Calibri" panose="020F0502020204030204" pitchFamily="34" charset="0"/>
                <a:ea typeface="Calibri" panose="020F0502020204030204" pitchFamily="34" charset="0"/>
                <a:cs typeface="Calibri" panose="020F0502020204030204" pitchFamily="34" charset="0"/>
              </a:rPr>
              <a:t>density</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polyethylene</a:t>
            </a:r>
            <a:r>
              <a:rPr lang="fr-FR" sz="1800" dirty="0">
                <a:effectLst/>
                <a:latin typeface="Calibri" panose="020F0502020204030204" pitchFamily="34" charset="0"/>
                <a:ea typeface="Calibri" panose="020F0502020204030204" pitchFamily="34" charset="0"/>
                <a:cs typeface="Calibri" panose="020F0502020204030204" pitchFamily="34" charset="0"/>
              </a:rPr>
              <a:t> for 3-D printing filament. J. Clean. Prod. 70, 90–96. </a:t>
            </a:r>
            <a:r>
              <a:rPr lang="fr-FR" sz="1800" dirty="0">
                <a:effectLst/>
                <a:latin typeface="Calibri" panose="020F0502020204030204" pitchFamily="34" charset="0"/>
                <a:ea typeface="Calibri" panose="020F0502020204030204" pitchFamily="34" charset="0"/>
                <a:cs typeface="Calibri" panose="020F0502020204030204" pitchFamily="34" charset="0"/>
                <a:hlinkClick r:id="rId5"/>
              </a:rPr>
              <a:t>https://doi.org/10.1016/j.jclepro.2014.02.009</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r>
              <a:rPr lang="fr-FR" sz="1800" dirty="0">
                <a:effectLst/>
                <a:latin typeface="Calibri" panose="020F0502020204030204" pitchFamily="34" charset="0"/>
                <a:ea typeface="Calibri" panose="020F0502020204030204" pitchFamily="34" charset="0"/>
                <a:cs typeface="Calibri" panose="020F0502020204030204" pitchFamily="34" charset="0"/>
              </a:rPr>
              <a:t>D’Ambrières, W., 2019. Plastics </a:t>
            </a:r>
            <a:r>
              <a:rPr lang="fr-FR" sz="1800" dirty="0" err="1">
                <a:effectLst/>
                <a:latin typeface="Calibri" panose="020F0502020204030204" pitchFamily="34" charset="0"/>
                <a:ea typeface="Calibri" panose="020F0502020204030204" pitchFamily="34" charset="0"/>
                <a:cs typeface="Calibri" panose="020F0502020204030204" pitchFamily="34" charset="0"/>
              </a:rPr>
              <a:t>recycling</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worldwide</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current</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overview</a:t>
            </a:r>
            <a:r>
              <a:rPr lang="fr-FR" sz="1800" dirty="0">
                <a:effectLst/>
                <a:latin typeface="Calibri" panose="020F0502020204030204" pitchFamily="34" charset="0"/>
                <a:ea typeface="Calibri" panose="020F0502020204030204" pitchFamily="34" charset="0"/>
                <a:cs typeface="Calibri" panose="020F0502020204030204" pitchFamily="34" charset="0"/>
              </a:rPr>
              <a:t> and </a:t>
            </a:r>
            <a:r>
              <a:rPr lang="fr-FR" sz="1800" dirty="0" err="1">
                <a:effectLst/>
                <a:latin typeface="Calibri" panose="020F0502020204030204" pitchFamily="34" charset="0"/>
                <a:ea typeface="Calibri" panose="020F0502020204030204" pitchFamily="34" charset="0"/>
                <a:cs typeface="Calibri" panose="020F0502020204030204" pitchFamily="34" charset="0"/>
              </a:rPr>
              <a:t>desirable</a:t>
            </a:r>
            <a:r>
              <a:rPr lang="fr-FR" sz="1800" dirty="0">
                <a:effectLst/>
                <a:latin typeface="Calibri" panose="020F0502020204030204" pitchFamily="34" charset="0"/>
                <a:ea typeface="Calibri" panose="020F0502020204030204" pitchFamily="34" charset="0"/>
                <a:cs typeface="Calibri" panose="020F0502020204030204" pitchFamily="34" charset="0"/>
              </a:rPr>
              <a:t> changes. </a:t>
            </a:r>
            <a:r>
              <a:rPr lang="fr-FR" sz="1800" dirty="0" err="1">
                <a:effectLst/>
                <a:latin typeface="Calibri" panose="020F0502020204030204" pitchFamily="34" charset="0"/>
                <a:ea typeface="Calibri" panose="020F0502020204030204" pitchFamily="34" charset="0"/>
                <a:cs typeface="Calibri" panose="020F0502020204030204" pitchFamily="34" charset="0"/>
              </a:rPr>
              <a:t>ield</a:t>
            </a:r>
            <a:r>
              <a:rPr lang="fr-FR" sz="1800" dirty="0">
                <a:effectLst/>
                <a:latin typeface="Calibri" panose="020F0502020204030204" pitchFamily="34" charset="0"/>
                <a:ea typeface="Calibri" panose="020F0502020204030204" pitchFamily="34" charset="0"/>
                <a:cs typeface="Calibri" panose="020F0502020204030204" pitchFamily="34" charset="0"/>
              </a:rPr>
              <a:t> Actions </a:t>
            </a:r>
            <a:r>
              <a:rPr lang="fr-FR" sz="1800" dirty="0" err="1">
                <a:effectLst/>
                <a:latin typeface="Calibri" panose="020F0502020204030204" pitchFamily="34" charset="0"/>
                <a:ea typeface="Calibri" panose="020F0502020204030204" pitchFamily="34" charset="0"/>
                <a:cs typeface="Calibri" panose="020F0502020204030204" pitchFamily="34" charset="0"/>
              </a:rPr>
              <a:t>Sci</a:t>
            </a:r>
            <a:r>
              <a:rPr lang="fr-FR" sz="1800" dirty="0">
                <a:effectLst/>
                <a:latin typeface="Calibri" panose="020F0502020204030204" pitchFamily="34" charset="0"/>
                <a:ea typeface="Calibri" panose="020F0502020204030204" pitchFamily="34" charset="0"/>
                <a:cs typeface="Calibri" panose="020F0502020204030204" pitchFamily="34" charset="0"/>
              </a:rPr>
              <a:t>. Reports 12–21.</a:t>
            </a:r>
          </a:p>
          <a:p>
            <a:r>
              <a:rPr lang="fr-FR" sz="1800" dirty="0" err="1">
                <a:effectLst/>
                <a:latin typeface="Calibri" panose="020F0502020204030204" pitchFamily="34" charset="0"/>
                <a:ea typeface="Calibri" panose="020F0502020204030204" pitchFamily="34" charset="0"/>
                <a:cs typeface="Calibri" panose="020F0502020204030204" pitchFamily="34" charset="0"/>
              </a:rPr>
              <a:t>PlasticsEurope</a:t>
            </a:r>
            <a:r>
              <a:rPr lang="fr-FR" sz="1800" dirty="0">
                <a:effectLst/>
                <a:latin typeface="Calibri" panose="020F0502020204030204" pitchFamily="34" charset="0"/>
                <a:ea typeface="Calibri" panose="020F0502020204030204" pitchFamily="34" charset="0"/>
                <a:cs typeface="Calibri" panose="020F0502020204030204" pitchFamily="34" charset="0"/>
              </a:rPr>
              <a:t>, 2020. Plastics-the </a:t>
            </a:r>
            <a:r>
              <a:rPr lang="fr-FR" sz="1800" dirty="0" err="1">
                <a:effectLst/>
                <a:latin typeface="Calibri" panose="020F0502020204030204" pitchFamily="34" charset="0"/>
                <a:ea typeface="Calibri" panose="020F0502020204030204" pitchFamily="34" charset="0"/>
                <a:cs typeface="Calibri" panose="020F0502020204030204" pitchFamily="34" charset="0"/>
              </a:rPr>
              <a:t>facts</a:t>
            </a:r>
            <a:r>
              <a:rPr lang="fr-FR" sz="1800" dirty="0">
                <a:effectLst/>
                <a:latin typeface="Calibri" panose="020F0502020204030204" pitchFamily="34" charset="0"/>
                <a:ea typeface="Calibri" panose="020F0502020204030204" pitchFamily="34" charset="0"/>
                <a:cs typeface="Calibri" panose="020F0502020204030204" pitchFamily="34" charset="0"/>
              </a:rPr>
              <a:t> 2020, An </a:t>
            </a:r>
            <a:r>
              <a:rPr lang="fr-FR" sz="1800" dirty="0" err="1">
                <a:effectLst/>
                <a:latin typeface="Calibri" panose="020F0502020204030204" pitchFamily="34" charset="0"/>
                <a:ea typeface="Calibri" panose="020F0502020204030204" pitchFamily="34" charset="0"/>
                <a:cs typeface="Calibri" panose="020F0502020204030204" pitchFamily="34" charset="0"/>
              </a:rPr>
              <a:t>analysis</a:t>
            </a:r>
            <a:r>
              <a:rPr lang="fr-FR" sz="1800" dirty="0">
                <a:effectLst/>
                <a:latin typeface="Calibri" panose="020F0502020204030204" pitchFamily="34" charset="0"/>
                <a:ea typeface="Calibri" panose="020F0502020204030204" pitchFamily="34" charset="0"/>
                <a:cs typeface="Calibri" panose="020F0502020204030204" pitchFamily="34" charset="0"/>
              </a:rPr>
              <a:t> of </a:t>
            </a:r>
            <a:r>
              <a:rPr lang="fr-FR" sz="1800" dirty="0" err="1">
                <a:effectLst/>
                <a:latin typeface="Calibri" panose="020F0502020204030204" pitchFamily="34" charset="0"/>
                <a:ea typeface="Calibri" panose="020F0502020204030204" pitchFamily="34" charset="0"/>
                <a:cs typeface="Calibri" panose="020F0502020204030204" pitchFamily="34" charset="0"/>
              </a:rPr>
              <a:t>European</a:t>
            </a:r>
            <a:r>
              <a:rPr lang="fr-FR" sz="1800" dirty="0">
                <a:effectLst/>
                <a:latin typeface="Calibri" panose="020F0502020204030204" pitchFamily="34" charset="0"/>
                <a:ea typeface="Calibri" panose="020F0502020204030204" pitchFamily="34" charset="0"/>
                <a:cs typeface="Calibri" panose="020F0502020204030204" pitchFamily="34" charset="0"/>
              </a:rPr>
              <a:t> plastics production, </a:t>
            </a:r>
            <a:r>
              <a:rPr lang="fr-FR" sz="1800" dirty="0" err="1">
                <a:effectLst/>
                <a:latin typeface="Calibri" panose="020F0502020204030204" pitchFamily="34" charset="0"/>
                <a:ea typeface="Calibri" panose="020F0502020204030204" pitchFamily="34" charset="0"/>
                <a:cs typeface="Calibri" panose="020F0502020204030204" pitchFamily="34" charset="0"/>
              </a:rPr>
              <a:t>demand</a:t>
            </a:r>
            <a:r>
              <a:rPr lang="fr-FR" sz="1800" dirty="0">
                <a:effectLst/>
                <a:latin typeface="Calibri" panose="020F0502020204030204" pitchFamily="34" charset="0"/>
                <a:ea typeface="Calibri" panose="020F0502020204030204" pitchFamily="34" charset="0"/>
                <a:cs typeface="Calibri" panose="020F0502020204030204" pitchFamily="34" charset="0"/>
              </a:rPr>
              <a:t> and </a:t>
            </a:r>
            <a:r>
              <a:rPr lang="fr-FR" sz="1800" dirty="0" err="1">
                <a:effectLst/>
                <a:latin typeface="Calibri" panose="020F0502020204030204" pitchFamily="34" charset="0"/>
                <a:ea typeface="Calibri" panose="020F0502020204030204" pitchFamily="34" charset="0"/>
                <a:cs typeface="Calibri" panose="020F0502020204030204" pitchFamily="34" charset="0"/>
              </a:rPr>
              <a:t>waste</a:t>
            </a:r>
            <a:r>
              <a:rPr lang="fr-FR" sz="1800" dirty="0">
                <a:effectLst/>
                <a:latin typeface="Calibri" panose="020F0502020204030204" pitchFamily="34" charset="0"/>
                <a:ea typeface="Calibri" panose="020F0502020204030204" pitchFamily="34" charset="0"/>
                <a:cs typeface="Calibri" panose="020F0502020204030204" pitchFamily="34" charset="0"/>
              </a:rPr>
              <a:t> data.</a:t>
            </a:r>
          </a:p>
          <a:p>
            <a:endParaRPr lang="fr-FR" sz="1800" dirty="0">
              <a:effectLst/>
              <a:latin typeface="Calibri" panose="020F0502020204030204" pitchFamily="34" charset="0"/>
              <a:ea typeface="Calibri" panose="020F0502020204030204" pitchFamily="34" charset="0"/>
              <a:cs typeface="Calibri" panose="020F0502020204030204" pitchFamily="34" charset="0"/>
            </a:endParaRPr>
          </a:p>
          <a:p>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fr-FR" dirty="0"/>
          </a:p>
        </p:txBody>
      </p:sp>
    </p:spTree>
    <p:extLst>
      <p:ext uri="{BB962C8B-B14F-4D97-AF65-F5344CB8AC3E}">
        <p14:creationId xmlns:p14="http://schemas.microsoft.com/office/powerpoint/2010/main" val="1133187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46CDF-0E69-438A-BCE1-3521306C0903}"/>
              </a:ext>
            </a:extLst>
          </p:cNvPr>
          <p:cNvSpPr>
            <a:spLocks noGrp="1"/>
          </p:cNvSpPr>
          <p:nvPr>
            <p:ph type="title"/>
          </p:nvPr>
        </p:nvSpPr>
        <p:spPr/>
        <p:txBody>
          <a:bodyPr/>
          <a:lstStyle/>
          <a:p>
            <a:endParaRPr lang="fr-FR"/>
          </a:p>
        </p:txBody>
      </p:sp>
      <p:sp>
        <p:nvSpPr>
          <p:cNvPr id="3" name="Marcador de contenido 2">
            <a:extLst>
              <a:ext uri="{FF2B5EF4-FFF2-40B4-BE49-F238E27FC236}">
                <a16:creationId xmlns:a16="http://schemas.microsoft.com/office/drawing/2014/main" id="{16CAA4DA-2FFA-408A-BFC0-1EF81A0EFCF8}"/>
              </a:ext>
            </a:extLst>
          </p:cNvPr>
          <p:cNvSpPr>
            <a:spLocks noGrp="1"/>
          </p:cNvSpPr>
          <p:nvPr>
            <p:ph idx="1"/>
          </p:nvPr>
        </p:nvSpPr>
        <p:spPr/>
        <p:txBody>
          <a:bodyPr/>
          <a:lstStyle/>
          <a:p>
            <a:pPr marL="304800" indent="-304800">
              <a:lnSpc>
                <a:spcPct val="107000"/>
              </a:lnSpc>
              <a:spcAft>
                <a:spcPts val="800"/>
              </a:spcAft>
            </a:pPr>
            <a:r>
              <a:rPr lang="fr-FR" sz="1800" dirty="0">
                <a:effectLst/>
                <a:latin typeface="Calibri" panose="020F0502020204030204" pitchFamily="34" charset="0"/>
                <a:ea typeface="Calibri" panose="020F0502020204030204" pitchFamily="34" charset="0"/>
                <a:cs typeface="Calibri" panose="020F0502020204030204" pitchFamily="34" charset="0"/>
              </a:rPr>
              <a:t>Bishop, G., Styles, D., &amp; Lens, P. N. L. (2021). </a:t>
            </a:r>
            <a:r>
              <a:rPr lang="fr-FR" sz="1800" dirty="0" err="1">
                <a:effectLst/>
                <a:latin typeface="Calibri" panose="020F0502020204030204" pitchFamily="34" charset="0"/>
                <a:ea typeface="Calibri" panose="020F0502020204030204" pitchFamily="34" charset="0"/>
                <a:cs typeface="Calibri" panose="020F0502020204030204" pitchFamily="34" charset="0"/>
              </a:rPr>
              <a:t>Environmental</a:t>
            </a:r>
            <a:r>
              <a:rPr lang="fr-FR" sz="1800" dirty="0">
                <a:effectLst/>
                <a:latin typeface="Calibri" panose="020F0502020204030204" pitchFamily="34" charset="0"/>
                <a:ea typeface="Calibri" panose="020F0502020204030204" pitchFamily="34" charset="0"/>
                <a:cs typeface="Calibri" panose="020F0502020204030204" pitchFamily="34" charset="0"/>
              </a:rPr>
              <a:t> performance </a:t>
            </a:r>
            <a:r>
              <a:rPr lang="fr-FR" sz="1800" dirty="0" err="1">
                <a:effectLst/>
                <a:latin typeface="Calibri" panose="020F0502020204030204" pitchFamily="34" charset="0"/>
                <a:ea typeface="Calibri" panose="020F0502020204030204" pitchFamily="34" charset="0"/>
                <a:cs typeface="Calibri" panose="020F0502020204030204" pitchFamily="34" charset="0"/>
              </a:rPr>
              <a:t>comparison</a:t>
            </a:r>
            <a:r>
              <a:rPr lang="fr-FR" sz="1800" dirty="0">
                <a:effectLst/>
                <a:latin typeface="Calibri" panose="020F0502020204030204" pitchFamily="34" charset="0"/>
                <a:ea typeface="Calibri" panose="020F0502020204030204" pitchFamily="34" charset="0"/>
                <a:cs typeface="Calibri" panose="020F0502020204030204" pitchFamily="34" charset="0"/>
              </a:rPr>
              <a:t> of </a:t>
            </a:r>
            <a:r>
              <a:rPr lang="fr-FR" sz="1800" dirty="0" err="1">
                <a:effectLst/>
                <a:latin typeface="Calibri" panose="020F0502020204030204" pitchFamily="34" charset="0"/>
                <a:ea typeface="Calibri" panose="020F0502020204030204" pitchFamily="34" charset="0"/>
                <a:cs typeface="Calibri" panose="020F0502020204030204" pitchFamily="34" charset="0"/>
              </a:rPr>
              <a:t>bioplastics</a:t>
            </a:r>
            <a:r>
              <a:rPr lang="fr-FR" sz="1800" dirty="0">
                <a:effectLst/>
                <a:latin typeface="Calibri" panose="020F0502020204030204" pitchFamily="34" charset="0"/>
                <a:ea typeface="Calibri" panose="020F0502020204030204" pitchFamily="34" charset="0"/>
                <a:cs typeface="Calibri" panose="020F0502020204030204" pitchFamily="34" charset="0"/>
              </a:rPr>
              <a:t> and </a:t>
            </a:r>
            <a:r>
              <a:rPr lang="fr-FR" sz="1800" dirty="0" err="1">
                <a:effectLst/>
                <a:latin typeface="Calibri" panose="020F0502020204030204" pitchFamily="34" charset="0"/>
                <a:ea typeface="Calibri" panose="020F0502020204030204" pitchFamily="34" charset="0"/>
                <a:cs typeface="Calibri" panose="020F0502020204030204" pitchFamily="34" charset="0"/>
              </a:rPr>
              <a:t>petrochemical</a:t>
            </a:r>
            <a:r>
              <a:rPr lang="fr-FR" sz="1800" dirty="0">
                <a:effectLst/>
                <a:latin typeface="Calibri" panose="020F0502020204030204" pitchFamily="34" charset="0"/>
                <a:ea typeface="Calibri" panose="020F0502020204030204" pitchFamily="34" charset="0"/>
                <a:cs typeface="Calibri" panose="020F0502020204030204" pitchFamily="34" charset="0"/>
              </a:rPr>
              <a:t> plastics: A </a:t>
            </a:r>
            <a:r>
              <a:rPr lang="fr-FR" sz="1800" dirty="0" err="1">
                <a:effectLst/>
                <a:latin typeface="Calibri" panose="020F0502020204030204" pitchFamily="34" charset="0"/>
                <a:ea typeface="Calibri" panose="020F0502020204030204" pitchFamily="34" charset="0"/>
                <a:cs typeface="Calibri" panose="020F0502020204030204" pitchFamily="34" charset="0"/>
              </a:rPr>
              <a:t>review</a:t>
            </a:r>
            <a:r>
              <a:rPr lang="fr-FR" sz="1800" dirty="0">
                <a:effectLst/>
                <a:latin typeface="Calibri" panose="020F0502020204030204" pitchFamily="34" charset="0"/>
                <a:ea typeface="Calibri" panose="020F0502020204030204" pitchFamily="34" charset="0"/>
                <a:cs typeface="Calibri" panose="020F0502020204030204" pitchFamily="34" charset="0"/>
              </a:rPr>
              <a:t> of life cycle </a:t>
            </a:r>
            <a:r>
              <a:rPr lang="fr-FR" sz="1800" dirty="0" err="1">
                <a:effectLst/>
                <a:latin typeface="Calibri" panose="020F0502020204030204" pitchFamily="34" charset="0"/>
                <a:ea typeface="Calibri" panose="020F0502020204030204" pitchFamily="34" charset="0"/>
                <a:cs typeface="Calibri" panose="020F0502020204030204" pitchFamily="34" charset="0"/>
              </a:rPr>
              <a:t>assessment</a:t>
            </a:r>
            <a:r>
              <a:rPr lang="fr-FR" sz="1800" dirty="0">
                <a:effectLst/>
                <a:latin typeface="Calibri" panose="020F0502020204030204" pitchFamily="34" charset="0"/>
                <a:ea typeface="Calibri" panose="020F0502020204030204" pitchFamily="34" charset="0"/>
                <a:cs typeface="Calibri" panose="020F0502020204030204" pitchFamily="34" charset="0"/>
              </a:rPr>
              <a:t> (LCA) </a:t>
            </a:r>
            <a:r>
              <a:rPr lang="fr-FR" sz="1800" dirty="0" err="1">
                <a:effectLst/>
                <a:latin typeface="Calibri" panose="020F0502020204030204" pitchFamily="34" charset="0"/>
                <a:ea typeface="Calibri" panose="020F0502020204030204" pitchFamily="34" charset="0"/>
                <a:cs typeface="Calibri" panose="020F0502020204030204" pitchFamily="34" charset="0"/>
              </a:rPr>
              <a:t>methodological</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decisions</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i="1" dirty="0" err="1">
                <a:effectLst/>
                <a:latin typeface="Calibri" panose="020F0502020204030204" pitchFamily="34" charset="0"/>
                <a:ea typeface="Calibri" panose="020F0502020204030204" pitchFamily="34" charset="0"/>
                <a:cs typeface="Calibri" panose="020F0502020204030204" pitchFamily="34" charset="0"/>
              </a:rPr>
              <a:t>Resources</a:t>
            </a:r>
            <a:r>
              <a:rPr lang="fr-FR" sz="1800" i="1" dirty="0">
                <a:effectLst/>
                <a:latin typeface="Calibri" panose="020F0502020204030204" pitchFamily="34" charset="0"/>
                <a:ea typeface="Calibri" panose="020F0502020204030204" pitchFamily="34" charset="0"/>
                <a:cs typeface="Calibri" panose="020F0502020204030204" pitchFamily="34" charset="0"/>
              </a:rPr>
              <a:t>, Conservation and </a:t>
            </a:r>
            <a:r>
              <a:rPr lang="fr-FR" sz="1800" i="1" dirty="0" err="1">
                <a:effectLst/>
                <a:latin typeface="Calibri" panose="020F0502020204030204" pitchFamily="34" charset="0"/>
                <a:ea typeface="Calibri" panose="020F0502020204030204" pitchFamily="34" charset="0"/>
                <a:cs typeface="Calibri" panose="020F0502020204030204" pitchFamily="34" charset="0"/>
              </a:rPr>
              <a:t>Recycling</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i="1" dirty="0">
                <a:effectLst/>
                <a:latin typeface="Calibri" panose="020F0502020204030204" pitchFamily="34" charset="0"/>
                <a:ea typeface="Calibri" panose="020F0502020204030204" pitchFamily="34" charset="0"/>
                <a:cs typeface="Calibri" panose="020F0502020204030204" pitchFamily="34" charset="0"/>
              </a:rPr>
              <a:t>168</a:t>
            </a:r>
            <a:r>
              <a:rPr lang="fr-FR" sz="1800" dirty="0">
                <a:effectLst/>
                <a:latin typeface="Calibri" panose="020F0502020204030204" pitchFamily="34" charset="0"/>
                <a:ea typeface="Calibri" panose="020F0502020204030204" pitchFamily="34" charset="0"/>
                <a:cs typeface="Calibri" panose="020F0502020204030204" pitchFamily="34" charset="0"/>
              </a:rPr>
              <a:t>, 105451. </a:t>
            </a:r>
            <a:r>
              <a:rPr lang="fr-FR" sz="1800" dirty="0">
                <a:effectLst/>
                <a:latin typeface="Calibri" panose="020F0502020204030204" pitchFamily="34" charset="0"/>
                <a:ea typeface="Calibri" panose="020F0502020204030204" pitchFamily="34" charset="0"/>
                <a:cs typeface="Calibri" panose="020F0502020204030204" pitchFamily="34" charset="0"/>
                <a:hlinkClick r:id="rId2"/>
              </a:rPr>
              <a:t>https://doi.org/10.1016/j.resconrec.2021.105451</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04800" indent="-304800">
              <a:lnSpc>
                <a:spcPct val="107000"/>
              </a:lnSpc>
              <a:spcAft>
                <a:spcPts val="800"/>
              </a:spcAft>
            </a:pPr>
            <a:r>
              <a:rPr lang="fr-FR" sz="1800" dirty="0" err="1">
                <a:effectLst/>
                <a:latin typeface="Calibri" panose="020F0502020204030204" pitchFamily="34" charset="0"/>
                <a:ea typeface="Calibri" panose="020F0502020204030204" pitchFamily="34" charset="0"/>
                <a:cs typeface="Calibri" panose="020F0502020204030204" pitchFamily="34" charset="0"/>
              </a:rPr>
              <a:t>Cerdas</a:t>
            </a:r>
            <a:r>
              <a:rPr lang="fr-FR" sz="1800" dirty="0">
                <a:effectLst/>
                <a:latin typeface="Calibri" panose="020F0502020204030204" pitchFamily="34" charset="0"/>
                <a:ea typeface="Calibri" panose="020F0502020204030204" pitchFamily="34" charset="0"/>
                <a:cs typeface="Calibri" panose="020F0502020204030204" pitchFamily="34" charset="0"/>
              </a:rPr>
              <a:t>, F., </a:t>
            </a:r>
            <a:r>
              <a:rPr lang="fr-FR" sz="1800" dirty="0" err="1">
                <a:effectLst/>
                <a:latin typeface="Calibri" panose="020F0502020204030204" pitchFamily="34" charset="0"/>
                <a:ea typeface="Calibri" panose="020F0502020204030204" pitchFamily="34" charset="0"/>
                <a:cs typeface="Calibri" panose="020F0502020204030204" pitchFamily="34" charset="0"/>
              </a:rPr>
              <a:t>Juraschek</a:t>
            </a:r>
            <a:r>
              <a:rPr lang="fr-FR" sz="1800" dirty="0">
                <a:effectLst/>
                <a:latin typeface="Calibri" panose="020F0502020204030204" pitchFamily="34" charset="0"/>
                <a:ea typeface="Calibri" panose="020F0502020204030204" pitchFamily="34" charset="0"/>
                <a:cs typeface="Calibri" panose="020F0502020204030204" pitchFamily="34" charset="0"/>
              </a:rPr>
              <a:t>, M., </a:t>
            </a:r>
            <a:r>
              <a:rPr lang="fr-FR" sz="1800" dirty="0" err="1">
                <a:effectLst/>
                <a:latin typeface="Calibri" panose="020F0502020204030204" pitchFamily="34" charset="0"/>
                <a:ea typeface="Calibri" panose="020F0502020204030204" pitchFamily="34" charset="0"/>
                <a:cs typeface="Calibri" panose="020F0502020204030204" pitchFamily="34" charset="0"/>
              </a:rPr>
              <a:t>Thiede</a:t>
            </a:r>
            <a:r>
              <a:rPr lang="fr-FR" sz="1800" dirty="0">
                <a:effectLst/>
                <a:latin typeface="Calibri" panose="020F0502020204030204" pitchFamily="34" charset="0"/>
                <a:ea typeface="Calibri" panose="020F0502020204030204" pitchFamily="34" charset="0"/>
                <a:cs typeface="Calibri" panose="020F0502020204030204" pitchFamily="34" charset="0"/>
              </a:rPr>
              <a:t>, S., &amp; Herrmann, C. (2017). Life Cycle </a:t>
            </a:r>
            <a:r>
              <a:rPr lang="fr-FR" sz="1800" dirty="0" err="1">
                <a:effectLst/>
                <a:latin typeface="Calibri" panose="020F0502020204030204" pitchFamily="34" charset="0"/>
                <a:ea typeface="Calibri" panose="020F0502020204030204" pitchFamily="34" charset="0"/>
                <a:cs typeface="Calibri" panose="020F0502020204030204" pitchFamily="34" charset="0"/>
              </a:rPr>
              <a:t>Assessment</a:t>
            </a:r>
            <a:r>
              <a:rPr lang="fr-FR" sz="1800" dirty="0">
                <a:effectLst/>
                <a:latin typeface="Calibri" panose="020F0502020204030204" pitchFamily="34" charset="0"/>
                <a:ea typeface="Calibri" panose="020F0502020204030204" pitchFamily="34" charset="0"/>
                <a:cs typeface="Calibri" panose="020F0502020204030204" pitchFamily="34" charset="0"/>
              </a:rPr>
              <a:t> of 3D </a:t>
            </a:r>
            <a:r>
              <a:rPr lang="fr-FR" sz="1800" dirty="0" err="1">
                <a:effectLst/>
                <a:latin typeface="Calibri" panose="020F0502020204030204" pitchFamily="34" charset="0"/>
                <a:ea typeface="Calibri" panose="020F0502020204030204" pitchFamily="34" charset="0"/>
                <a:cs typeface="Calibri" panose="020F0502020204030204" pitchFamily="34" charset="0"/>
              </a:rPr>
              <a:t>Printed</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Products</a:t>
            </a:r>
            <a:r>
              <a:rPr lang="fr-FR" sz="1800" dirty="0">
                <a:effectLst/>
                <a:latin typeface="Calibri" panose="020F0502020204030204" pitchFamily="34" charset="0"/>
                <a:ea typeface="Calibri" panose="020F0502020204030204" pitchFamily="34" charset="0"/>
                <a:cs typeface="Calibri" panose="020F0502020204030204" pitchFamily="34" charset="0"/>
              </a:rPr>
              <a:t> in a Distributed </a:t>
            </a:r>
            <a:r>
              <a:rPr lang="fr-FR" sz="1800" dirty="0" err="1">
                <a:effectLst/>
                <a:latin typeface="Calibri" panose="020F0502020204030204" pitchFamily="34" charset="0"/>
                <a:ea typeface="Calibri" panose="020F0502020204030204" pitchFamily="34" charset="0"/>
                <a:cs typeface="Calibri" panose="020F0502020204030204" pitchFamily="34" charset="0"/>
              </a:rPr>
              <a:t>Manufacturing</a:t>
            </a:r>
            <a:r>
              <a:rPr lang="fr-FR" sz="1800" dirty="0">
                <a:effectLst/>
                <a:latin typeface="Calibri" panose="020F0502020204030204" pitchFamily="34" charset="0"/>
                <a:ea typeface="Calibri" panose="020F0502020204030204" pitchFamily="34" charset="0"/>
                <a:cs typeface="Calibri" panose="020F0502020204030204" pitchFamily="34" charset="0"/>
              </a:rPr>
              <a:t> System. </a:t>
            </a:r>
            <a:r>
              <a:rPr lang="fr-FR" sz="1800" i="1" dirty="0">
                <a:effectLst/>
                <a:latin typeface="Calibri" panose="020F0502020204030204" pitchFamily="34" charset="0"/>
                <a:ea typeface="Calibri" panose="020F0502020204030204" pitchFamily="34" charset="0"/>
                <a:cs typeface="Calibri" panose="020F0502020204030204" pitchFamily="34" charset="0"/>
              </a:rPr>
              <a:t>Journal of </a:t>
            </a:r>
            <a:r>
              <a:rPr lang="fr-FR" sz="1800" i="1" dirty="0" err="1">
                <a:effectLst/>
                <a:latin typeface="Calibri" panose="020F0502020204030204" pitchFamily="34" charset="0"/>
                <a:ea typeface="Calibri" panose="020F0502020204030204" pitchFamily="34" charset="0"/>
                <a:cs typeface="Calibri" panose="020F0502020204030204" pitchFamily="34" charset="0"/>
              </a:rPr>
              <a:t>Industrial</a:t>
            </a:r>
            <a:r>
              <a:rPr lang="fr-FR" sz="1800" i="1" dirty="0">
                <a:effectLst/>
                <a:latin typeface="Calibri" panose="020F0502020204030204" pitchFamily="34" charset="0"/>
                <a:ea typeface="Calibri" panose="020F0502020204030204" pitchFamily="34" charset="0"/>
                <a:cs typeface="Calibri" panose="020F0502020204030204" pitchFamily="34" charset="0"/>
              </a:rPr>
              <a:t> </a:t>
            </a:r>
            <a:r>
              <a:rPr lang="fr-FR" sz="1800" i="1" dirty="0" err="1">
                <a:effectLst/>
                <a:latin typeface="Calibri" panose="020F0502020204030204" pitchFamily="34" charset="0"/>
                <a:ea typeface="Calibri" panose="020F0502020204030204" pitchFamily="34" charset="0"/>
                <a:cs typeface="Calibri" panose="020F0502020204030204" pitchFamily="34" charset="0"/>
              </a:rPr>
              <a:t>Ecology</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i="1" dirty="0">
                <a:effectLst/>
                <a:latin typeface="Calibri" panose="020F0502020204030204" pitchFamily="34" charset="0"/>
                <a:ea typeface="Calibri" panose="020F0502020204030204" pitchFamily="34" charset="0"/>
                <a:cs typeface="Calibri" panose="020F0502020204030204" pitchFamily="34" charset="0"/>
              </a:rPr>
              <a:t>21</a:t>
            </a:r>
            <a:r>
              <a:rPr lang="fr-FR" sz="1800" dirty="0">
                <a:effectLst/>
                <a:latin typeface="Calibri" panose="020F0502020204030204" pitchFamily="34" charset="0"/>
                <a:ea typeface="Calibri" panose="020F0502020204030204" pitchFamily="34" charset="0"/>
                <a:cs typeface="Calibri" panose="020F0502020204030204" pitchFamily="34" charset="0"/>
              </a:rPr>
              <a:t>(0), S80–S93. </a:t>
            </a:r>
            <a:r>
              <a:rPr lang="fr-FR" sz="1800" dirty="0">
                <a:effectLst/>
                <a:latin typeface="Calibri" panose="020F0502020204030204" pitchFamily="34" charset="0"/>
                <a:ea typeface="Calibri" panose="020F0502020204030204" pitchFamily="34" charset="0"/>
                <a:cs typeface="Calibri" panose="020F0502020204030204" pitchFamily="34" charset="0"/>
                <a:hlinkClick r:id="rId3"/>
              </a:rPr>
              <a:t>https://doi.org/10.1111/jiec.12618</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marL="304800" indent="-304800">
              <a:lnSpc>
                <a:spcPct val="107000"/>
              </a:lnSpc>
              <a:spcAft>
                <a:spcPts val="800"/>
              </a:spcAft>
            </a:pPr>
            <a:r>
              <a:rPr lang="fr-FR" sz="1800" dirty="0">
                <a:effectLst/>
                <a:latin typeface="Calibri" panose="020F0502020204030204" pitchFamily="34" charset="0"/>
                <a:ea typeface="Calibri" panose="020F0502020204030204" pitchFamily="34" charset="0"/>
                <a:cs typeface="Calibri" panose="020F0502020204030204" pitchFamily="34" charset="0"/>
              </a:rPr>
              <a:t>Chen, Y., Ding, Z., Liu, J., &amp; Ma, J. (2019). Life cycle </a:t>
            </a:r>
            <a:r>
              <a:rPr lang="fr-FR" sz="1800" dirty="0" err="1">
                <a:effectLst/>
                <a:latin typeface="Calibri" panose="020F0502020204030204" pitchFamily="34" charset="0"/>
                <a:ea typeface="Calibri" panose="020F0502020204030204" pitchFamily="34" charset="0"/>
                <a:cs typeface="Calibri" panose="020F0502020204030204" pitchFamily="34" charset="0"/>
              </a:rPr>
              <a:t>assessment</a:t>
            </a:r>
            <a:r>
              <a:rPr lang="fr-FR" sz="1800" dirty="0">
                <a:effectLst/>
                <a:latin typeface="Calibri" panose="020F0502020204030204" pitchFamily="34" charset="0"/>
                <a:ea typeface="Calibri" panose="020F0502020204030204" pitchFamily="34" charset="0"/>
                <a:cs typeface="Calibri" panose="020F0502020204030204" pitchFamily="34" charset="0"/>
              </a:rPr>
              <a:t> of end-of-life </a:t>
            </a:r>
            <a:r>
              <a:rPr lang="fr-FR" sz="1800" dirty="0" err="1">
                <a:effectLst/>
                <a:latin typeface="Calibri" panose="020F0502020204030204" pitchFamily="34" charset="0"/>
                <a:ea typeface="Calibri" panose="020F0502020204030204" pitchFamily="34" charset="0"/>
                <a:cs typeface="Calibri" panose="020F0502020204030204" pitchFamily="34" charset="0"/>
              </a:rPr>
              <a:t>vehicle</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recycling</a:t>
            </a:r>
            <a:r>
              <a:rPr lang="fr-FR" sz="1800" dirty="0">
                <a:effectLst/>
                <a:latin typeface="Calibri" panose="020F0502020204030204" pitchFamily="34" charset="0"/>
                <a:ea typeface="Calibri" panose="020F0502020204030204" pitchFamily="34" charset="0"/>
                <a:cs typeface="Calibri" panose="020F0502020204030204" pitchFamily="34" charset="0"/>
              </a:rPr>
              <a:t> in China: a comparative </a:t>
            </a:r>
            <a:r>
              <a:rPr lang="fr-FR" sz="1800" dirty="0" err="1">
                <a:effectLst/>
                <a:latin typeface="Calibri" panose="020F0502020204030204" pitchFamily="34" charset="0"/>
                <a:ea typeface="Calibri" panose="020F0502020204030204" pitchFamily="34" charset="0"/>
                <a:cs typeface="Calibri" panose="020F0502020204030204" pitchFamily="34" charset="0"/>
              </a:rPr>
              <a:t>study</a:t>
            </a:r>
            <a:r>
              <a:rPr lang="fr-FR" sz="1800" dirty="0">
                <a:effectLst/>
                <a:latin typeface="Calibri" panose="020F0502020204030204" pitchFamily="34" charset="0"/>
                <a:ea typeface="Calibri" panose="020F0502020204030204" pitchFamily="34" charset="0"/>
                <a:cs typeface="Calibri" panose="020F0502020204030204" pitchFamily="34" charset="0"/>
              </a:rPr>
              <a:t> of </a:t>
            </a:r>
            <a:r>
              <a:rPr lang="fr-FR" sz="1800" dirty="0" err="1">
                <a:effectLst/>
                <a:latin typeface="Calibri" panose="020F0502020204030204" pitchFamily="34" charset="0"/>
                <a:ea typeface="Calibri" panose="020F0502020204030204" pitchFamily="34" charset="0"/>
                <a:cs typeface="Calibri" panose="020F0502020204030204" pitchFamily="34" charset="0"/>
              </a:rPr>
              <a:t>environmental</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dirty="0" err="1">
                <a:effectLst/>
                <a:latin typeface="Calibri" panose="020F0502020204030204" pitchFamily="34" charset="0"/>
                <a:ea typeface="Calibri" panose="020F0502020204030204" pitchFamily="34" charset="0"/>
                <a:cs typeface="Calibri" panose="020F0502020204030204" pitchFamily="34" charset="0"/>
              </a:rPr>
              <a:t>burden</a:t>
            </a:r>
            <a:r>
              <a:rPr lang="fr-FR" sz="1800" dirty="0">
                <a:effectLst/>
                <a:latin typeface="Calibri" panose="020F0502020204030204" pitchFamily="34" charset="0"/>
                <a:ea typeface="Calibri" panose="020F0502020204030204" pitchFamily="34" charset="0"/>
                <a:cs typeface="Calibri" panose="020F0502020204030204" pitchFamily="34" charset="0"/>
              </a:rPr>
              <a:t> and </a:t>
            </a:r>
            <a:r>
              <a:rPr lang="fr-FR" sz="1800" dirty="0" err="1">
                <a:effectLst/>
                <a:latin typeface="Calibri" panose="020F0502020204030204" pitchFamily="34" charset="0"/>
                <a:ea typeface="Calibri" panose="020F0502020204030204" pitchFamily="34" charset="0"/>
                <a:cs typeface="Calibri" panose="020F0502020204030204" pitchFamily="34" charset="0"/>
              </a:rPr>
              <a:t>benefit</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i="1" dirty="0">
                <a:effectLst/>
                <a:latin typeface="Calibri" panose="020F0502020204030204" pitchFamily="34" charset="0"/>
                <a:ea typeface="Calibri" panose="020F0502020204030204" pitchFamily="34" charset="0"/>
                <a:cs typeface="Calibri" panose="020F0502020204030204" pitchFamily="34" charset="0"/>
              </a:rPr>
              <a:t>International Journal of </a:t>
            </a:r>
            <a:r>
              <a:rPr lang="fr-FR" sz="1800" i="1" dirty="0" err="1">
                <a:effectLst/>
                <a:latin typeface="Calibri" panose="020F0502020204030204" pitchFamily="34" charset="0"/>
                <a:ea typeface="Calibri" panose="020F0502020204030204" pitchFamily="34" charset="0"/>
                <a:cs typeface="Calibri" panose="020F0502020204030204" pitchFamily="34" charset="0"/>
              </a:rPr>
              <a:t>Environmental</a:t>
            </a:r>
            <a:r>
              <a:rPr lang="fr-FR" sz="1800" i="1" dirty="0">
                <a:effectLst/>
                <a:latin typeface="Calibri" panose="020F0502020204030204" pitchFamily="34" charset="0"/>
                <a:ea typeface="Calibri" panose="020F0502020204030204" pitchFamily="34" charset="0"/>
                <a:cs typeface="Calibri" panose="020F0502020204030204" pitchFamily="34" charset="0"/>
              </a:rPr>
              <a:t> </a:t>
            </a:r>
            <a:r>
              <a:rPr lang="fr-FR" sz="1800" i="1" dirty="0" err="1">
                <a:effectLst/>
                <a:latin typeface="Calibri" panose="020F0502020204030204" pitchFamily="34" charset="0"/>
                <a:ea typeface="Calibri" panose="020F0502020204030204" pitchFamily="34" charset="0"/>
                <a:cs typeface="Calibri" panose="020F0502020204030204" pitchFamily="34" charset="0"/>
              </a:rPr>
              <a:t>Studies</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800" i="1" dirty="0">
                <a:effectLst/>
                <a:latin typeface="Calibri" panose="020F0502020204030204" pitchFamily="34" charset="0"/>
                <a:ea typeface="Calibri" panose="020F0502020204030204" pitchFamily="34" charset="0"/>
                <a:cs typeface="Calibri" panose="020F0502020204030204" pitchFamily="34" charset="0"/>
              </a:rPr>
              <a:t>76</a:t>
            </a:r>
            <a:r>
              <a:rPr lang="fr-FR" sz="1800" dirty="0">
                <a:effectLst/>
                <a:latin typeface="Calibri" panose="020F0502020204030204" pitchFamily="34" charset="0"/>
                <a:ea typeface="Calibri" panose="020F0502020204030204" pitchFamily="34" charset="0"/>
                <a:cs typeface="Calibri" panose="020F0502020204030204" pitchFamily="34" charset="0"/>
              </a:rPr>
              <a:t>(6), 1019–1040. </a:t>
            </a:r>
            <a:r>
              <a:rPr lang="fr-FR" sz="1800" dirty="0">
                <a:effectLst/>
                <a:latin typeface="Calibri" panose="020F0502020204030204" pitchFamily="34" charset="0"/>
                <a:ea typeface="Calibri" panose="020F0502020204030204" pitchFamily="34" charset="0"/>
                <a:cs typeface="Calibri" panose="020F0502020204030204" pitchFamily="34" charset="0"/>
                <a:hlinkClick r:id="rId4"/>
              </a:rPr>
              <a:t>https://doi.org/10.1080/00207233.2019.1618670</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p:spTree>
    <p:extLst>
      <p:ext uri="{BB962C8B-B14F-4D97-AF65-F5344CB8AC3E}">
        <p14:creationId xmlns:p14="http://schemas.microsoft.com/office/powerpoint/2010/main" val="673854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4CEE883F-FDE8-4418-B6E3-3DCEAACA3497}"/>
              </a:ext>
            </a:extLst>
          </p:cNvPr>
          <p:cNvGrpSpPr/>
          <p:nvPr/>
        </p:nvGrpSpPr>
        <p:grpSpPr>
          <a:xfrm>
            <a:off x="210252" y="87049"/>
            <a:ext cx="7820969" cy="6520069"/>
            <a:chOff x="278296" y="145773"/>
            <a:chExt cx="7820969" cy="6520069"/>
          </a:xfrm>
        </p:grpSpPr>
        <p:sp>
          <p:nvSpPr>
            <p:cNvPr id="7" name="Rectángulo 6">
              <a:extLst>
                <a:ext uri="{FF2B5EF4-FFF2-40B4-BE49-F238E27FC236}">
                  <a16:creationId xmlns:a16="http://schemas.microsoft.com/office/drawing/2014/main" id="{63933153-0042-488E-ABCA-A22EC3F0E856}"/>
                </a:ext>
              </a:extLst>
            </p:cNvPr>
            <p:cNvSpPr/>
            <p:nvPr/>
          </p:nvSpPr>
          <p:spPr>
            <a:xfrm>
              <a:off x="278296" y="145773"/>
              <a:ext cx="7820969" cy="652006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8" name="CuadroTexto 7">
              <a:extLst>
                <a:ext uri="{FF2B5EF4-FFF2-40B4-BE49-F238E27FC236}">
                  <a16:creationId xmlns:a16="http://schemas.microsoft.com/office/drawing/2014/main" id="{E8E94849-083C-446E-BA45-A61A0F410B19}"/>
                </a:ext>
              </a:extLst>
            </p:cNvPr>
            <p:cNvSpPr txBox="1"/>
            <p:nvPr/>
          </p:nvSpPr>
          <p:spPr>
            <a:xfrm>
              <a:off x="300629" y="148620"/>
              <a:ext cx="2126237" cy="646331"/>
            </a:xfrm>
            <a:prstGeom prst="rect">
              <a:avLst/>
            </a:prstGeom>
            <a:noFill/>
          </p:spPr>
          <p:txBody>
            <a:bodyPr wrap="square" rtlCol="0">
              <a:spAutoFit/>
            </a:bodyPr>
            <a:lstStyle/>
            <a:p>
              <a:r>
                <a:rPr lang="es-CL" sz="3600" b="1" dirty="0"/>
                <a:t>ACV</a:t>
              </a:r>
              <a:endParaRPr lang="fr-FR" sz="3600" b="1" dirty="0"/>
            </a:p>
          </p:txBody>
        </p:sp>
      </p:grpSp>
      <p:grpSp>
        <p:nvGrpSpPr>
          <p:cNvPr id="117" name="Grupo 116">
            <a:extLst>
              <a:ext uri="{FF2B5EF4-FFF2-40B4-BE49-F238E27FC236}">
                <a16:creationId xmlns:a16="http://schemas.microsoft.com/office/drawing/2014/main" id="{ABC91A3D-BAEB-4392-96C7-FC58BAC6D2CD}"/>
              </a:ext>
            </a:extLst>
          </p:cNvPr>
          <p:cNvGrpSpPr/>
          <p:nvPr/>
        </p:nvGrpSpPr>
        <p:grpSpPr>
          <a:xfrm>
            <a:off x="643467" y="660960"/>
            <a:ext cx="10905066" cy="5652081"/>
            <a:chOff x="3221137" y="740533"/>
            <a:chExt cx="8735636" cy="4527669"/>
          </a:xfrm>
        </p:grpSpPr>
        <p:grpSp>
          <p:nvGrpSpPr>
            <p:cNvPr id="98" name="Grupo 97">
              <a:extLst>
                <a:ext uri="{FF2B5EF4-FFF2-40B4-BE49-F238E27FC236}">
                  <a16:creationId xmlns:a16="http://schemas.microsoft.com/office/drawing/2014/main" id="{9BEDCB21-39DA-409B-B5EE-ADDC2269EC5E}"/>
                </a:ext>
              </a:extLst>
            </p:cNvPr>
            <p:cNvGrpSpPr/>
            <p:nvPr/>
          </p:nvGrpSpPr>
          <p:grpSpPr>
            <a:xfrm>
              <a:off x="3221137" y="740533"/>
              <a:ext cx="8735636" cy="4527669"/>
              <a:chOff x="3221137" y="740533"/>
              <a:chExt cx="8735636" cy="4527669"/>
            </a:xfrm>
          </p:grpSpPr>
          <p:sp>
            <p:nvSpPr>
              <p:cNvPr id="6" name="Rectángulo: esquinas redondeadas 5">
                <a:extLst>
                  <a:ext uri="{FF2B5EF4-FFF2-40B4-BE49-F238E27FC236}">
                    <a16:creationId xmlns:a16="http://schemas.microsoft.com/office/drawing/2014/main" id="{04DC6EA6-8EC1-4626-9439-3496E8C71456}"/>
                  </a:ext>
                </a:extLst>
              </p:cNvPr>
              <p:cNvSpPr/>
              <p:nvPr/>
            </p:nvSpPr>
            <p:spPr>
              <a:xfrm>
                <a:off x="3221137" y="2983330"/>
                <a:ext cx="2769703" cy="1775793"/>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ángulo: esquinas redondeadas 8">
                <a:extLst>
                  <a:ext uri="{FF2B5EF4-FFF2-40B4-BE49-F238E27FC236}">
                    <a16:creationId xmlns:a16="http://schemas.microsoft.com/office/drawing/2014/main" id="{EF38789B-2A63-4519-B28F-838764C2F625}"/>
                  </a:ext>
                </a:extLst>
              </p:cNvPr>
              <p:cNvSpPr/>
              <p:nvPr/>
            </p:nvSpPr>
            <p:spPr>
              <a:xfrm>
                <a:off x="9193695" y="1116495"/>
                <a:ext cx="2763078" cy="3737114"/>
              </a:xfrm>
              <a:prstGeom prst="round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ángulo: esquinas redondeadas 10">
                <a:extLst>
                  <a:ext uri="{FF2B5EF4-FFF2-40B4-BE49-F238E27FC236}">
                    <a16:creationId xmlns:a16="http://schemas.microsoft.com/office/drawing/2014/main" id="{F1A2ABB3-F597-4549-93FF-1E37AA96C328}"/>
                  </a:ext>
                </a:extLst>
              </p:cNvPr>
              <p:cNvSpPr/>
              <p:nvPr/>
            </p:nvSpPr>
            <p:spPr>
              <a:xfrm>
                <a:off x="6095999" y="2095146"/>
                <a:ext cx="2912165" cy="2698829"/>
              </a:xfrm>
              <a:prstGeom prst="roundRect">
                <a:avLst/>
              </a:prstGeom>
              <a:solidFill>
                <a:schemeClr val="accent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ángulo: esquinas redondeadas 9">
                <a:extLst>
                  <a:ext uri="{FF2B5EF4-FFF2-40B4-BE49-F238E27FC236}">
                    <a16:creationId xmlns:a16="http://schemas.microsoft.com/office/drawing/2014/main" id="{172A24D4-29ED-4CA0-8E5C-282399C4D7D2}"/>
                  </a:ext>
                </a:extLst>
              </p:cNvPr>
              <p:cNvSpPr/>
              <p:nvPr/>
            </p:nvSpPr>
            <p:spPr>
              <a:xfrm>
                <a:off x="6095998" y="1116493"/>
                <a:ext cx="2912165" cy="2027589"/>
              </a:xfrm>
              <a:prstGeom prst="roundRect">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ángulo: esquinas redondeadas 11">
                <a:extLst>
                  <a:ext uri="{FF2B5EF4-FFF2-40B4-BE49-F238E27FC236}">
                    <a16:creationId xmlns:a16="http://schemas.microsoft.com/office/drawing/2014/main" id="{0F3313D6-B56F-4DB4-A5D1-A8D3DA5D3F41}"/>
                  </a:ext>
                </a:extLst>
              </p:cNvPr>
              <p:cNvSpPr/>
              <p:nvPr/>
            </p:nvSpPr>
            <p:spPr>
              <a:xfrm>
                <a:off x="7755958" y="1484236"/>
                <a:ext cx="1172572" cy="41081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rmAutofit/>
              </a:bodyPr>
              <a:lstStyle/>
              <a:p>
                <a:pPr algn="ctr">
                  <a:lnSpc>
                    <a:spcPct val="90000"/>
                  </a:lnSpc>
                  <a:spcAft>
                    <a:spcPts val="600"/>
                  </a:spcAft>
                </a:pPr>
                <a:r>
                  <a:rPr lang="es-CL" sz="2400" dirty="0" err="1"/>
                  <a:t>Discard</a:t>
                </a:r>
                <a:endParaRPr lang="fr-FR" sz="2400"/>
              </a:p>
            </p:txBody>
          </p:sp>
          <p:sp>
            <p:nvSpPr>
              <p:cNvPr id="13" name="Rectángulo: esquinas redondeadas 12">
                <a:extLst>
                  <a:ext uri="{FF2B5EF4-FFF2-40B4-BE49-F238E27FC236}">
                    <a16:creationId xmlns:a16="http://schemas.microsoft.com/office/drawing/2014/main" id="{924251B5-5128-4530-889F-C1C8F8BF979D}"/>
                  </a:ext>
                </a:extLst>
              </p:cNvPr>
              <p:cNvSpPr/>
              <p:nvPr/>
            </p:nvSpPr>
            <p:spPr>
              <a:xfrm>
                <a:off x="6306379" y="2140223"/>
                <a:ext cx="1172572" cy="41081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rmAutofit/>
              </a:bodyPr>
              <a:lstStyle/>
              <a:p>
                <a:pPr algn="ctr">
                  <a:lnSpc>
                    <a:spcPct val="90000"/>
                  </a:lnSpc>
                  <a:spcAft>
                    <a:spcPts val="600"/>
                  </a:spcAft>
                </a:pPr>
                <a:r>
                  <a:rPr lang="es-CL" sz="2000" err="1"/>
                  <a:t>Collection</a:t>
                </a:r>
                <a:endParaRPr lang="fr-FR" sz="2000"/>
              </a:p>
            </p:txBody>
          </p:sp>
          <p:sp>
            <p:nvSpPr>
              <p:cNvPr id="15" name="Rectángulo: esquinas redondeadas 14">
                <a:extLst>
                  <a:ext uri="{FF2B5EF4-FFF2-40B4-BE49-F238E27FC236}">
                    <a16:creationId xmlns:a16="http://schemas.microsoft.com/office/drawing/2014/main" id="{919E3B1F-77F0-4E95-9390-A43B9DA02570}"/>
                  </a:ext>
                </a:extLst>
              </p:cNvPr>
              <p:cNvSpPr/>
              <p:nvPr/>
            </p:nvSpPr>
            <p:spPr>
              <a:xfrm>
                <a:off x="3233529" y="1116493"/>
                <a:ext cx="2769703" cy="1775793"/>
              </a:xfrm>
              <a:prstGeom prst="roundRect">
                <a:avLst/>
              </a:prstGeom>
              <a:solidFill>
                <a:schemeClr val="bg2">
                  <a:lumMod val="9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ángulo: esquinas redondeadas 15">
                <a:extLst>
                  <a:ext uri="{FF2B5EF4-FFF2-40B4-BE49-F238E27FC236}">
                    <a16:creationId xmlns:a16="http://schemas.microsoft.com/office/drawing/2014/main" id="{37BD3DB1-2608-4B44-BFFE-5C99364FC286}"/>
                  </a:ext>
                </a:extLst>
              </p:cNvPr>
              <p:cNvSpPr/>
              <p:nvPr/>
            </p:nvSpPr>
            <p:spPr>
              <a:xfrm>
                <a:off x="4205400" y="1724397"/>
                <a:ext cx="1174346" cy="51683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normAutofit/>
              </a:bodyPr>
              <a:lstStyle/>
              <a:p>
                <a:pPr algn="ctr">
                  <a:lnSpc>
                    <a:spcPct val="90000"/>
                  </a:lnSpc>
                  <a:spcAft>
                    <a:spcPts val="600"/>
                  </a:spcAft>
                </a:pPr>
                <a:r>
                  <a:rPr lang="es-CL" sz="1600" err="1"/>
                  <a:t>Size</a:t>
                </a:r>
                <a:r>
                  <a:rPr lang="es-CL" sz="1600"/>
                  <a:t> </a:t>
                </a:r>
                <a:r>
                  <a:rPr lang="es-CL" sz="1600" err="1"/>
                  <a:t>Reduction</a:t>
                </a:r>
                <a:endParaRPr lang="fr-FR" sz="1600"/>
              </a:p>
            </p:txBody>
          </p:sp>
          <p:sp>
            <p:nvSpPr>
              <p:cNvPr id="21" name="Rectángulo: esquinas redondeadas 20">
                <a:extLst>
                  <a:ext uri="{FF2B5EF4-FFF2-40B4-BE49-F238E27FC236}">
                    <a16:creationId xmlns:a16="http://schemas.microsoft.com/office/drawing/2014/main" id="{41B6F964-5C86-42A8-8AF9-4CFBFE5D292E}"/>
                  </a:ext>
                </a:extLst>
              </p:cNvPr>
              <p:cNvSpPr/>
              <p:nvPr/>
            </p:nvSpPr>
            <p:spPr>
              <a:xfrm>
                <a:off x="4094561" y="3574774"/>
                <a:ext cx="1344267" cy="652670"/>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normAutofit/>
              </a:bodyPr>
              <a:lstStyle/>
              <a:p>
                <a:pPr algn="ctr">
                  <a:lnSpc>
                    <a:spcPct val="90000"/>
                  </a:lnSpc>
                  <a:spcAft>
                    <a:spcPts val="600"/>
                  </a:spcAft>
                </a:pPr>
                <a:r>
                  <a:rPr lang="es-CL" sz="2000" err="1"/>
                  <a:t>Filament</a:t>
                </a:r>
                <a:r>
                  <a:rPr lang="es-CL" sz="2000"/>
                  <a:t> </a:t>
                </a:r>
                <a:r>
                  <a:rPr lang="es-CL" sz="2000" err="1"/>
                  <a:t>Fabrication</a:t>
                </a:r>
                <a:r>
                  <a:rPr lang="es-CL" sz="2000"/>
                  <a:t> </a:t>
                </a:r>
                <a:endParaRPr lang="fr-FR" sz="2000"/>
              </a:p>
            </p:txBody>
          </p:sp>
          <p:sp>
            <p:nvSpPr>
              <p:cNvPr id="24" name="Rectángulo: esquinas redondeadas 23">
                <a:extLst>
                  <a:ext uri="{FF2B5EF4-FFF2-40B4-BE49-F238E27FC236}">
                    <a16:creationId xmlns:a16="http://schemas.microsoft.com/office/drawing/2014/main" id="{12685333-85D2-4F51-94B3-A7B5298A8B5D}"/>
                  </a:ext>
                </a:extLst>
              </p:cNvPr>
              <p:cNvSpPr/>
              <p:nvPr/>
            </p:nvSpPr>
            <p:spPr>
              <a:xfrm>
                <a:off x="6716261" y="3645937"/>
                <a:ext cx="1354916" cy="52677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normAutofit/>
              </a:bodyPr>
              <a:lstStyle/>
              <a:p>
                <a:pPr algn="ctr">
                  <a:lnSpc>
                    <a:spcPct val="90000"/>
                  </a:lnSpc>
                  <a:spcAft>
                    <a:spcPts val="600"/>
                  </a:spcAft>
                </a:pPr>
                <a:r>
                  <a:rPr lang="es-CL" sz="3100" err="1"/>
                  <a:t>Delivery</a:t>
                </a:r>
                <a:endParaRPr lang="fr-FR" sz="3100"/>
              </a:p>
            </p:txBody>
          </p:sp>
          <p:sp>
            <p:nvSpPr>
              <p:cNvPr id="25" name="Rectángulo: esquinas redondeadas 24">
                <a:extLst>
                  <a:ext uri="{FF2B5EF4-FFF2-40B4-BE49-F238E27FC236}">
                    <a16:creationId xmlns:a16="http://schemas.microsoft.com/office/drawing/2014/main" id="{5C0998F1-CB8B-4B11-BA86-A2C7F2BC26DB}"/>
                  </a:ext>
                </a:extLst>
              </p:cNvPr>
              <p:cNvSpPr/>
              <p:nvPr/>
            </p:nvSpPr>
            <p:spPr>
              <a:xfrm>
                <a:off x="10185817" y="3574774"/>
                <a:ext cx="1354916" cy="526778"/>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normAutofit/>
              </a:bodyPr>
              <a:lstStyle/>
              <a:p>
                <a:pPr algn="ctr">
                  <a:lnSpc>
                    <a:spcPct val="90000"/>
                  </a:lnSpc>
                  <a:spcAft>
                    <a:spcPts val="600"/>
                  </a:spcAft>
                </a:pPr>
                <a:r>
                  <a:rPr lang="es-CL" sz="2400"/>
                  <a:t>3D </a:t>
                </a:r>
                <a:r>
                  <a:rPr lang="es-CL" sz="2400" err="1"/>
                  <a:t>Printing</a:t>
                </a:r>
                <a:endParaRPr lang="fr-FR" sz="2400"/>
              </a:p>
            </p:txBody>
          </p:sp>
          <p:sp>
            <p:nvSpPr>
              <p:cNvPr id="28" name="Rectángulo: esquinas redondeadas 27">
                <a:extLst>
                  <a:ext uri="{FF2B5EF4-FFF2-40B4-BE49-F238E27FC236}">
                    <a16:creationId xmlns:a16="http://schemas.microsoft.com/office/drawing/2014/main" id="{D4974CBE-7B5C-4647-9E61-43B583DF7811}"/>
                  </a:ext>
                </a:extLst>
              </p:cNvPr>
              <p:cNvSpPr/>
              <p:nvPr/>
            </p:nvSpPr>
            <p:spPr>
              <a:xfrm>
                <a:off x="9777659" y="1750113"/>
                <a:ext cx="1173643" cy="639419"/>
              </a:xfrm>
              <a:prstGeom prst="roundRect">
                <a:avLst/>
              </a:prstGeom>
              <a:noFill/>
              <a:ln>
                <a:solidFill>
                  <a:schemeClr val="tx1"/>
                </a:solidFill>
                <a:prstDash val="dash"/>
              </a:ln>
            </p:spPr>
            <p:style>
              <a:lnRef idx="0">
                <a:scrgbClr r="0" g="0" b="0"/>
              </a:lnRef>
              <a:fillRef idx="0">
                <a:scrgbClr r="0" g="0" b="0"/>
              </a:fillRef>
              <a:effectRef idx="0">
                <a:scrgbClr r="0" g="0" b="0"/>
              </a:effectRef>
              <a:fontRef idx="minor">
                <a:schemeClr val="lt1"/>
              </a:fontRef>
            </p:style>
            <p:txBody>
              <a:bodyPr rtlCol="0" anchor="ctr">
                <a:normAutofit/>
              </a:bodyPr>
              <a:lstStyle/>
              <a:p>
                <a:pPr algn="ctr">
                  <a:lnSpc>
                    <a:spcPct val="90000"/>
                  </a:lnSpc>
                  <a:spcAft>
                    <a:spcPts val="600"/>
                  </a:spcAft>
                </a:pPr>
                <a:r>
                  <a:rPr lang="es-CL" sz="2000" err="1">
                    <a:solidFill>
                      <a:sysClr val="windowText" lastClr="000000"/>
                    </a:solidFill>
                  </a:rPr>
                  <a:t>Printed</a:t>
                </a:r>
                <a:r>
                  <a:rPr lang="es-CL" sz="2000">
                    <a:solidFill>
                      <a:sysClr val="windowText" lastClr="000000"/>
                    </a:solidFill>
                  </a:rPr>
                  <a:t> </a:t>
                </a:r>
                <a:r>
                  <a:rPr lang="es-CL" sz="2000" err="1">
                    <a:solidFill>
                      <a:sysClr val="windowText" lastClr="000000"/>
                    </a:solidFill>
                  </a:rPr>
                  <a:t>Product</a:t>
                </a:r>
                <a:endParaRPr lang="fr-FR" sz="2000">
                  <a:solidFill>
                    <a:sysClr val="windowText" lastClr="000000"/>
                  </a:solidFill>
                </a:endParaRPr>
              </a:p>
            </p:txBody>
          </p:sp>
          <p:cxnSp>
            <p:nvCxnSpPr>
              <p:cNvPr id="33" name="Conector: angular 32">
                <a:extLst>
                  <a:ext uri="{FF2B5EF4-FFF2-40B4-BE49-F238E27FC236}">
                    <a16:creationId xmlns:a16="http://schemas.microsoft.com/office/drawing/2014/main" id="{FAEF1B74-FC5D-4C90-A77E-E069D785F76E}"/>
                  </a:ext>
                </a:extLst>
              </p:cNvPr>
              <p:cNvCxnSpPr>
                <a:cxnSpLocks/>
                <a:stCxn id="12" idx="2"/>
                <a:endCxn id="13" idx="3"/>
              </p:cNvCxnSpPr>
              <p:nvPr/>
            </p:nvCxnSpPr>
            <p:spPr>
              <a:xfrm rot="5400000">
                <a:off x="7685309" y="1688696"/>
                <a:ext cx="450579" cy="86329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ector: angular 36">
                <a:extLst>
                  <a:ext uri="{FF2B5EF4-FFF2-40B4-BE49-F238E27FC236}">
                    <a16:creationId xmlns:a16="http://schemas.microsoft.com/office/drawing/2014/main" id="{83F9DBEA-6280-4A6C-9E04-C96E6DE7B4DD}"/>
                  </a:ext>
                </a:extLst>
              </p:cNvPr>
              <p:cNvCxnSpPr>
                <a:cxnSpLocks/>
                <a:stCxn id="28" idx="1"/>
                <a:endCxn id="12" idx="3"/>
              </p:cNvCxnSpPr>
              <p:nvPr/>
            </p:nvCxnSpPr>
            <p:spPr>
              <a:xfrm rot="10800000">
                <a:off x="8928531" y="1689645"/>
                <a:ext cx="849129" cy="38017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ector: angular 39">
                <a:extLst>
                  <a:ext uri="{FF2B5EF4-FFF2-40B4-BE49-F238E27FC236}">
                    <a16:creationId xmlns:a16="http://schemas.microsoft.com/office/drawing/2014/main" id="{DE764070-3B5A-4F2A-833F-CDBB9E4053B6}"/>
                  </a:ext>
                </a:extLst>
              </p:cNvPr>
              <p:cNvCxnSpPr>
                <a:cxnSpLocks/>
                <a:stCxn id="13" idx="1"/>
                <a:endCxn id="16" idx="3"/>
              </p:cNvCxnSpPr>
              <p:nvPr/>
            </p:nvCxnSpPr>
            <p:spPr>
              <a:xfrm rot="10800000">
                <a:off x="5379746" y="1982816"/>
                <a:ext cx="926633" cy="36281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ector: angular 58">
                <a:extLst>
                  <a:ext uri="{FF2B5EF4-FFF2-40B4-BE49-F238E27FC236}">
                    <a16:creationId xmlns:a16="http://schemas.microsoft.com/office/drawing/2014/main" id="{173C6248-F254-4D5B-A54D-F85065712143}"/>
                  </a:ext>
                </a:extLst>
              </p:cNvPr>
              <p:cNvCxnSpPr>
                <a:cxnSpLocks/>
                <a:stCxn id="21" idx="3"/>
                <a:endCxn id="24" idx="1"/>
              </p:cNvCxnSpPr>
              <p:nvPr/>
            </p:nvCxnSpPr>
            <p:spPr>
              <a:xfrm>
                <a:off x="5438828" y="3901109"/>
                <a:ext cx="1277433" cy="821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ector: angular 74">
                <a:extLst>
                  <a:ext uri="{FF2B5EF4-FFF2-40B4-BE49-F238E27FC236}">
                    <a16:creationId xmlns:a16="http://schemas.microsoft.com/office/drawing/2014/main" id="{AF257269-B4BC-44F6-AC25-C3717E622337}"/>
                  </a:ext>
                </a:extLst>
              </p:cNvPr>
              <p:cNvCxnSpPr>
                <a:cxnSpLocks/>
                <a:stCxn id="24" idx="3"/>
                <a:endCxn id="25" idx="1"/>
              </p:cNvCxnSpPr>
              <p:nvPr/>
            </p:nvCxnSpPr>
            <p:spPr>
              <a:xfrm flipV="1">
                <a:off x="8071177" y="3838163"/>
                <a:ext cx="2114640" cy="7116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9" name="Conector: angular 78">
                <a:extLst>
                  <a:ext uri="{FF2B5EF4-FFF2-40B4-BE49-F238E27FC236}">
                    <a16:creationId xmlns:a16="http://schemas.microsoft.com/office/drawing/2014/main" id="{F594E4B1-C317-4886-A7C0-99D7EB54807B}"/>
                  </a:ext>
                </a:extLst>
              </p:cNvPr>
              <p:cNvCxnSpPr>
                <a:cxnSpLocks/>
                <a:stCxn id="25" idx="0"/>
                <a:endCxn id="28" idx="2"/>
              </p:cNvCxnSpPr>
              <p:nvPr/>
            </p:nvCxnSpPr>
            <p:spPr>
              <a:xfrm rot="16200000" flipV="1">
                <a:off x="10021257" y="2732756"/>
                <a:ext cx="1185242" cy="49879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1" name="CuadroTexto 90">
                <a:extLst>
                  <a:ext uri="{FF2B5EF4-FFF2-40B4-BE49-F238E27FC236}">
                    <a16:creationId xmlns:a16="http://schemas.microsoft.com/office/drawing/2014/main" id="{D65D0882-845A-4A14-9CF3-5F3EAEC3F0AD}"/>
                  </a:ext>
                </a:extLst>
              </p:cNvPr>
              <p:cNvSpPr txBox="1"/>
              <p:nvPr/>
            </p:nvSpPr>
            <p:spPr>
              <a:xfrm>
                <a:off x="6828305" y="740533"/>
                <a:ext cx="1855305" cy="369332"/>
              </a:xfrm>
              <a:prstGeom prst="rect">
                <a:avLst/>
              </a:prstGeom>
              <a:noFill/>
            </p:spPr>
            <p:txBody>
              <a:bodyPr wrap="square" rtlCol="0">
                <a:normAutofit/>
              </a:bodyPr>
              <a:lstStyle/>
              <a:p>
                <a:pPr>
                  <a:lnSpc>
                    <a:spcPct val="90000"/>
                  </a:lnSpc>
                  <a:spcAft>
                    <a:spcPts val="600"/>
                  </a:spcAft>
                </a:pPr>
                <a:r>
                  <a:rPr lang="es-CL" sz="2400" dirty="0" err="1">
                    <a:latin typeface="Elephant" panose="02020904090505020303" pitchFamily="18" charset="0"/>
                  </a:rPr>
                  <a:t>Recovery</a:t>
                </a:r>
                <a:r>
                  <a:rPr lang="es-CL" sz="2400" dirty="0">
                    <a:latin typeface="Elephant" panose="02020904090505020303" pitchFamily="18" charset="0"/>
                  </a:rPr>
                  <a:t> (I)</a:t>
                </a:r>
                <a:endParaRPr lang="fr-FR" sz="2400" dirty="0">
                  <a:latin typeface="Elephant" panose="02020904090505020303" pitchFamily="18" charset="0"/>
                </a:endParaRPr>
              </a:p>
            </p:txBody>
          </p:sp>
          <p:sp>
            <p:nvSpPr>
              <p:cNvPr id="92" name="CuadroTexto 91">
                <a:extLst>
                  <a:ext uri="{FF2B5EF4-FFF2-40B4-BE49-F238E27FC236}">
                    <a16:creationId xmlns:a16="http://schemas.microsoft.com/office/drawing/2014/main" id="{0F3BA603-2E40-4677-93E7-CD044A5C1EF2}"/>
                  </a:ext>
                </a:extLst>
              </p:cNvPr>
              <p:cNvSpPr txBox="1"/>
              <p:nvPr/>
            </p:nvSpPr>
            <p:spPr>
              <a:xfrm>
                <a:off x="3606997" y="752196"/>
                <a:ext cx="2166728" cy="369332"/>
              </a:xfrm>
              <a:prstGeom prst="rect">
                <a:avLst/>
              </a:prstGeom>
              <a:noFill/>
            </p:spPr>
            <p:txBody>
              <a:bodyPr wrap="square" rtlCol="0">
                <a:normAutofit/>
              </a:bodyPr>
              <a:lstStyle/>
              <a:p>
                <a:pPr>
                  <a:lnSpc>
                    <a:spcPct val="90000"/>
                  </a:lnSpc>
                  <a:spcAft>
                    <a:spcPts val="600"/>
                  </a:spcAft>
                </a:pPr>
                <a:r>
                  <a:rPr lang="es-CL" sz="2400" dirty="0" err="1">
                    <a:latin typeface="Elephant" panose="02020904090505020303" pitchFamily="18" charset="0"/>
                  </a:rPr>
                  <a:t>Preparation</a:t>
                </a:r>
                <a:r>
                  <a:rPr lang="es-CL" sz="2400" dirty="0">
                    <a:latin typeface="Elephant" panose="02020904090505020303" pitchFamily="18" charset="0"/>
                  </a:rPr>
                  <a:t> (II</a:t>
                </a:r>
                <a:r>
                  <a:rPr lang="es-CL" sz="2000" dirty="0">
                    <a:latin typeface="Elephant" panose="02020904090505020303" pitchFamily="18" charset="0"/>
                  </a:rPr>
                  <a:t>)</a:t>
                </a:r>
                <a:endParaRPr lang="fr-FR" sz="2000" dirty="0">
                  <a:latin typeface="Elephant" panose="02020904090505020303" pitchFamily="18" charset="0"/>
                </a:endParaRPr>
              </a:p>
            </p:txBody>
          </p:sp>
          <p:sp>
            <p:nvSpPr>
              <p:cNvPr id="95" name="CuadroTexto 94">
                <a:extLst>
                  <a:ext uri="{FF2B5EF4-FFF2-40B4-BE49-F238E27FC236}">
                    <a16:creationId xmlns:a16="http://schemas.microsoft.com/office/drawing/2014/main" id="{708A90CC-3899-4479-A309-B39B6E787557}"/>
                  </a:ext>
                </a:extLst>
              </p:cNvPr>
              <p:cNvSpPr txBox="1"/>
              <p:nvPr/>
            </p:nvSpPr>
            <p:spPr>
              <a:xfrm>
                <a:off x="3720547" y="4817608"/>
                <a:ext cx="2166728" cy="369332"/>
              </a:xfrm>
              <a:prstGeom prst="rect">
                <a:avLst/>
              </a:prstGeom>
              <a:noFill/>
            </p:spPr>
            <p:txBody>
              <a:bodyPr wrap="square" rtlCol="0">
                <a:normAutofit/>
              </a:bodyPr>
              <a:lstStyle/>
              <a:p>
                <a:pPr>
                  <a:lnSpc>
                    <a:spcPct val="90000"/>
                  </a:lnSpc>
                  <a:spcAft>
                    <a:spcPts val="600"/>
                  </a:spcAft>
                </a:pPr>
                <a:r>
                  <a:rPr lang="es-CL" sz="2400" err="1">
                    <a:latin typeface="Elephant" panose="02020904090505020303" pitchFamily="18" charset="0"/>
                  </a:rPr>
                  <a:t>Extrusion</a:t>
                </a:r>
                <a:r>
                  <a:rPr lang="es-CL" sz="2400">
                    <a:latin typeface="Elephant" panose="02020904090505020303" pitchFamily="18" charset="0"/>
                  </a:rPr>
                  <a:t> (III)</a:t>
                </a:r>
                <a:endParaRPr lang="fr-FR" sz="2400">
                  <a:latin typeface="Elephant" panose="02020904090505020303" pitchFamily="18" charset="0"/>
                </a:endParaRPr>
              </a:p>
            </p:txBody>
          </p:sp>
          <p:sp>
            <p:nvSpPr>
              <p:cNvPr id="96" name="CuadroTexto 95">
                <a:extLst>
                  <a:ext uri="{FF2B5EF4-FFF2-40B4-BE49-F238E27FC236}">
                    <a16:creationId xmlns:a16="http://schemas.microsoft.com/office/drawing/2014/main" id="{69F5AC73-CF4C-4DC2-96F0-B719991BF755}"/>
                  </a:ext>
                </a:extLst>
              </p:cNvPr>
              <p:cNvSpPr txBox="1"/>
              <p:nvPr/>
            </p:nvSpPr>
            <p:spPr>
              <a:xfrm>
                <a:off x="9852754" y="4898870"/>
                <a:ext cx="1765686" cy="369332"/>
              </a:xfrm>
              <a:prstGeom prst="rect">
                <a:avLst/>
              </a:prstGeom>
              <a:noFill/>
            </p:spPr>
            <p:txBody>
              <a:bodyPr wrap="square" rtlCol="0">
                <a:normAutofit/>
              </a:bodyPr>
              <a:lstStyle/>
              <a:p>
                <a:pPr>
                  <a:lnSpc>
                    <a:spcPct val="90000"/>
                  </a:lnSpc>
                  <a:spcAft>
                    <a:spcPts val="600"/>
                  </a:spcAft>
                </a:pPr>
                <a:r>
                  <a:rPr lang="es-CL" sz="2400" dirty="0" err="1">
                    <a:latin typeface="Elephant" panose="02020904090505020303" pitchFamily="18" charset="0"/>
                  </a:rPr>
                  <a:t>Printing</a:t>
                </a:r>
                <a:r>
                  <a:rPr lang="es-CL" sz="2400" dirty="0">
                    <a:latin typeface="Elephant" panose="02020904090505020303" pitchFamily="18" charset="0"/>
                  </a:rPr>
                  <a:t> (V)</a:t>
                </a:r>
                <a:endParaRPr lang="fr-FR" sz="2400" dirty="0">
                  <a:latin typeface="Elephant" panose="02020904090505020303" pitchFamily="18" charset="0"/>
                </a:endParaRPr>
              </a:p>
            </p:txBody>
          </p:sp>
          <p:sp>
            <p:nvSpPr>
              <p:cNvPr id="97" name="CuadroTexto 96">
                <a:extLst>
                  <a:ext uri="{FF2B5EF4-FFF2-40B4-BE49-F238E27FC236}">
                    <a16:creationId xmlns:a16="http://schemas.microsoft.com/office/drawing/2014/main" id="{320EEC2C-34B4-4AD5-9C79-F97F2ADB43D3}"/>
                  </a:ext>
                </a:extLst>
              </p:cNvPr>
              <p:cNvSpPr txBox="1"/>
              <p:nvPr/>
            </p:nvSpPr>
            <p:spPr>
              <a:xfrm>
                <a:off x="6860689" y="4813502"/>
                <a:ext cx="1822921" cy="369332"/>
              </a:xfrm>
              <a:prstGeom prst="rect">
                <a:avLst/>
              </a:prstGeom>
              <a:noFill/>
            </p:spPr>
            <p:txBody>
              <a:bodyPr wrap="square" rtlCol="0">
                <a:normAutofit/>
              </a:bodyPr>
              <a:lstStyle/>
              <a:p>
                <a:pPr>
                  <a:lnSpc>
                    <a:spcPct val="90000"/>
                  </a:lnSpc>
                  <a:spcAft>
                    <a:spcPts val="600"/>
                  </a:spcAft>
                </a:pPr>
                <a:r>
                  <a:rPr lang="es-CL" sz="2400" err="1">
                    <a:latin typeface="Elephant" panose="02020904090505020303" pitchFamily="18" charset="0"/>
                  </a:rPr>
                  <a:t>Delivery</a:t>
                </a:r>
                <a:r>
                  <a:rPr lang="es-CL" sz="2400">
                    <a:latin typeface="Elephant" panose="02020904090505020303" pitchFamily="18" charset="0"/>
                  </a:rPr>
                  <a:t> (IV)</a:t>
                </a:r>
                <a:endParaRPr lang="fr-FR" sz="2400">
                  <a:latin typeface="Elephant" panose="02020904090505020303" pitchFamily="18" charset="0"/>
                </a:endParaRPr>
              </a:p>
            </p:txBody>
          </p:sp>
        </p:grpSp>
        <p:cxnSp>
          <p:nvCxnSpPr>
            <p:cNvPr id="103" name="Conector: angular 102">
              <a:extLst>
                <a:ext uri="{FF2B5EF4-FFF2-40B4-BE49-F238E27FC236}">
                  <a16:creationId xmlns:a16="http://schemas.microsoft.com/office/drawing/2014/main" id="{05BE927E-BFB8-4EE8-9B3C-4BA206FA40EE}"/>
                </a:ext>
              </a:extLst>
            </p:cNvPr>
            <p:cNvCxnSpPr>
              <a:cxnSpLocks/>
              <a:stCxn id="16" idx="2"/>
              <a:endCxn id="21" idx="0"/>
            </p:cNvCxnSpPr>
            <p:nvPr/>
          </p:nvCxnSpPr>
          <p:spPr>
            <a:xfrm rot="5400000">
              <a:off x="4112864" y="2895065"/>
              <a:ext cx="1333541" cy="2587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grpSp>
        <p:nvGrpSpPr>
          <p:cNvPr id="44" name="Grupo 43">
            <a:extLst>
              <a:ext uri="{FF2B5EF4-FFF2-40B4-BE49-F238E27FC236}">
                <a16:creationId xmlns:a16="http://schemas.microsoft.com/office/drawing/2014/main" id="{AE460FE5-160A-44DA-B1C2-C5148C58EA7E}"/>
              </a:ext>
            </a:extLst>
          </p:cNvPr>
          <p:cNvGrpSpPr/>
          <p:nvPr/>
        </p:nvGrpSpPr>
        <p:grpSpPr>
          <a:xfrm>
            <a:off x="10640527" y="46888"/>
            <a:ext cx="1551473" cy="1046294"/>
            <a:chOff x="3171970" y="2786219"/>
            <a:chExt cx="3772169" cy="3598995"/>
          </a:xfrm>
        </p:grpSpPr>
        <p:pic>
          <p:nvPicPr>
            <p:cNvPr id="45" name="Imagen 44">
              <a:extLst>
                <a:ext uri="{FF2B5EF4-FFF2-40B4-BE49-F238E27FC236}">
                  <a16:creationId xmlns:a16="http://schemas.microsoft.com/office/drawing/2014/main" id="{5507D315-F92F-4091-BE07-3C771BEBCE1A}"/>
                </a:ext>
              </a:extLst>
            </p:cNvPr>
            <p:cNvPicPr>
              <a:picLocks noChangeAspect="1"/>
            </p:cNvPicPr>
            <p:nvPr/>
          </p:nvPicPr>
          <p:blipFill rotWithShape="1">
            <a:blip r:embed="rId3"/>
            <a:srcRect t="1473" r="35497"/>
            <a:stretch/>
          </p:blipFill>
          <p:spPr>
            <a:xfrm>
              <a:off x="3171970" y="2786219"/>
              <a:ext cx="3772169" cy="3598995"/>
            </a:xfrm>
            <a:prstGeom prst="rect">
              <a:avLst/>
            </a:prstGeom>
          </p:spPr>
        </p:pic>
        <p:sp>
          <p:nvSpPr>
            <p:cNvPr id="46" name="Rectángulo 45">
              <a:extLst>
                <a:ext uri="{FF2B5EF4-FFF2-40B4-BE49-F238E27FC236}">
                  <a16:creationId xmlns:a16="http://schemas.microsoft.com/office/drawing/2014/main" id="{B9B81856-C7CF-4E0E-8A05-05388C52B677}"/>
                </a:ext>
              </a:extLst>
            </p:cNvPr>
            <p:cNvSpPr/>
            <p:nvPr/>
          </p:nvSpPr>
          <p:spPr>
            <a:xfrm>
              <a:off x="3171970" y="3077308"/>
              <a:ext cx="1400030" cy="7033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66713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rma libre: forma 24">
            <a:extLst>
              <a:ext uri="{FF2B5EF4-FFF2-40B4-BE49-F238E27FC236}">
                <a16:creationId xmlns:a16="http://schemas.microsoft.com/office/drawing/2014/main" id="{7FE2E5D6-9E6F-410F-9316-D66BC7C8BCC0}"/>
              </a:ext>
            </a:extLst>
          </p:cNvPr>
          <p:cNvSpPr/>
          <p:nvPr/>
        </p:nvSpPr>
        <p:spPr>
          <a:xfrm>
            <a:off x="3022517" y="5613348"/>
            <a:ext cx="6302430" cy="821634"/>
          </a:xfrm>
          <a:custGeom>
            <a:avLst/>
            <a:gdLst>
              <a:gd name="connsiteX0" fmla="*/ 0 w 5908916"/>
              <a:gd name="connsiteY0" fmla="*/ 0 h 713503"/>
              <a:gd name="connsiteX1" fmla="*/ 5908916 w 5908916"/>
              <a:gd name="connsiteY1" fmla="*/ 0 h 713503"/>
              <a:gd name="connsiteX2" fmla="*/ 5908916 w 5908916"/>
              <a:gd name="connsiteY2" fmla="*/ 713503 h 713503"/>
              <a:gd name="connsiteX3" fmla="*/ 0 w 5908916"/>
              <a:gd name="connsiteY3" fmla="*/ 713503 h 713503"/>
              <a:gd name="connsiteX4" fmla="*/ 0 w 5908916"/>
              <a:gd name="connsiteY4" fmla="*/ 0 h 71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8916" h="713503">
                <a:moveTo>
                  <a:pt x="0" y="0"/>
                </a:moveTo>
                <a:lnTo>
                  <a:pt x="5908916" y="0"/>
                </a:lnTo>
                <a:lnTo>
                  <a:pt x="5908916" y="713503"/>
                </a:lnTo>
                <a:lnTo>
                  <a:pt x="0" y="713503"/>
                </a:lnTo>
                <a:lnTo>
                  <a:pt x="0" y="0"/>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0" vert="horz" wrap="square" lIns="10159" tIns="10159" rIns="10160" bIns="10160" numCol="1" spcCol="1270" anchor="ctr" anchorCtr="0">
            <a:noAutofit/>
          </a:bodyPr>
          <a:lstStyle/>
          <a:p>
            <a:pPr marL="0" lvl="0" indent="0" algn="ctr" defTabSz="711200">
              <a:lnSpc>
                <a:spcPct val="90000"/>
              </a:lnSpc>
              <a:spcBef>
                <a:spcPct val="0"/>
              </a:spcBef>
              <a:spcAft>
                <a:spcPct val="35000"/>
              </a:spcAft>
              <a:buNone/>
            </a:pPr>
            <a:r>
              <a:rPr lang="en-US" kern="1200" dirty="0"/>
              <a:t>NOx, Cd, CO2, CH4, dioxins, </a:t>
            </a:r>
            <a:r>
              <a:rPr lang="fr-FR" kern="1200" dirty="0"/>
              <a:t>charbon, argent du minerai, utilisation des terres, ...et autres émissions et flux de ressources</a:t>
            </a:r>
          </a:p>
        </p:txBody>
      </p:sp>
      <p:grpSp>
        <p:nvGrpSpPr>
          <p:cNvPr id="41" name="Grupo 40">
            <a:extLst>
              <a:ext uri="{FF2B5EF4-FFF2-40B4-BE49-F238E27FC236}">
                <a16:creationId xmlns:a16="http://schemas.microsoft.com/office/drawing/2014/main" id="{0E440AF4-C1B8-4150-BE8E-A6ABAEE2F724}"/>
              </a:ext>
            </a:extLst>
          </p:cNvPr>
          <p:cNvGrpSpPr/>
          <p:nvPr/>
        </p:nvGrpSpPr>
        <p:grpSpPr>
          <a:xfrm rot="16200000">
            <a:off x="5367515" y="490712"/>
            <a:ext cx="1927269" cy="6553358"/>
            <a:chOff x="6038634" y="410817"/>
            <a:chExt cx="1374879" cy="6189078"/>
          </a:xfrm>
        </p:grpSpPr>
        <p:sp>
          <p:nvSpPr>
            <p:cNvPr id="26" name="Forma libre: forma 25">
              <a:extLst>
                <a:ext uri="{FF2B5EF4-FFF2-40B4-BE49-F238E27FC236}">
                  <a16:creationId xmlns:a16="http://schemas.microsoft.com/office/drawing/2014/main" id="{4DA48BEA-21DA-4154-B279-7046E4F1523E}"/>
                </a:ext>
              </a:extLst>
            </p:cNvPr>
            <p:cNvSpPr/>
            <p:nvPr/>
          </p:nvSpPr>
          <p:spPr>
            <a:xfrm>
              <a:off x="6038634" y="410817"/>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L" sz="1600" dirty="0" err="1"/>
                <a:t>T</a:t>
              </a:r>
              <a:r>
                <a:rPr lang="es-CL" sz="1600" kern="1200" dirty="0" err="1"/>
                <a:t>oxicité</a:t>
              </a:r>
              <a:r>
                <a:rPr lang="es-CL" sz="1600" kern="1200" dirty="0"/>
                <a:t> </a:t>
              </a:r>
              <a:r>
                <a:rPr lang="es-CL" sz="1600" kern="1200" dirty="0" err="1"/>
                <a:t>pour</a:t>
              </a:r>
              <a:r>
                <a:rPr lang="es-CL" sz="1600" kern="1200" dirty="0"/>
                <a:t> </a:t>
              </a:r>
              <a:r>
                <a:rPr lang="es-CL" sz="1600" kern="1200" dirty="0" err="1"/>
                <a:t>l'homme</a:t>
              </a:r>
              <a:endParaRPr lang="fr-FR" sz="1600" kern="1200" dirty="0"/>
            </a:p>
          </p:txBody>
        </p:sp>
        <p:sp>
          <p:nvSpPr>
            <p:cNvPr id="27" name="Forma libre: forma 26">
              <a:extLst>
                <a:ext uri="{FF2B5EF4-FFF2-40B4-BE49-F238E27FC236}">
                  <a16:creationId xmlns:a16="http://schemas.microsoft.com/office/drawing/2014/main" id="{5E660BFF-5FFB-4145-8EF1-A1CC5D61CB66}"/>
                </a:ext>
              </a:extLst>
            </p:cNvPr>
            <p:cNvSpPr/>
            <p:nvPr/>
          </p:nvSpPr>
          <p:spPr>
            <a:xfrm>
              <a:off x="6038634" y="954346"/>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L" sz="1600" kern="1200" dirty="0" err="1"/>
                <a:t>Radiation</a:t>
              </a:r>
              <a:endParaRPr lang="fr-FR" sz="1200" kern="1200" dirty="0"/>
            </a:p>
          </p:txBody>
        </p:sp>
        <p:sp>
          <p:nvSpPr>
            <p:cNvPr id="28" name="Forma libre: forma 27">
              <a:extLst>
                <a:ext uri="{FF2B5EF4-FFF2-40B4-BE49-F238E27FC236}">
                  <a16:creationId xmlns:a16="http://schemas.microsoft.com/office/drawing/2014/main" id="{E53EC7E5-417B-4EF3-9E95-BF38C45B0F57}"/>
                </a:ext>
              </a:extLst>
            </p:cNvPr>
            <p:cNvSpPr/>
            <p:nvPr/>
          </p:nvSpPr>
          <p:spPr>
            <a:xfrm>
              <a:off x="6038634" y="1465055"/>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r-FR" sz="1600" kern="1200" dirty="0"/>
                <a:t>Cancérigènes</a:t>
              </a:r>
              <a:endParaRPr lang="fr-FR" sz="1200" kern="1200" dirty="0"/>
            </a:p>
          </p:txBody>
        </p:sp>
        <p:sp>
          <p:nvSpPr>
            <p:cNvPr id="29" name="Forma libre: forma 28">
              <a:extLst>
                <a:ext uri="{FF2B5EF4-FFF2-40B4-BE49-F238E27FC236}">
                  <a16:creationId xmlns:a16="http://schemas.microsoft.com/office/drawing/2014/main" id="{31DD54A9-F0F6-4BDE-BD9E-0122494136E3}"/>
                </a:ext>
              </a:extLst>
            </p:cNvPr>
            <p:cNvSpPr/>
            <p:nvPr/>
          </p:nvSpPr>
          <p:spPr>
            <a:xfrm>
              <a:off x="6038634" y="1989018"/>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r-FR" sz="1600" kern="1200" dirty="0"/>
                <a:t>Matières inorganiques respiratoires</a:t>
              </a:r>
            </a:p>
          </p:txBody>
        </p:sp>
        <p:sp>
          <p:nvSpPr>
            <p:cNvPr id="30" name="Forma libre: forma 29">
              <a:extLst>
                <a:ext uri="{FF2B5EF4-FFF2-40B4-BE49-F238E27FC236}">
                  <a16:creationId xmlns:a16="http://schemas.microsoft.com/office/drawing/2014/main" id="{D5E60049-3B7E-40BC-AF9C-14C0EF6D0BC8}"/>
                </a:ext>
              </a:extLst>
            </p:cNvPr>
            <p:cNvSpPr/>
            <p:nvPr/>
          </p:nvSpPr>
          <p:spPr>
            <a:xfrm>
              <a:off x="6038634" y="2512982"/>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r-FR" sz="1600" kern="1200" dirty="0"/>
                <a:t>Changement climatique</a:t>
              </a:r>
            </a:p>
          </p:txBody>
        </p:sp>
        <p:sp>
          <p:nvSpPr>
            <p:cNvPr id="31" name="Forma libre: forma 30">
              <a:extLst>
                <a:ext uri="{FF2B5EF4-FFF2-40B4-BE49-F238E27FC236}">
                  <a16:creationId xmlns:a16="http://schemas.microsoft.com/office/drawing/2014/main" id="{E2579831-44F8-4DF0-8D25-54946E06669A}"/>
                </a:ext>
              </a:extLst>
            </p:cNvPr>
            <p:cNvSpPr/>
            <p:nvPr/>
          </p:nvSpPr>
          <p:spPr>
            <a:xfrm>
              <a:off x="6038634" y="3036945"/>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r-FR" sz="1600" kern="1200" dirty="0"/>
                <a:t>Couche d'ozone</a:t>
              </a:r>
            </a:p>
          </p:txBody>
        </p:sp>
        <p:sp>
          <p:nvSpPr>
            <p:cNvPr id="32" name="Forma libre: forma 31">
              <a:extLst>
                <a:ext uri="{FF2B5EF4-FFF2-40B4-BE49-F238E27FC236}">
                  <a16:creationId xmlns:a16="http://schemas.microsoft.com/office/drawing/2014/main" id="{248D3631-F675-44EE-9AB9-53517C5A2691}"/>
                </a:ext>
              </a:extLst>
            </p:cNvPr>
            <p:cNvSpPr/>
            <p:nvPr/>
          </p:nvSpPr>
          <p:spPr>
            <a:xfrm>
              <a:off x="6038634" y="3560908"/>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r-FR" sz="1600" kern="1200" dirty="0"/>
                <a:t>Acidification</a:t>
              </a:r>
              <a:endParaRPr lang="fr-FR" sz="1200" kern="1200" dirty="0"/>
            </a:p>
          </p:txBody>
        </p:sp>
        <p:sp>
          <p:nvSpPr>
            <p:cNvPr id="33" name="Forma libre: forma 32">
              <a:extLst>
                <a:ext uri="{FF2B5EF4-FFF2-40B4-BE49-F238E27FC236}">
                  <a16:creationId xmlns:a16="http://schemas.microsoft.com/office/drawing/2014/main" id="{230613F3-B065-4229-B7A5-440A70E71F22}"/>
                </a:ext>
              </a:extLst>
            </p:cNvPr>
            <p:cNvSpPr/>
            <p:nvPr/>
          </p:nvSpPr>
          <p:spPr>
            <a:xfrm>
              <a:off x="6038634" y="4084872"/>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r-FR" sz="1600" kern="1200" dirty="0"/>
                <a:t>Eutrophication</a:t>
              </a:r>
              <a:endParaRPr lang="fr-FR" sz="1200" kern="1200" dirty="0"/>
            </a:p>
          </p:txBody>
        </p:sp>
        <p:sp>
          <p:nvSpPr>
            <p:cNvPr id="34" name="Forma libre: forma 33">
              <a:extLst>
                <a:ext uri="{FF2B5EF4-FFF2-40B4-BE49-F238E27FC236}">
                  <a16:creationId xmlns:a16="http://schemas.microsoft.com/office/drawing/2014/main" id="{A293D183-715D-4416-9EC5-2FDF998D67CB}"/>
                </a:ext>
              </a:extLst>
            </p:cNvPr>
            <p:cNvSpPr/>
            <p:nvPr/>
          </p:nvSpPr>
          <p:spPr>
            <a:xfrm>
              <a:off x="6038634" y="4608835"/>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r-FR" sz="1600" kern="1200" dirty="0"/>
                <a:t>Ecotoxicité (eau douce, marine, terrestre)</a:t>
              </a:r>
            </a:p>
          </p:txBody>
        </p:sp>
        <p:sp>
          <p:nvSpPr>
            <p:cNvPr id="35" name="Forma libre: forma 34">
              <a:extLst>
                <a:ext uri="{FF2B5EF4-FFF2-40B4-BE49-F238E27FC236}">
                  <a16:creationId xmlns:a16="http://schemas.microsoft.com/office/drawing/2014/main" id="{BDD035AA-0E2B-4F4F-93B2-CC89A4A42A63}"/>
                </a:ext>
              </a:extLst>
            </p:cNvPr>
            <p:cNvSpPr/>
            <p:nvPr/>
          </p:nvSpPr>
          <p:spPr>
            <a:xfrm>
              <a:off x="6038634" y="5132798"/>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r-FR" sz="1600" kern="1200" dirty="0"/>
                <a:t>Le smog d'été</a:t>
              </a:r>
            </a:p>
          </p:txBody>
        </p:sp>
        <p:sp>
          <p:nvSpPr>
            <p:cNvPr id="36" name="Forma libre: forma 35">
              <a:extLst>
                <a:ext uri="{FF2B5EF4-FFF2-40B4-BE49-F238E27FC236}">
                  <a16:creationId xmlns:a16="http://schemas.microsoft.com/office/drawing/2014/main" id="{1AEAF73F-06A7-4B21-AA91-3BFDD34043D7}"/>
                </a:ext>
              </a:extLst>
            </p:cNvPr>
            <p:cNvSpPr/>
            <p:nvPr/>
          </p:nvSpPr>
          <p:spPr>
            <a:xfrm>
              <a:off x="6038634" y="5656762"/>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r-FR" sz="1600" kern="1200" dirty="0"/>
                <a:t>Utilisation</a:t>
              </a:r>
              <a:r>
                <a:rPr lang="fr-FR" sz="1200" kern="1200" dirty="0"/>
                <a:t> des sols</a:t>
              </a:r>
            </a:p>
          </p:txBody>
        </p:sp>
        <p:sp>
          <p:nvSpPr>
            <p:cNvPr id="37" name="Forma libre: forma 36">
              <a:extLst>
                <a:ext uri="{FF2B5EF4-FFF2-40B4-BE49-F238E27FC236}">
                  <a16:creationId xmlns:a16="http://schemas.microsoft.com/office/drawing/2014/main" id="{BE6565A8-90A4-4BF7-8F3A-93CAD27F52D6}"/>
                </a:ext>
              </a:extLst>
            </p:cNvPr>
            <p:cNvSpPr/>
            <p:nvPr/>
          </p:nvSpPr>
          <p:spPr>
            <a:xfrm>
              <a:off x="6038634" y="6180725"/>
              <a:ext cx="1374879" cy="419170"/>
            </a:xfrm>
            <a:custGeom>
              <a:avLst/>
              <a:gdLst>
                <a:gd name="connsiteX0" fmla="*/ 0 w 1374879"/>
                <a:gd name="connsiteY0" fmla="*/ 0 h 419170"/>
                <a:gd name="connsiteX1" fmla="*/ 1374879 w 1374879"/>
                <a:gd name="connsiteY1" fmla="*/ 0 h 419170"/>
                <a:gd name="connsiteX2" fmla="*/ 1374879 w 1374879"/>
                <a:gd name="connsiteY2" fmla="*/ 419170 h 419170"/>
                <a:gd name="connsiteX3" fmla="*/ 0 w 1374879"/>
                <a:gd name="connsiteY3" fmla="*/ 419170 h 419170"/>
                <a:gd name="connsiteX4" fmla="*/ 0 w 1374879"/>
                <a:gd name="connsiteY4" fmla="*/ 0 h 41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879" h="419170">
                  <a:moveTo>
                    <a:pt x="0" y="0"/>
                  </a:moveTo>
                  <a:lnTo>
                    <a:pt x="1374879" y="0"/>
                  </a:lnTo>
                  <a:lnTo>
                    <a:pt x="1374879" y="419170"/>
                  </a:lnTo>
                  <a:lnTo>
                    <a:pt x="0" y="419170"/>
                  </a:lnTo>
                  <a:lnTo>
                    <a:pt x="0" y="0"/>
                  </a:lnTo>
                  <a:close/>
                </a:path>
              </a:pathLst>
            </a:custGeom>
            <a:ln>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r-FR" sz="1600" kern="1200" dirty="0"/>
                <a:t>Épuisement des ressources</a:t>
              </a:r>
            </a:p>
          </p:txBody>
        </p:sp>
      </p:grpSp>
      <p:sp>
        <p:nvSpPr>
          <p:cNvPr id="7" name="Rectángulo 6">
            <a:extLst>
              <a:ext uri="{FF2B5EF4-FFF2-40B4-BE49-F238E27FC236}">
                <a16:creationId xmlns:a16="http://schemas.microsoft.com/office/drawing/2014/main" id="{670D6740-6E6E-4F87-B63C-0EC166595084}"/>
              </a:ext>
            </a:extLst>
          </p:cNvPr>
          <p:cNvSpPr/>
          <p:nvPr/>
        </p:nvSpPr>
        <p:spPr>
          <a:xfrm rot="16200000">
            <a:off x="3703827" y="569688"/>
            <a:ext cx="503583" cy="180229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vert" rtlCol="0" anchor="ctr"/>
          <a:lstStyle/>
          <a:p>
            <a:pPr algn="ctr"/>
            <a:r>
              <a:rPr lang="fr-FR" dirty="0"/>
              <a:t>Dommages à la santé humaine</a:t>
            </a:r>
          </a:p>
        </p:txBody>
      </p:sp>
      <p:sp>
        <p:nvSpPr>
          <p:cNvPr id="10" name="Rectángulo 9">
            <a:extLst>
              <a:ext uri="{FF2B5EF4-FFF2-40B4-BE49-F238E27FC236}">
                <a16:creationId xmlns:a16="http://schemas.microsoft.com/office/drawing/2014/main" id="{28CCCD3B-3680-4C76-9B26-A77CAB2F7F1B}"/>
              </a:ext>
            </a:extLst>
          </p:cNvPr>
          <p:cNvSpPr/>
          <p:nvPr/>
        </p:nvSpPr>
        <p:spPr>
          <a:xfrm rot="16200000">
            <a:off x="5900375" y="569688"/>
            <a:ext cx="503583" cy="180229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vert" rtlCol="0" anchor="ctr"/>
          <a:lstStyle/>
          <a:p>
            <a:pPr algn="ctr"/>
            <a:r>
              <a:rPr lang="fr-FR" dirty="0"/>
              <a:t>Dommages à l'environnement</a:t>
            </a:r>
          </a:p>
        </p:txBody>
      </p:sp>
      <p:sp>
        <p:nvSpPr>
          <p:cNvPr id="12" name="Rectángulo 11">
            <a:extLst>
              <a:ext uri="{FF2B5EF4-FFF2-40B4-BE49-F238E27FC236}">
                <a16:creationId xmlns:a16="http://schemas.microsoft.com/office/drawing/2014/main" id="{17035031-CFD5-4134-8E51-974DE9808745}"/>
              </a:ext>
            </a:extLst>
          </p:cNvPr>
          <p:cNvSpPr/>
          <p:nvPr/>
        </p:nvSpPr>
        <p:spPr>
          <a:xfrm rot="16200000">
            <a:off x="8096923" y="569688"/>
            <a:ext cx="503583" cy="180229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vert" rtlCol="0" anchor="ctr"/>
          <a:lstStyle/>
          <a:p>
            <a:pPr algn="ctr"/>
            <a:r>
              <a:rPr lang="fr-FR" dirty="0"/>
              <a:t>Pénurie de ressources</a:t>
            </a:r>
          </a:p>
        </p:txBody>
      </p:sp>
      <p:cxnSp>
        <p:nvCxnSpPr>
          <p:cNvPr id="43" name="Conector recto de flecha 42">
            <a:extLst>
              <a:ext uri="{FF2B5EF4-FFF2-40B4-BE49-F238E27FC236}">
                <a16:creationId xmlns:a16="http://schemas.microsoft.com/office/drawing/2014/main" id="{31240681-B26F-40D3-8072-AF371695B0BE}"/>
              </a:ext>
            </a:extLst>
          </p:cNvPr>
          <p:cNvCxnSpPr>
            <a:cxnSpLocks/>
          </p:cNvCxnSpPr>
          <p:nvPr/>
        </p:nvCxnSpPr>
        <p:spPr>
          <a:xfrm rot="16200000" flipV="1">
            <a:off x="5379984" y="4904595"/>
            <a:ext cx="848140" cy="535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ector recto de flecha 43">
            <a:extLst>
              <a:ext uri="{FF2B5EF4-FFF2-40B4-BE49-F238E27FC236}">
                <a16:creationId xmlns:a16="http://schemas.microsoft.com/office/drawing/2014/main" id="{0C601B45-790D-4436-A257-BCE76A0A3C6C}"/>
              </a:ext>
            </a:extLst>
          </p:cNvPr>
          <p:cNvCxnSpPr>
            <a:cxnSpLocks/>
          </p:cNvCxnSpPr>
          <p:nvPr/>
        </p:nvCxnSpPr>
        <p:spPr>
          <a:xfrm rot="16200000">
            <a:off x="6717940" y="4101822"/>
            <a:ext cx="848140" cy="21407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ector recto de flecha 46">
            <a:extLst>
              <a:ext uri="{FF2B5EF4-FFF2-40B4-BE49-F238E27FC236}">
                <a16:creationId xmlns:a16="http://schemas.microsoft.com/office/drawing/2014/main" id="{E20241DD-A927-4B47-9D11-664AE2216C7A}"/>
              </a:ext>
            </a:extLst>
          </p:cNvPr>
          <p:cNvCxnSpPr>
            <a:cxnSpLocks/>
            <a:endCxn id="7" idx="1"/>
          </p:cNvCxnSpPr>
          <p:nvPr/>
        </p:nvCxnSpPr>
        <p:spPr>
          <a:xfrm flipH="1" flipV="1">
            <a:off x="3955619" y="1722628"/>
            <a:ext cx="1540667" cy="1080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Conector recto de flecha 49">
            <a:extLst>
              <a:ext uri="{FF2B5EF4-FFF2-40B4-BE49-F238E27FC236}">
                <a16:creationId xmlns:a16="http://schemas.microsoft.com/office/drawing/2014/main" id="{3A95796B-85D1-4930-9CD7-924508FE9565}"/>
              </a:ext>
            </a:extLst>
          </p:cNvPr>
          <p:cNvCxnSpPr>
            <a:cxnSpLocks/>
            <a:endCxn id="10" idx="1"/>
          </p:cNvCxnSpPr>
          <p:nvPr/>
        </p:nvCxnSpPr>
        <p:spPr>
          <a:xfrm flipV="1">
            <a:off x="5512648" y="1722628"/>
            <a:ext cx="639519" cy="10640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Conector recto de flecha 57">
            <a:extLst>
              <a:ext uri="{FF2B5EF4-FFF2-40B4-BE49-F238E27FC236}">
                <a16:creationId xmlns:a16="http://schemas.microsoft.com/office/drawing/2014/main" id="{657C62B9-01F8-4A10-978D-9F9F5487EC09}"/>
              </a:ext>
            </a:extLst>
          </p:cNvPr>
          <p:cNvCxnSpPr>
            <a:cxnSpLocks/>
            <a:endCxn id="10" idx="1"/>
          </p:cNvCxnSpPr>
          <p:nvPr/>
        </p:nvCxnSpPr>
        <p:spPr>
          <a:xfrm flipH="1" flipV="1">
            <a:off x="6152167" y="1722628"/>
            <a:ext cx="1939466" cy="10811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Conector recto de flecha 60">
            <a:extLst>
              <a:ext uri="{FF2B5EF4-FFF2-40B4-BE49-F238E27FC236}">
                <a16:creationId xmlns:a16="http://schemas.microsoft.com/office/drawing/2014/main" id="{DEE2BBE1-F671-4E30-B3DD-E632BC812CA6}"/>
              </a:ext>
            </a:extLst>
          </p:cNvPr>
          <p:cNvCxnSpPr>
            <a:cxnSpLocks/>
            <a:endCxn id="7" idx="1"/>
          </p:cNvCxnSpPr>
          <p:nvPr/>
        </p:nvCxnSpPr>
        <p:spPr>
          <a:xfrm flipH="1" flipV="1">
            <a:off x="3955619" y="1722628"/>
            <a:ext cx="4256756" cy="1080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Flecha: hacia arriba 64">
            <a:extLst>
              <a:ext uri="{FF2B5EF4-FFF2-40B4-BE49-F238E27FC236}">
                <a16:creationId xmlns:a16="http://schemas.microsoft.com/office/drawing/2014/main" id="{7B712A4B-88E8-4E1D-97B4-19CFF2043BD7}"/>
              </a:ext>
            </a:extLst>
          </p:cNvPr>
          <p:cNvSpPr/>
          <p:nvPr/>
        </p:nvSpPr>
        <p:spPr>
          <a:xfrm>
            <a:off x="1920546" y="1832113"/>
            <a:ext cx="1026887" cy="31937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dirty="0"/>
              <a:t>Mécanisme environnemental</a:t>
            </a:r>
          </a:p>
          <a:p>
            <a:pPr algn="ctr"/>
            <a:r>
              <a:rPr lang="fr-FR" dirty="0"/>
              <a:t>(voie d'impact)</a:t>
            </a:r>
          </a:p>
        </p:txBody>
      </p:sp>
      <p:sp>
        <p:nvSpPr>
          <p:cNvPr id="66" name="Rectángulo 65">
            <a:extLst>
              <a:ext uri="{FF2B5EF4-FFF2-40B4-BE49-F238E27FC236}">
                <a16:creationId xmlns:a16="http://schemas.microsoft.com/office/drawing/2014/main" id="{F449F9A7-D28A-490D-A154-B832AED2F205}"/>
              </a:ext>
            </a:extLst>
          </p:cNvPr>
          <p:cNvSpPr/>
          <p:nvPr/>
        </p:nvSpPr>
        <p:spPr>
          <a:xfrm>
            <a:off x="10043512" y="3243852"/>
            <a:ext cx="1508199" cy="583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err="1"/>
              <a:t>MidPoint</a:t>
            </a:r>
            <a:endParaRPr lang="fr-FR" dirty="0"/>
          </a:p>
        </p:txBody>
      </p:sp>
      <p:sp>
        <p:nvSpPr>
          <p:cNvPr id="67" name="Rectángulo 66">
            <a:extLst>
              <a:ext uri="{FF2B5EF4-FFF2-40B4-BE49-F238E27FC236}">
                <a16:creationId xmlns:a16="http://schemas.microsoft.com/office/drawing/2014/main" id="{F4FA8F5F-7D75-44B9-8899-CB221B9C3848}"/>
              </a:ext>
            </a:extLst>
          </p:cNvPr>
          <p:cNvSpPr/>
          <p:nvPr/>
        </p:nvSpPr>
        <p:spPr>
          <a:xfrm>
            <a:off x="10043511" y="5656948"/>
            <a:ext cx="1508199" cy="583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err="1"/>
              <a:t>Inventoire</a:t>
            </a:r>
            <a:endParaRPr lang="fr-FR" dirty="0"/>
          </a:p>
        </p:txBody>
      </p:sp>
      <p:sp>
        <p:nvSpPr>
          <p:cNvPr id="68" name="Rectángulo 67">
            <a:extLst>
              <a:ext uri="{FF2B5EF4-FFF2-40B4-BE49-F238E27FC236}">
                <a16:creationId xmlns:a16="http://schemas.microsoft.com/office/drawing/2014/main" id="{C30B8064-BDC7-4CA5-8E13-4886C66F1C06}"/>
              </a:ext>
            </a:extLst>
          </p:cNvPr>
          <p:cNvSpPr/>
          <p:nvPr/>
        </p:nvSpPr>
        <p:spPr>
          <a:xfrm>
            <a:off x="10043511" y="1179288"/>
            <a:ext cx="1508199" cy="583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err="1"/>
              <a:t>EndPoint</a:t>
            </a:r>
            <a:endParaRPr lang="fr-FR" dirty="0"/>
          </a:p>
        </p:txBody>
      </p:sp>
      <p:sp>
        <p:nvSpPr>
          <p:cNvPr id="76" name="CuadroTexto 75">
            <a:extLst>
              <a:ext uri="{FF2B5EF4-FFF2-40B4-BE49-F238E27FC236}">
                <a16:creationId xmlns:a16="http://schemas.microsoft.com/office/drawing/2014/main" id="{A8672D10-2363-4051-911F-9715F824AE05}"/>
              </a:ext>
            </a:extLst>
          </p:cNvPr>
          <p:cNvSpPr txBox="1"/>
          <p:nvPr/>
        </p:nvSpPr>
        <p:spPr>
          <a:xfrm>
            <a:off x="3161971" y="524602"/>
            <a:ext cx="1694796" cy="369332"/>
          </a:xfrm>
          <a:prstGeom prst="rect">
            <a:avLst/>
          </a:prstGeom>
          <a:noFill/>
        </p:spPr>
        <p:txBody>
          <a:bodyPr wrap="square" rtlCol="0">
            <a:spAutoFit/>
          </a:bodyPr>
          <a:lstStyle/>
          <a:p>
            <a:r>
              <a:rPr lang="es-CL" dirty="0" err="1"/>
              <a:t>Santé</a:t>
            </a:r>
            <a:r>
              <a:rPr lang="es-CL" dirty="0"/>
              <a:t> </a:t>
            </a:r>
            <a:r>
              <a:rPr lang="es-CL" dirty="0" err="1"/>
              <a:t>humaine</a:t>
            </a:r>
            <a:endParaRPr lang="fr-FR" dirty="0"/>
          </a:p>
        </p:txBody>
      </p:sp>
      <p:sp>
        <p:nvSpPr>
          <p:cNvPr id="77" name="CuadroTexto 76">
            <a:extLst>
              <a:ext uri="{FF2B5EF4-FFF2-40B4-BE49-F238E27FC236}">
                <a16:creationId xmlns:a16="http://schemas.microsoft.com/office/drawing/2014/main" id="{68E53E07-4DBF-4311-9563-9B3C42480DDC}"/>
              </a:ext>
            </a:extLst>
          </p:cNvPr>
          <p:cNvSpPr txBox="1"/>
          <p:nvPr/>
        </p:nvSpPr>
        <p:spPr>
          <a:xfrm>
            <a:off x="5304768" y="443822"/>
            <a:ext cx="1694796" cy="646331"/>
          </a:xfrm>
          <a:prstGeom prst="rect">
            <a:avLst/>
          </a:prstGeom>
          <a:noFill/>
        </p:spPr>
        <p:txBody>
          <a:bodyPr wrap="square" rtlCol="0">
            <a:spAutoFit/>
          </a:bodyPr>
          <a:lstStyle/>
          <a:p>
            <a:pPr algn="ctr"/>
            <a:r>
              <a:rPr lang="es-CL" dirty="0" err="1"/>
              <a:t>Environnement</a:t>
            </a:r>
            <a:r>
              <a:rPr lang="es-CL" dirty="0"/>
              <a:t> </a:t>
            </a:r>
            <a:r>
              <a:rPr lang="es-CL" dirty="0" err="1"/>
              <a:t>Naturel</a:t>
            </a:r>
            <a:endParaRPr lang="fr-FR" dirty="0"/>
          </a:p>
        </p:txBody>
      </p:sp>
      <p:sp>
        <p:nvSpPr>
          <p:cNvPr id="78" name="CuadroTexto 77">
            <a:extLst>
              <a:ext uri="{FF2B5EF4-FFF2-40B4-BE49-F238E27FC236}">
                <a16:creationId xmlns:a16="http://schemas.microsoft.com/office/drawing/2014/main" id="{6D12E331-6C59-4146-BA40-C3A3C2C98FD2}"/>
              </a:ext>
            </a:extLst>
          </p:cNvPr>
          <p:cNvSpPr txBox="1"/>
          <p:nvPr/>
        </p:nvSpPr>
        <p:spPr>
          <a:xfrm>
            <a:off x="7518982" y="426970"/>
            <a:ext cx="1694796" cy="646331"/>
          </a:xfrm>
          <a:prstGeom prst="rect">
            <a:avLst/>
          </a:prstGeom>
          <a:noFill/>
        </p:spPr>
        <p:txBody>
          <a:bodyPr wrap="square" rtlCol="0">
            <a:spAutoFit/>
          </a:bodyPr>
          <a:lstStyle/>
          <a:p>
            <a:pPr algn="ctr"/>
            <a:r>
              <a:rPr lang="es-CL" dirty="0" err="1"/>
              <a:t>Ressource</a:t>
            </a:r>
            <a:r>
              <a:rPr lang="es-CL" dirty="0"/>
              <a:t> </a:t>
            </a:r>
            <a:r>
              <a:rPr lang="es-CL" dirty="0" err="1"/>
              <a:t>Naturel</a:t>
            </a:r>
            <a:endParaRPr lang="fr-FR" dirty="0"/>
          </a:p>
        </p:txBody>
      </p:sp>
      <p:sp>
        <p:nvSpPr>
          <p:cNvPr id="79" name="CuadroTexto 78">
            <a:extLst>
              <a:ext uri="{FF2B5EF4-FFF2-40B4-BE49-F238E27FC236}">
                <a16:creationId xmlns:a16="http://schemas.microsoft.com/office/drawing/2014/main" id="{9B393F65-FF02-4C4E-80C9-4F4227BE08EF}"/>
              </a:ext>
            </a:extLst>
          </p:cNvPr>
          <p:cNvSpPr txBox="1"/>
          <p:nvPr/>
        </p:nvSpPr>
        <p:spPr>
          <a:xfrm>
            <a:off x="9950212" y="386102"/>
            <a:ext cx="1694796" cy="646331"/>
          </a:xfrm>
          <a:prstGeom prst="rect">
            <a:avLst/>
          </a:prstGeom>
          <a:noFill/>
        </p:spPr>
        <p:txBody>
          <a:bodyPr wrap="square" rtlCol="0">
            <a:spAutoFit/>
          </a:bodyPr>
          <a:lstStyle/>
          <a:p>
            <a:pPr algn="ctr"/>
            <a:r>
              <a:rPr lang="es-CL" dirty="0"/>
              <a:t>Aire de </a:t>
            </a:r>
            <a:r>
              <a:rPr lang="es-CL" dirty="0" err="1"/>
              <a:t>protection</a:t>
            </a:r>
            <a:endParaRPr lang="fr-FR" dirty="0"/>
          </a:p>
        </p:txBody>
      </p:sp>
    </p:spTree>
    <p:extLst>
      <p:ext uri="{BB962C8B-B14F-4D97-AF65-F5344CB8AC3E}">
        <p14:creationId xmlns:p14="http://schemas.microsoft.com/office/powerpoint/2010/main" val="1066938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7A615-1489-48F7-90C4-E2B4E48B4707}"/>
              </a:ext>
            </a:extLst>
          </p:cNvPr>
          <p:cNvSpPr>
            <a:spLocks noGrp="1"/>
          </p:cNvSpPr>
          <p:nvPr>
            <p:ph type="title"/>
          </p:nvPr>
        </p:nvSpPr>
        <p:spPr>
          <a:xfrm>
            <a:off x="838200" y="-22095"/>
            <a:ext cx="10515600" cy="1325563"/>
          </a:xfrm>
        </p:spPr>
        <p:txBody>
          <a:bodyPr/>
          <a:lstStyle/>
          <a:p>
            <a:pPr algn="ctr"/>
            <a:r>
              <a:rPr lang="es-CL" dirty="0" err="1"/>
              <a:t>Hypothèse</a:t>
            </a:r>
            <a:r>
              <a:rPr lang="es-CL" dirty="0"/>
              <a:t> </a:t>
            </a:r>
            <a:endParaRPr lang="fr-FR" dirty="0"/>
          </a:p>
        </p:txBody>
      </p:sp>
      <p:pic>
        <p:nvPicPr>
          <p:cNvPr id="3" name="Imagen 2" descr="Imagen que contiene tabla, fruta, alimentos, plato&#10;&#10;Descripción generada automáticamente">
            <a:extLst>
              <a:ext uri="{FF2B5EF4-FFF2-40B4-BE49-F238E27FC236}">
                <a16:creationId xmlns:a16="http://schemas.microsoft.com/office/drawing/2014/main" id="{665D4DFA-B4CF-441E-9ACA-955756502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871" y="1193838"/>
            <a:ext cx="1087182" cy="771899"/>
          </a:xfrm>
          <a:prstGeom prst="rect">
            <a:avLst/>
          </a:prstGeom>
        </p:spPr>
      </p:pic>
      <p:pic>
        <p:nvPicPr>
          <p:cNvPr id="4" name="Picture 2" descr="Naranja, Filamento de impresión 3D, Ácido poliláctico, Fabricación de filamentos fundidos, Impresora, Acrilonitrilo butadieno estireno, Extrusora de filamentos Lyman, Plástico png">
            <a:extLst>
              <a:ext uri="{FF2B5EF4-FFF2-40B4-BE49-F238E27FC236}">
                <a16:creationId xmlns:a16="http://schemas.microsoft.com/office/drawing/2014/main" id="{62AE8187-A2D0-471B-BD27-941758ADE23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8094" b="93995" l="4865" r="92432">
                        <a14:foregroundMark x1="71892" y1="93734" x2="55946" y2="92950"/>
                        <a14:foregroundMark x1="55946" y1="92950" x2="43514" y2="84595"/>
                        <a14:foregroundMark x1="43514" y1="84595" x2="43243" y2="67885"/>
                        <a14:foregroundMark x1="43243" y1="67885" x2="51622" y2="55352"/>
                        <a14:foregroundMark x1="51622" y1="55352" x2="52973" y2="26893"/>
                        <a14:foregroundMark x1="52973" y1="26893" x2="66486" y2="19843"/>
                        <a14:foregroundMark x1="66486" y1="19843" x2="80000" y2="25326"/>
                        <a14:foregroundMark x1="80000" y1="25326" x2="89730" y2="36815"/>
                        <a14:foregroundMark x1="90675" y1="62141" x2="90811" y2="65796"/>
                        <a14:foregroundMark x1="89954" y1="42820" x2="90675" y2="62141"/>
                        <a14:foregroundMark x1="89740" y1="37076" x2="89954" y2="42820"/>
                        <a14:foregroundMark x1="89730" y1="36815" x2="89740" y2="37076"/>
                        <a14:foregroundMark x1="90811" y1="65796" x2="87568" y2="78590"/>
                        <a14:foregroundMark x1="87568" y1="78590" x2="88649" y2="91906"/>
                        <a14:foregroundMark x1="88649" y1="91906" x2="73243" y2="91123"/>
                        <a14:foregroundMark x1="73243" y1="91123" x2="71351" y2="92167"/>
                        <a14:foregroundMark x1="10541" y1="45431" x2="15946" y2="57441"/>
                        <a14:foregroundMark x1="15946" y1="57441" x2="14865" y2="72846"/>
                        <a14:foregroundMark x1="14865" y1="72846" x2="7568" y2="60313"/>
                        <a14:foregroundMark x1="7568" y1="60313" x2="10541" y2="46475"/>
                        <a14:foregroundMark x1="10541" y1="46475" x2="11892" y2="43864"/>
                        <a14:foregroundMark x1="29189" y1="39164" x2="39189" y2="49608"/>
                        <a14:foregroundMark x1="39189" y1="49608" x2="38649" y2="78329"/>
                        <a14:foregroundMark x1="38649" y1="78329" x2="30811" y2="67102"/>
                        <a14:foregroundMark x1="30811" y1="67102" x2="31351" y2="39164"/>
                        <a14:foregroundMark x1="31351" y1="39164" x2="27297" y2="45692"/>
                        <a14:foregroundMark x1="32703" y1="79112" x2="38108" y2="81201"/>
                        <a14:foregroundMark x1="17568" y1="88512" x2="15405" y2="44909"/>
                        <a14:foregroundMark x1="15405" y1="44909" x2="5135" y2="55614"/>
                        <a14:foregroundMark x1="5135" y1="55614" x2="14595" y2="85379"/>
                        <a14:foregroundMark x1="16486" y1="88512" x2="9730" y2="74935"/>
                        <a14:foregroundMark x1="9730" y1="74935" x2="9730" y2="43342"/>
                        <a14:foregroundMark x1="9730" y1="43342" x2="18108" y2="72846"/>
                        <a14:foregroundMark x1="18108" y1="72846" x2="16486" y2="57702"/>
                        <a14:foregroundMark x1="16486" y1="57702" x2="28378" y2="37076"/>
                        <a14:foregroundMark x1="31081" y1="37598" x2="27027" y2="39687"/>
                        <a14:foregroundMark x1="30270" y1="36031" x2="30270" y2="36031"/>
                        <a14:foregroundMark x1="12432" y1="43081" x2="12432" y2="43081"/>
                        <a14:foregroundMark x1="11351" y1="40992" x2="11351" y2="40992"/>
                        <a14:foregroundMark x1="10270" y1="39164" x2="10270" y2="39164"/>
                        <a14:foregroundMark x1="7568" y1="45170" x2="7568" y2="45170"/>
                        <a14:foregroundMark x1="9189" y1="39687" x2="9189" y2="39687"/>
                        <a14:foregroundMark x1="12162" y1="38642" x2="12162" y2="38642"/>
                        <a14:foregroundMark x1="14054" y1="38381" x2="14054" y2="38381"/>
                        <a14:foregroundMark x1="14054" y1="81984" x2="14054" y2="81984"/>
                        <a14:foregroundMark x1="17568" y1="91384" x2="8649" y2="80679"/>
                        <a14:foregroundMark x1="14054" y1="89817" x2="14054" y2="89817"/>
                        <a14:foregroundMark x1="15946" y1="83551" x2="15946" y2="83551"/>
                        <a14:foregroundMark x1="82703" y1="93734" x2="82703" y2="93734"/>
                        <a14:foregroundMark x1="82703" y1="93995" x2="82703" y2="93995"/>
                        <a14:foregroundMark x1="59730" y1="46997" x2="47568" y2="19582"/>
                        <a14:foregroundMark x1="47568" y1="19582" x2="62162" y2="11488"/>
                        <a14:foregroundMark x1="62162" y1="11488" x2="75676" y2="11749"/>
                        <a14:foregroundMark x1="75676" y1="11749" x2="82703" y2="24804"/>
                        <a14:foregroundMark x1="82703" y1="24804" x2="82703" y2="25326"/>
                        <a14:foregroundMark x1="66757" y1="46997" x2="60811" y2="33420"/>
                        <a14:foregroundMark x1="60811" y1="33420" x2="73243" y2="45692"/>
                        <a14:foregroundMark x1="73243" y1="45692" x2="84865" y2="39164"/>
                        <a14:foregroundMark x1="84865" y1="39164" x2="83784" y2="35248"/>
                        <a14:foregroundMark x1="89189" y1="29765" x2="90270" y2="32376"/>
                        <a14:foregroundMark x1="50000" y1="40209" x2="50000" y2="40209"/>
                        <a14:foregroundMark x1="45405" y1="39164" x2="45405" y2="39164"/>
                        <a14:foregroundMark x1="46216" y1="33159" x2="46216" y2="33159"/>
                        <a14:foregroundMark x1="38108" y1="8877" x2="52432" y2="12010"/>
                        <a14:foregroundMark x1="52432" y1="12010" x2="81892" y2="6005"/>
                        <a14:foregroundMark x1="81892" y1="6005" x2="52162" y2="11488"/>
                        <a14:foregroundMark x1="52162" y1="11488" x2="55676" y2="8355"/>
                        <a14:foregroundMark x1="92432" y1="47781" x2="91081" y2="43603"/>
                        <a14:foregroundMark x1="81892" y1="42298" x2="62432" y2="40209"/>
                        <a14:foregroundMark x1="62432" y1="40209" x2="46757" y2="34204"/>
                        <a14:foregroundMark x1="46757" y1="34204" x2="60811" y2="29765"/>
                        <a14:foregroundMark x1="60811" y1="29765" x2="74865" y2="37598"/>
                        <a14:foregroundMark x1="74865" y1="37598" x2="78378" y2="42037"/>
                        <a14:backgroundMark x1="92703" y1="62141" x2="92703" y2="62141"/>
                        <a14:backgroundMark x1="89189" y1="37076" x2="89189" y2="37076"/>
                        <a14:backgroundMark x1="88919" y1="42820" x2="88919" y2="42820"/>
                      </a14:backgroundRemoval>
                    </a14:imgEffect>
                  </a14:imgLayer>
                </a14:imgProps>
              </a:ext>
              <a:ext uri="{28A0092B-C50C-407E-A947-70E740481C1C}">
                <a14:useLocalDpi xmlns:a14="http://schemas.microsoft.com/office/drawing/2010/main" val="0"/>
              </a:ext>
            </a:extLst>
          </a:blip>
          <a:srcRect/>
          <a:stretch>
            <a:fillRect/>
          </a:stretch>
        </p:blipFill>
        <p:spPr bwMode="auto">
          <a:xfrm>
            <a:off x="378956" y="3637781"/>
            <a:ext cx="752352" cy="77878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CCCFE12-63EC-4E17-9796-F94981814B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412151" y="5546681"/>
            <a:ext cx="1367698" cy="859520"/>
          </a:xfrm>
          <a:prstGeom prst="rect">
            <a:avLst/>
          </a:prstGeom>
        </p:spPr>
      </p:pic>
      <p:pic>
        <p:nvPicPr>
          <p:cNvPr id="6" name="Imagen 5" descr="Imagen que contiene camioneta, exterior, camión, caja&#10;&#10;Descripción generada automáticamente">
            <a:extLst>
              <a:ext uri="{FF2B5EF4-FFF2-40B4-BE49-F238E27FC236}">
                <a16:creationId xmlns:a16="http://schemas.microsoft.com/office/drawing/2014/main" id="{7EB91C3B-E990-4438-BB78-6FA8EFE3323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65847"/>
          <a:stretch/>
        </p:blipFill>
        <p:spPr>
          <a:xfrm>
            <a:off x="7038280" y="5749297"/>
            <a:ext cx="1516498" cy="468080"/>
          </a:xfrm>
          <a:prstGeom prst="rect">
            <a:avLst/>
          </a:prstGeom>
        </p:spPr>
      </p:pic>
      <p:pic>
        <p:nvPicPr>
          <p:cNvPr id="7" name="Imagen 6" descr="Imagen que contiene objeto, reloj&#10;&#10;Descripción generada automáticamente">
            <a:extLst>
              <a:ext uri="{FF2B5EF4-FFF2-40B4-BE49-F238E27FC236}">
                <a16:creationId xmlns:a16="http://schemas.microsoft.com/office/drawing/2014/main" id="{EC207A09-3C1F-41B6-972B-7E6BEF53547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2170" t="11192" b="53284"/>
          <a:stretch/>
        </p:blipFill>
        <p:spPr>
          <a:xfrm rot="1175514">
            <a:off x="4248792" y="5372528"/>
            <a:ext cx="1103739" cy="791670"/>
          </a:xfrm>
          <a:prstGeom prst="rect">
            <a:avLst/>
          </a:prstGeom>
        </p:spPr>
      </p:pic>
      <p:pic>
        <p:nvPicPr>
          <p:cNvPr id="11" name="Imagen 10">
            <a:extLst>
              <a:ext uri="{FF2B5EF4-FFF2-40B4-BE49-F238E27FC236}">
                <a16:creationId xmlns:a16="http://schemas.microsoft.com/office/drawing/2014/main" id="{4C9DA01C-1014-43E8-976E-0ABF495E9942}"/>
              </a:ext>
            </a:extLst>
          </p:cNvPr>
          <p:cNvPicPr>
            <a:picLocks noChangeAspect="1"/>
          </p:cNvPicPr>
          <p:nvPr/>
        </p:nvPicPr>
        <p:blipFill>
          <a:blip r:embed="rId8"/>
          <a:stretch>
            <a:fillRect/>
          </a:stretch>
        </p:blipFill>
        <p:spPr>
          <a:xfrm>
            <a:off x="348448" y="2321735"/>
            <a:ext cx="1040387" cy="635525"/>
          </a:xfrm>
          <a:prstGeom prst="rect">
            <a:avLst/>
          </a:prstGeom>
        </p:spPr>
      </p:pic>
      <p:sp>
        <p:nvSpPr>
          <p:cNvPr id="12" name="CuadroTexto 11">
            <a:extLst>
              <a:ext uri="{FF2B5EF4-FFF2-40B4-BE49-F238E27FC236}">
                <a16:creationId xmlns:a16="http://schemas.microsoft.com/office/drawing/2014/main" id="{444BB9C2-575C-4733-8E9A-6E725C03EB5D}"/>
              </a:ext>
            </a:extLst>
          </p:cNvPr>
          <p:cNvSpPr txBox="1"/>
          <p:nvPr/>
        </p:nvSpPr>
        <p:spPr>
          <a:xfrm>
            <a:off x="1340914" y="1400064"/>
            <a:ext cx="2171095" cy="400110"/>
          </a:xfrm>
          <a:prstGeom prst="rect">
            <a:avLst/>
          </a:prstGeom>
          <a:noFill/>
        </p:spPr>
        <p:txBody>
          <a:bodyPr wrap="square" rtlCol="0">
            <a:spAutoFit/>
          </a:bodyPr>
          <a:lstStyle/>
          <a:p>
            <a:pPr algn="ctr"/>
            <a:r>
              <a:rPr lang="es-CL" sz="2000" dirty="0"/>
              <a:t> </a:t>
            </a:r>
            <a:r>
              <a:rPr lang="es-CL" sz="2000" dirty="0" err="1"/>
              <a:t>Production</a:t>
            </a:r>
            <a:r>
              <a:rPr lang="es-CL" sz="2000" dirty="0"/>
              <a:t> de PLA</a:t>
            </a:r>
            <a:endParaRPr lang="fr-FR" sz="2000" dirty="0"/>
          </a:p>
        </p:txBody>
      </p:sp>
      <p:sp>
        <p:nvSpPr>
          <p:cNvPr id="13" name="CuadroTexto 12">
            <a:extLst>
              <a:ext uri="{FF2B5EF4-FFF2-40B4-BE49-F238E27FC236}">
                <a16:creationId xmlns:a16="http://schemas.microsoft.com/office/drawing/2014/main" id="{1C0F5253-058C-4127-AABD-630756A79F01}"/>
              </a:ext>
            </a:extLst>
          </p:cNvPr>
          <p:cNvSpPr txBox="1"/>
          <p:nvPr/>
        </p:nvSpPr>
        <p:spPr>
          <a:xfrm>
            <a:off x="1355584" y="3637781"/>
            <a:ext cx="3236174" cy="707886"/>
          </a:xfrm>
          <a:prstGeom prst="rect">
            <a:avLst/>
          </a:prstGeom>
          <a:noFill/>
        </p:spPr>
        <p:txBody>
          <a:bodyPr wrap="square" rtlCol="0">
            <a:spAutoFit/>
          </a:bodyPr>
          <a:lstStyle/>
          <a:p>
            <a:pPr algn="ctr"/>
            <a:r>
              <a:rPr lang="es-CL" sz="2000" dirty="0" err="1"/>
              <a:t>Pays</a:t>
            </a:r>
            <a:r>
              <a:rPr lang="es-CL" sz="2000" dirty="0"/>
              <a:t> de </a:t>
            </a:r>
            <a:r>
              <a:rPr lang="es-CL" sz="2000" dirty="0" err="1"/>
              <a:t>production</a:t>
            </a:r>
            <a:r>
              <a:rPr lang="es-CL" sz="2000" dirty="0"/>
              <a:t> de </a:t>
            </a:r>
          </a:p>
          <a:p>
            <a:pPr algn="ctr"/>
            <a:r>
              <a:rPr lang="es-CL" sz="2000" dirty="0" err="1"/>
              <a:t>Filament</a:t>
            </a:r>
            <a:r>
              <a:rPr lang="es-CL" sz="2000" dirty="0"/>
              <a:t> </a:t>
            </a:r>
            <a:r>
              <a:rPr lang="es-CL" sz="2000" dirty="0" err="1"/>
              <a:t>Vierge</a:t>
            </a:r>
            <a:endParaRPr lang="es-CL" sz="2000" dirty="0"/>
          </a:p>
        </p:txBody>
      </p:sp>
      <p:sp>
        <p:nvSpPr>
          <p:cNvPr id="14" name="CuadroTexto 13">
            <a:extLst>
              <a:ext uri="{FF2B5EF4-FFF2-40B4-BE49-F238E27FC236}">
                <a16:creationId xmlns:a16="http://schemas.microsoft.com/office/drawing/2014/main" id="{304637F9-3745-46DD-9A1A-3F7C1ECDD3DB}"/>
              </a:ext>
            </a:extLst>
          </p:cNvPr>
          <p:cNvSpPr txBox="1"/>
          <p:nvPr/>
        </p:nvSpPr>
        <p:spPr>
          <a:xfrm>
            <a:off x="1572571" y="2557150"/>
            <a:ext cx="2388163" cy="400110"/>
          </a:xfrm>
          <a:prstGeom prst="rect">
            <a:avLst/>
          </a:prstGeom>
          <a:noFill/>
        </p:spPr>
        <p:txBody>
          <a:bodyPr wrap="square" rtlCol="0">
            <a:spAutoFit/>
          </a:bodyPr>
          <a:lstStyle/>
          <a:p>
            <a:pPr algn="ctr"/>
            <a:r>
              <a:rPr lang="es-CL" sz="2000" dirty="0"/>
              <a:t>Machine de </a:t>
            </a:r>
            <a:r>
              <a:rPr lang="es-CL" sz="2000" dirty="0" err="1"/>
              <a:t>Filament</a:t>
            </a:r>
            <a:r>
              <a:rPr lang="es-CL" sz="2000" dirty="0"/>
              <a:t> </a:t>
            </a:r>
            <a:endParaRPr lang="fr-FR" sz="2000" dirty="0"/>
          </a:p>
        </p:txBody>
      </p:sp>
      <p:sp>
        <p:nvSpPr>
          <p:cNvPr id="15" name="CuadroTexto 14">
            <a:extLst>
              <a:ext uri="{FF2B5EF4-FFF2-40B4-BE49-F238E27FC236}">
                <a16:creationId xmlns:a16="http://schemas.microsoft.com/office/drawing/2014/main" id="{2F2BD61B-7ECB-40F3-8015-C957EBE007B2}"/>
              </a:ext>
            </a:extLst>
          </p:cNvPr>
          <p:cNvSpPr txBox="1"/>
          <p:nvPr/>
        </p:nvSpPr>
        <p:spPr>
          <a:xfrm>
            <a:off x="318871" y="5681565"/>
            <a:ext cx="1598136" cy="400110"/>
          </a:xfrm>
          <a:prstGeom prst="rect">
            <a:avLst/>
          </a:prstGeom>
          <a:noFill/>
        </p:spPr>
        <p:txBody>
          <a:bodyPr wrap="square" rtlCol="0">
            <a:spAutoFit/>
          </a:bodyPr>
          <a:lstStyle/>
          <a:p>
            <a:pPr algn="ctr"/>
            <a:r>
              <a:rPr lang="es-CL" sz="2000" dirty="0"/>
              <a:t>Transporte</a:t>
            </a:r>
            <a:endParaRPr lang="fr-FR" sz="2000" dirty="0"/>
          </a:p>
        </p:txBody>
      </p:sp>
      <p:sp>
        <p:nvSpPr>
          <p:cNvPr id="19" name="CuadroTexto 18">
            <a:extLst>
              <a:ext uri="{FF2B5EF4-FFF2-40B4-BE49-F238E27FC236}">
                <a16:creationId xmlns:a16="http://schemas.microsoft.com/office/drawing/2014/main" id="{B653DFDE-1928-45E1-9C4E-209DAFEC3618}"/>
              </a:ext>
            </a:extLst>
          </p:cNvPr>
          <p:cNvSpPr txBox="1"/>
          <p:nvPr/>
        </p:nvSpPr>
        <p:spPr>
          <a:xfrm>
            <a:off x="158339" y="4751628"/>
            <a:ext cx="5452927" cy="707886"/>
          </a:xfrm>
          <a:prstGeom prst="rect">
            <a:avLst/>
          </a:prstGeom>
          <a:noFill/>
        </p:spPr>
        <p:txBody>
          <a:bodyPr wrap="square" rtlCol="0">
            <a:spAutoFit/>
          </a:bodyPr>
          <a:lstStyle/>
          <a:p>
            <a:pPr algn="ctr"/>
            <a:r>
              <a:rPr lang="fr-FR" sz="2000" dirty="0"/>
              <a:t>Pourcentage de perdre de matériau pendant le recyclage (extrusion)</a:t>
            </a:r>
          </a:p>
        </p:txBody>
      </p:sp>
      <p:cxnSp>
        <p:nvCxnSpPr>
          <p:cNvPr id="24" name="Conector recto de flecha 23">
            <a:extLst>
              <a:ext uri="{FF2B5EF4-FFF2-40B4-BE49-F238E27FC236}">
                <a16:creationId xmlns:a16="http://schemas.microsoft.com/office/drawing/2014/main" id="{3A45B384-344F-4539-AAEC-90272C5D2849}"/>
              </a:ext>
            </a:extLst>
          </p:cNvPr>
          <p:cNvCxnSpPr/>
          <p:nvPr/>
        </p:nvCxnSpPr>
        <p:spPr>
          <a:xfrm>
            <a:off x="3512010" y="1668227"/>
            <a:ext cx="772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n 25">
            <a:extLst>
              <a:ext uri="{FF2B5EF4-FFF2-40B4-BE49-F238E27FC236}">
                <a16:creationId xmlns:a16="http://schemas.microsoft.com/office/drawing/2014/main" id="{FC3C0BFD-BDEE-4EF0-B163-A3F9840B3006}"/>
              </a:ext>
            </a:extLst>
          </p:cNvPr>
          <p:cNvPicPr/>
          <p:nvPr/>
        </p:nvPicPr>
        <p:blipFill rotWithShape="1">
          <a:blip r:embed="rId9">
            <a:extLst>
              <a:ext uri="{28A0092B-C50C-407E-A947-70E740481C1C}">
                <a14:useLocalDpi xmlns:a14="http://schemas.microsoft.com/office/drawing/2010/main" val="0"/>
              </a:ext>
            </a:extLst>
          </a:blip>
          <a:srcRect t="28945" b="35529"/>
          <a:stretch/>
        </p:blipFill>
        <p:spPr bwMode="auto">
          <a:xfrm>
            <a:off x="4493903" y="1270051"/>
            <a:ext cx="2615565" cy="619472"/>
          </a:xfrm>
          <a:prstGeom prst="rect">
            <a:avLst/>
          </a:prstGeom>
          <a:noFill/>
          <a:ln>
            <a:noFill/>
          </a:ln>
        </p:spPr>
      </p:pic>
      <p:cxnSp>
        <p:nvCxnSpPr>
          <p:cNvPr id="27" name="Conector recto de flecha 26">
            <a:extLst>
              <a:ext uri="{FF2B5EF4-FFF2-40B4-BE49-F238E27FC236}">
                <a16:creationId xmlns:a16="http://schemas.microsoft.com/office/drawing/2014/main" id="{4E79A255-1211-45ED-899A-B55C5BD4054E}"/>
              </a:ext>
            </a:extLst>
          </p:cNvPr>
          <p:cNvCxnSpPr/>
          <p:nvPr/>
        </p:nvCxnSpPr>
        <p:spPr>
          <a:xfrm>
            <a:off x="3960734" y="2738115"/>
            <a:ext cx="772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Imagen 27" descr="Imagen que contiene pequeño, hombre, camioneta, tabla&#10;&#10;Descripción generada automáticamente">
            <a:extLst>
              <a:ext uri="{FF2B5EF4-FFF2-40B4-BE49-F238E27FC236}">
                <a16:creationId xmlns:a16="http://schemas.microsoft.com/office/drawing/2014/main" id="{90216584-BE27-4045-8293-7B5F5A24B52E}"/>
              </a:ext>
            </a:extLst>
          </p:cNvPr>
          <p:cNvPicPr/>
          <p:nvPr/>
        </p:nvPicPr>
        <p:blipFill rotWithShape="1">
          <a:blip r:embed="rId10" cstate="print">
            <a:extLst>
              <a:ext uri="{28A0092B-C50C-407E-A947-70E740481C1C}">
                <a14:useLocalDpi xmlns:a14="http://schemas.microsoft.com/office/drawing/2010/main" val="0"/>
              </a:ext>
            </a:extLst>
          </a:blip>
          <a:srcRect t="25669" b="24836"/>
          <a:stretch/>
        </p:blipFill>
        <p:spPr bwMode="auto">
          <a:xfrm>
            <a:off x="4858579" y="2098429"/>
            <a:ext cx="2831220" cy="1112835"/>
          </a:xfrm>
          <a:prstGeom prst="rect">
            <a:avLst/>
          </a:prstGeom>
          <a:ln>
            <a:noFill/>
          </a:ln>
          <a:extLst>
            <a:ext uri="{53640926-AAD7-44D8-BBD7-CCE9431645EC}">
              <a14:shadowObscured xmlns:a14="http://schemas.microsoft.com/office/drawing/2010/main"/>
            </a:ext>
          </a:extLst>
        </p:spPr>
      </p:pic>
      <p:cxnSp>
        <p:nvCxnSpPr>
          <p:cNvPr id="29" name="Conector recto de flecha 28">
            <a:extLst>
              <a:ext uri="{FF2B5EF4-FFF2-40B4-BE49-F238E27FC236}">
                <a16:creationId xmlns:a16="http://schemas.microsoft.com/office/drawing/2014/main" id="{24306551-36C1-4433-BAEE-5C4FFD03187D}"/>
              </a:ext>
            </a:extLst>
          </p:cNvPr>
          <p:cNvCxnSpPr>
            <a:cxnSpLocks/>
            <a:stCxn id="13" idx="3"/>
          </p:cNvCxnSpPr>
          <p:nvPr/>
        </p:nvCxnSpPr>
        <p:spPr>
          <a:xfrm>
            <a:off x="4591758" y="3991724"/>
            <a:ext cx="10195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Imagen 38">
            <a:extLst>
              <a:ext uri="{FF2B5EF4-FFF2-40B4-BE49-F238E27FC236}">
                <a16:creationId xmlns:a16="http://schemas.microsoft.com/office/drawing/2014/main" id="{AADB281B-1E67-4AE9-8AB7-6F83A5AEC6FD}"/>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6001422" y="3573281"/>
            <a:ext cx="1313778" cy="650406"/>
          </a:xfrm>
          <a:prstGeom prst="rect">
            <a:avLst/>
          </a:prstGeom>
          <a:noFill/>
          <a:ln>
            <a:noFill/>
          </a:ln>
        </p:spPr>
      </p:pic>
      <p:pic>
        <p:nvPicPr>
          <p:cNvPr id="40" name="Imagen 39">
            <a:extLst>
              <a:ext uri="{FF2B5EF4-FFF2-40B4-BE49-F238E27FC236}">
                <a16:creationId xmlns:a16="http://schemas.microsoft.com/office/drawing/2014/main" id="{A85A34E2-5170-470C-9D47-DE9CD204AB6C}"/>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8044069" y="3662182"/>
            <a:ext cx="2068905" cy="541808"/>
          </a:xfrm>
          <a:prstGeom prst="rect">
            <a:avLst/>
          </a:prstGeom>
          <a:noFill/>
          <a:ln>
            <a:noFill/>
          </a:ln>
        </p:spPr>
      </p:pic>
      <p:cxnSp>
        <p:nvCxnSpPr>
          <p:cNvPr id="50" name="Conector recto de flecha 49">
            <a:extLst>
              <a:ext uri="{FF2B5EF4-FFF2-40B4-BE49-F238E27FC236}">
                <a16:creationId xmlns:a16="http://schemas.microsoft.com/office/drawing/2014/main" id="{E010E037-EA5A-4F1B-9A20-D27ED1FEA28A}"/>
              </a:ext>
            </a:extLst>
          </p:cNvPr>
          <p:cNvCxnSpPr/>
          <p:nvPr/>
        </p:nvCxnSpPr>
        <p:spPr>
          <a:xfrm>
            <a:off x="5502134" y="5105571"/>
            <a:ext cx="772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uadroTexto 50">
            <a:extLst>
              <a:ext uri="{FF2B5EF4-FFF2-40B4-BE49-F238E27FC236}">
                <a16:creationId xmlns:a16="http://schemas.microsoft.com/office/drawing/2014/main" id="{DF0E36C1-3242-46FA-A9D2-A7C996F4FAE0}"/>
              </a:ext>
            </a:extLst>
          </p:cNvPr>
          <p:cNvSpPr txBox="1"/>
          <p:nvPr/>
        </p:nvSpPr>
        <p:spPr>
          <a:xfrm>
            <a:off x="6336324" y="4802683"/>
            <a:ext cx="1041011" cy="584775"/>
          </a:xfrm>
          <a:prstGeom prst="rect">
            <a:avLst/>
          </a:prstGeom>
          <a:noFill/>
        </p:spPr>
        <p:txBody>
          <a:bodyPr wrap="square" rtlCol="0">
            <a:spAutoFit/>
          </a:bodyPr>
          <a:lstStyle/>
          <a:p>
            <a:r>
              <a:rPr lang="es-CL" sz="3200" b="1" dirty="0"/>
              <a:t>10 %</a:t>
            </a:r>
            <a:endParaRPr lang="fr-FR" sz="3200" b="1" dirty="0"/>
          </a:p>
        </p:txBody>
      </p:sp>
      <p:cxnSp>
        <p:nvCxnSpPr>
          <p:cNvPr id="56" name="Conector recto de flecha 55">
            <a:extLst>
              <a:ext uri="{FF2B5EF4-FFF2-40B4-BE49-F238E27FC236}">
                <a16:creationId xmlns:a16="http://schemas.microsoft.com/office/drawing/2014/main" id="{01D09356-5AFD-4F70-88BC-EA0CCB6718CF}"/>
              </a:ext>
            </a:extLst>
          </p:cNvPr>
          <p:cNvCxnSpPr>
            <a:cxnSpLocks/>
          </p:cNvCxnSpPr>
          <p:nvPr/>
        </p:nvCxnSpPr>
        <p:spPr>
          <a:xfrm>
            <a:off x="2426461" y="5876888"/>
            <a:ext cx="1350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B77746EA-5AC9-40B4-BBA2-4A5F976C7C4B}"/>
              </a:ext>
            </a:extLst>
          </p:cNvPr>
          <p:cNvSpPr txBox="1"/>
          <p:nvPr/>
        </p:nvSpPr>
        <p:spPr>
          <a:xfrm>
            <a:off x="6064641" y="4198252"/>
            <a:ext cx="1312694" cy="400110"/>
          </a:xfrm>
          <a:prstGeom prst="rect">
            <a:avLst/>
          </a:prstGeom>
          <a:noFill/>
        </p:spPr>
        <p:txBody>
          <a:bodyPr wrap="square" rtlCol="0">
            <a:spAutoFit/>
          </a:bodyPr>
          <a:lstStyle/>
          <a:p>
            <a:r>
              <a:rPr lang="es-CL" sz="2000" dirty="0" err="1"/>
              <a:t>Allemagne</a:t>
            </a:r>
            <a:endParaRPr lang="fr-FR" sz="2000" dirty="0"/>
          </a:p>
        </p:txBody>
      </p:sp>
      <p:sp>
        <p:nvSpPr>
          <p:cNvPr id="67" name="CuadroTexto 66">
            <a:extLst>
              <a:ext uri="{FF2B5EF4-FFF2-40B4-BE49-F238E27FC236}">
                <a16:creationId xmlns:a16="http://schemas.microsoft.com/office/drawing/2014/main" id="{9CF0D048-1962-4789-9C90-04DBF364154F}"/>
              </a:ext>
            </a:extLst>
          </p:cNvPr>
          <p:cNvSpPr txBox="1"/>
          <p:nvPr/>
        </p:nvSpPr>
        <p:spPr>
          <a:xfrm>
            <a:off x="8533207" y="4185447"/>
            <a:ext cx="1312694" cy="400110"/>
          </a:xfrm>
          <a:prstGeom prst="rect">
            <a:avLst/>
          </a:prstGeom>
          <a:noFill/>
        </p:spPr>
        <p:txBody>
          <a:bodyPr wrap="square" rtlCol="0">
            <a:spAutoFit/>
          </a:bodyPr>
          <a:lstStyle/>
          <a:p>
            <a:r>
              <a:rPr lang="es-CL" sz="2000" dirty="0" err="1"/>
              <a:t>États</a:t>
            </a:r>
            <a:r>
              <a:rPr lang="es-CL" sz="2000" dirty="0"/>
              <a:t> </a:t>
            </a:r>
            <a:r>
              <a:rPr lang="es-CL" sz="2000" dirty="0" err="1"/>
              <a:t>Unis</a:t>
            </a:r>
            <a:endParaRPr lang="fr-FR" sz="2000" dirty="0"/>
          </a:p>
        </p:txBody>
      </p:sp>
      <p:grpSp>
        <p:nvGrpSpPr>
          <p:cNvPr id="68" name="Grupo 67">
            <a:extLst>
              <a:ext uri="{FF2B5EF4-FFF2-40B4-BE49-F238E27FC236}">
                <a16:creationId xmlns:a16="http://schemas.microsoft.com/office/drawing/2014/main" id="{0FA96BDD-0848-4611-964D-53F87F859538}"/>
              </a:ext>
            </a:extLst>
          </p:cNvPr>
          <p:cNvGrpSpPr/>
          <p:nvPr/>
        </p:nvGrpSpPr>
        <p:grpSpPr>
          <a:xfrm>
            <a:off x="10578063" y="93393"/>
            <a:ext cx="1551473" cy="1046294"/>
            <a:chOff x="3171970" y="2786219"/>
            <a:chExt cx="3772169" cy="3598995"/>
          </a:xfrm>
        </p:grpSpPr>
        <p:pic>
          <p:nvPicPr>
            <p:cNvPr id="69" name="Imagen 68">
              <a:extLst>
                <a:ext uri="{FF2B5EF4-FFF2-40B4-BE49-F238E27FC236}">
                  <a16:creationId xmlns:a16="http://schemas.microsoft.com/office/drawing/2014/main" id="{D181360D-EBC1-4001-A502-5A2E761C88BE}"/>
                </a:ext>
              </a:extLst>
            </p:cNvPr>
            <p:cNvPicPr>
              <a:picLocks noChangeAspect="1"/>
            </p:cNvPicPr>
            <p:nvPr/>
          </p:nvPicPr>
          <p:blipFill rotWithShape="1">
            <a:blip r:embed="rId13"/>
            <a:srcRect t="1473" r="35497"/>
            <a:stretch/>
          </p:blipFill>
          <p:spPr>
            <a:xfrm>
              <a:off x="3171970" y="2786219"/>
              <a:ext cx="3772169" cy="3598995"/>
            </a:xfrm>
            <a:prstGeom prst="rect">
              <a:avLst/>
            </a:prstGeom>
          </p:spPr>
        </p:pic>
        <p:sp>
          <p:nvSpPr>
            <p:cNvPr id="70" name="Rectángulo 69">
              <a:extLst>
                <a:ext uri="{FF2B5EF4-FFF2-40B4-BE49-F238E27FC236}">
                  <a16:creationId xmlns:a16="http://schemas.microsoft.com/office/drawing/2014/main" id="{E87F8701-0425-4D5C-925E-29F11560763B}"/>
                </a:ext>
              </a:extLst>
            </p:cNvPr>
            <p:cNvSpPr/>
            <p:nvPr/>
          </p:nvSpPr>
          <p:spPr>
            <a:xfrm>
              <a:off x="3171970" y="3077308"/>
              <a:ext cx="1400030" cy="7033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559966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ángulo 203">
            <a:extLst>
              <a:ext uri="{FF2B5EF4-FFF2-40B4-BE49-F238E27FC236}">
                <a16:creationId xmlns:a16="http://schemas.microsoft.com/office/drawing/2014/main" id="{1DE6AD2E-5762-4C0F-AF70-8841B5C606B9}"/>
              </a:ext>
            </a:extLst>
          </p:cNvPr>
          <p:cNvSpPr/>
          <p:nvPr/>
        </p:nvSpPr>
        <p:spPr>
          <a:xfrm>
            <a:off x="39496" y="3181367"/>
            <a:ext cx="12082550" cy="3628214"/>
          </a:xfrm>
          <a:prstGeom prst="rect">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03" name="Rectángulo 202">
            <a:extLst>
              <a:ext uri="{FF2B5EF4-FFF2-40B4-BE49-F238E27FC236}">
                <a16:creationId xmlns:a16="http://schemas.microsoft.com/office/drawing/2014/main" id="{B1896209-50C8-4177-BC50-16E63C10A980}"/>
              </a:ext>
            </a:extLst>
          </p:cNvPr>
          <p:cNvSpPr/>
          <p:nvPr/>
        </p:nvSpPr>
        <p:spPr>
          <a:xfrm>
            <a:off x="41472" y="97519"/>
            <a:ext cx="12082551" cy="3083003"/>
          </a:xfrm>
          <a:prstGeom prst="rect">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74" name="Rectángulo 173">
            <a:extLst>
              <a:ext uri="{FF2B5EF4-FFF2-40B4-BE49-F238E27FC236}">
                <a16:creationId xmlns:a16="http://schemas.microsoft.com/office/drawing/2014/main" id="{35E885F5-4563-430B-A18B-44D5B5A8FB5C}"/>
              </a:ext>
            </a:extLst>
          </p:cNvPr>
          <p:cNvSpPr/>
          <p:nvPr/>
        </p:nvSpPr>
        <p:spPr>
          <a:xfrm>
            <a:off x="10735191" y="153619"/>
            <a:ext cx="1416602" cy="6564559"/>
          </a:xfrm>
          <a:prstGeom prst="rect">
            <a:avLst/>
          </a:prstGeom>
          <a:solidFill>
            <a:schemeClr val="accent6">
              <a:lumMod val="20000"/>
              <a:lumOff val="8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3" name="Rectángulo 172">
            <a:extLst>
              <a:ext uri="{FF2B5EF4-FFF2-40B4-BE49-F238E27FC236}">
                <a16:creationId xmlns:a16="http://schemas.microsoft.com/office/drawing/2014/main" id="{D7874BE6-E85D-4987-9445-31EE0F74E6C4}"/>
              </a:ext>
            </a:extLst>
          </p:cNvPr>
          <p:cNvSpPr/>
          <p:nvPr/>
        </p:nvSpPr>
        <p:spPr>
          <a:xfrm rot="5400000">
            <a:off x="8994440" y="1090612"/>
            <a:ext cx="2503678" cy="700299"/>
          </a:xfrm>
          <a:prstGeom prst="rect">
            <a:avLst/>
          </a:prstGeom>
          <a:solidFill>
            <a:schemeClr val="accent5">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5" name="Rectángulo 174">
            <a:extLst>
              <a:ext uri="{FF2B5EF4-FFF2-40B4-BE49-F238E27FC236}">
                <a16:creationId xmlns:a16="http://schemas.microsoft.com/office/drawing/2014/main" id="{B0188943-9460-4BF0-AA9B-29AD18935BCB}"/>
              </a:ext>
            </a:extLst>
          </p:cNvPr>
          <p:cNvSpPr/>
          <p:nvPr/>
        </p:nvSpPr>
        <p:spPr>
          <a:xfrm>
            <a:off x="3743353" y="3593302"/>
            <a:ext cx="6853076" cy="3109502"/>
          </a:xfrm>
          <a:prstGeom prst="rect">
            <a:avLst/>
          </a:prstGeom>
          <a:solidFill>
            <a:schemeClr val="accent5">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Rectángulo 168">
            <a:extLst>
              <a:ext uri="{FF2B5EF4-FFF2-40B4-BE49-F238E27FC236}">
                <a16:creationId xmlns:a16="http://schemas.microsoft.com/office/drawing/2014/main" id="{17071951-C9E0-419F-8C96-CA420B334E51}"/>
              </a:ext>
            </a:extLst>
          </p:cNvPr>
          <p:cNvSpPr/>
          <p:nvPr/>
        </p:nvSpPr>
        <p:spPr>
          <a:xfrm>
            <a:off x="2763477" y="3593302"/>
            <a:ext cx="924336" cy="3109502"/>
          </a:xfrm>
          <a:prstGeom prst="rect">
            <a:avLst/>
          </a:prstGeom>
          <a:solidFill>
            <a:schemeClr val="accent4">
              <a:lumMod val="40000"/>
              <a:lumOff val="6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0" name="Rectángulo 169">
            <a:extLst>
              <a:ext uri="{FF2B5EF4-FFF2-40B4-BE49-F238E27FC236}">
                <a16:creationId xmlns:a16="http://schemas.microsoft.com/office/drawing/2014/main" id="{DA631257-ED09-48DC-AE15-228886B51364}"/>
              </a:ext>
            </a:extLst>
          </p:cNvPr>
          <p:cNvSpPr/>
          <p:nvPr/>
        </p:nvSpPr>
        <p:spPr>
          <a:xfrm>
            <a:off x="8857259" y="188922"/>
            <a:ext cx="924336" cy="2503678"/>
          </a:xfrm>
          <a:prstGeom prst="rect">
            <a:avLst/>
          </a:prstGeom>
          <a:solidFill>
            <a:schemeClr val="accent4">
              <a:lumMod val="20000"/>
              <a:lumOff val="8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97" name="Grupo 196">
            <a:extLst>
              <a:ext uri="{FF2B5EF4-FFF2-40B4-BE49-F238E27FC236}">
                <a16:creationId xmlns:a16="http://schemas.microsoft.com/office/drawing/2014/main" id="{777E785F-8B8A-4235-B1B3-3DB33C4FEDAB}"/>
              </a:ext>
            </a:extLst>
          </p:cNvPr>
          <p:cNvGrpSpPr/>
          <p:nvPr/>
        </p:nvGrpSpPr>
        <p:grpSpPr>
          <a:xfrm>
            <a:off x="535213" y="188922"/>
            <a:ext cx="3424704" cy="6529256"/>
            <a:chOff x="70921" y="209179"/>
            <a:chExt cx="3424704" cy="6529256"/>
          </a:xfrm>
        </p:grpSpPr>
        <p:sp>
          <p:nvSpPr>
            <p:cNvPr id="157" name="Rectángulo 156">
              <a:extLst>
                <a:ext uri="{FF2B5EF4-FFF2-40B4-BE49-F238E27FC236}">
                  <a16:creationId xmlns:a16="http://schemas.microsoft.com/office/drawing/2014/main" id="{3F342888-7245-4FE8-8898-279B5AE3E43B}"/>
                </a:ext>
              </a:extLst>
            </p:cNvPr>
            <p:cNvSpPr/>
            <p:nvPr/>
          </p:nvSpPr>
          <p:spPr>
            <a:xfrm>
              <a:off x="70921" y="209179"/>
              <a:ext cx="1134489" cy="6529256"/>
            </a:xfrm>
            <a:prstGeom prst="rect">
              <a:avLst/>
            </a:prstGeom>
            <a:solidFill>
              <a:schemeClr val="accent4">
                <a:lumMod val="20000"/>
                <a:lumOff val="80000"/>
              </a:schemeClr>
            </a:solid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2" name="Forma libre: forma 191">
              <a:extLst>
                <a:ext uri="{FF2B5EF4-FFF2-40B4-BE49-F238E27FC236}">
                  <a16:creationId xmlns:a16="http://schemas.microsoft.com/office/drawing/2014/main" id="{99269A5B-AB10-4EE6-8374-A8DF294234F0}"/>
                </a:ext>
              </a:extLst>
            </p:cNvPr>
            <p:cNvSpPr/>
            <p:nvPr/>
          </p:nvSpPr>
          <p:spPr>
            <a:xfrm>
              <a:off x="1729532" y="2827263"/>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13227" tIns="20003" rIns="373221" bIns="20003" numCol="1" spcCol="1270" anchor="ctr" anchorCtr="0">
              <a:noAutofit/>
            </a:bodyPr>
            <a:lstStyle/>
            <a:p>
              <a:pPr marL="0" lvl="0" indent="0" algn="ctr" defTabSz="666750">
                <a:lnSpc>
                  <a:spcPct val="90000"/>
                </a:lnSpc>
                <a:spcBef>
                  <a:spcPct val="0"/>
                </a:spcBef>
                <a:spcAft>
                  <a:spcPct val="35000"/>
                </a:spcAft>
                <a:buNone/>
              </a:pPr>
              <a:r>
                <a:rPr lang="es-CL" sz="1500" kern="1200" dirty="0"/>
                <a:t>PLA </a:t>
              </a:r>
              <a:r>
                <a:rPr lang="es-CL" sz="1500" kern="1200" dirty="0" err="1"/>
                <a:t>Production</a:t>
              </a:r>
              <a:endParaRPr lang="fr-FR" sz="1500" kern="1200" dirty="0"/>
            </a:p>
          </p:txBody>
        </p:sp>
      </p:grpSp>
      <p:grpSp>
        <p:nvGrpSpPr>
          <p:cNvPr id="198" name="Grupo 197">
            <a:extLst>
              <a:ext uri="{FF2B5EF4-FFF2-40B4-BE49-F238E27FC236}">
                <a16:creationId xmlns:a16="http://schemas.microsoft.com/office/drawing/2014/main" id="{C9AD0175-5D93-461A-8379-2EFF0D9F30CC}"/>
              </a:ext>
            </a:extLst>
          </p:cNvPr>
          <p:cNvGrpSpPr/>
          <p:nvPr/>
        </p:nvGrpSpPr>
        <p:grpSpPr>
          <a:xfrm>
            <a:off x="1787531" y="188923"/>
            <a:ext cx="6940540" cy="6529255"/>
            <a:chOff x="1308954" y="209180"/>
            <a:chExt cx="6940540" cy="6529255"/>
          </a:xfrm>
        </p:grpSpPr>
        <p:sp>
          <p:nvSpPr>
            <p:cNvPr id="167" name="Rectángulo 166">
              <a:extLst>
                <a:ext uri="{FF2B5EF4-FFF2-40B4-BE49-F238E27FC236}">
                  <a16:creationId xmlns:a16="http://schemas.microsoft.com/office/drawing/2014/main" id="{28029222-611B-4F36-BC57-1B5372AD9E5D}"/>
                </a:ext>
              </a:extLst>
            </p:cNvPr>
            <p:cNvSpPr/>
            <p:nvPr/>
          </p:nvSpPr>
          <p:spPr>
            <a:xfrm>
              <a:off x="1308954" y="3613559"/>
              <a:ext cx="886461" cy="3124876"/>
            </a:xfrm>
            <a:prstGeom prst="rect">
              <a:avLst/>
            </a:prstGeom>
            <a:solidFill>
              <a:srgbClr val="FFABAB"/>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6" name="Rectángulo 175">
              <a:extLst>
                <a:ext uri="{FF2B5EF4-FFF2-40B4-BE49-F238E27FC236}">
                  <a16:creationId xmlns:a16="http://schemas.microsoft.com/office/drawing/2014/main" id="{E540650E-B3EB-4865-8C27-2F7ECF785A86}"/>
                </a:ext>
              </a:extLst>
            </p:cNvPr>
            <p:cNvSpPr/>
            <p:nvPr/>
          </p:nvSpPr>
          <p:spPr>
            <a:xfrm>
              <a:off x="1326312" y="209180"/>
              <a:ext cx="6923182" cy="2523436"/>
            </a:xfrm>
            <a:prstGeom prst="rect">
              <a:avLst/>
            </a:prstGeom>
            <a:solidFill>
              <a:srgbClr val="FFABAB"/>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3" name="Forma libre: forma 192">
              <a:extLst>
                <a:ext uri="{FF2B5EF4-FFF2-40B4-BE49-F238E27FC236}">
                  <a16:creationId xmlns:a16="http://schemas.microsoft.com/office/drawing/2014/main" id="{088DC810-B327-49F4-9E87-03DD341265EF}"/>
                </a:ext>
              </a:extLst>
            </p:cNvPr>
            <p:cNvSpPr/>
            <p:nvPr/>
          </p:nvSpPr>
          <p:spPr>
            <a:xfrm>
              <a:off x="3319016" y="2827263"/>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413227" tIns="20003" rIns="373221" bIns="20003" numCol="1" spcCol="1270" anchor="ctr" anchorCtr="0">
              <a:noAutofit/>
            </a:bodyPr>
            <a:lstStyle/>
            <a:p>
              <a:pPr marL="0" lvl="0" indent="0" algn="ctr" defTabSz="666750">
                <a:lnSpc>
                  <a:spcPct val="90000"/>
                </a:lnSpc>
                <a:spcBef>
                  <a:spcPct val="0"/>
                </a:spcBef>
                <a:spcAft>
                  <a:spcPct val="35000"/>
                </a:spcAft>
                <a:buNone/>
              </a:pPr>
              <a:r>
                <a:rPr lang="es-CL" sz="1500" kern="1200" dirty="0"/>
                <a:t>PLA </a:t>
              </a:r>
              <a:r>
                <a:rPr lang="es-CL" sz="1500" kern="1200" dirty="0" err="1"/>
                <a:t>Transport</a:t>
              </a:r>
              <a:endParaRPr lang="fr-FR" sz="1500" kern="1200" dirty="0"/>
            </a:p>
          </p:txBody>
        </p:sp>
      </p:grpSp>
      <p:sp>
        <p:nvSpPr>
          <p:cNvPr id="194" name="Forma libre: forma 193">
            <a:extLst>
              <a:ext uri="{FF2B5EF4-FFF2-40B4-BE49-F238E27FC236}">
                <a16:creationId xmlns:a16="http://schemas.microsoft.com/office/drawing/2014/main" id="{A9EC26C7-F7FE-4F05-864F-798854E9E5E7}"/>
              </a:ext>
            </a:extLst>
          </p:cNvPr>
          <p:cNvSpPr/>
          <p:nvPr/>
        </p:nvSpPr>
        <p:spPr>
          <a:xfrm>
            <a:off x="5387078" y="2807006"/>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13227" tIns="20003" rIns="373221" bIns="20003" numCol="1" spcCol="1270" anchor="ctr" anchorCtr="0">
            <a:noAutofit/>
          </a:bodyPr>
          <a:lstStyle/>
          <a:p>
            <a:pPr marL="0" lvl="0" indent="0" algn="ctr" defTabSz="666750">
              <a:lnSpc>
                <a:spcPct val="90000"/>
              </a:lnSpc>
              <a:spcBef>
                <a:spcPct val="0"/>
              </a:spcBef>
              <a:spcAft>
                <a:spcPct val="35000"/>
              </a:spcAft>
              <a:buNone/>
            </a:pPr>
            <a:r>
              <a:rPr lang="es-CL" sz="1500" kern="1200" dirty="0" err="1"/>
              <a:t>Filament</a:t>
            </a:r>
            <a:r>
              <a:rPr lang="es-CL" sz="1500" kern="1200" dirty="0"/>
              <a:t> </a:t>
            </a:r>
            <a:r>
              <a:rPr lang="es-CL" sz="1500" kern="1200" dirty="0" err="1"/>
              <a:t>Production</a:t>
            </a:r>
            <a:endParaRPr lang="fr-FR" sz="1500" kern="1200" dirty="0"/>
          </a:p>
        </p:txBody>
      </p:sp>
      <p:sp>
        <p:nvSpPr>
          <p:cNvPr id="195" name="Forma libre: forma 194">
            <a:extLst>
              <a:ext uri="{FF2B5EF4-FFF2-40B4-BE49-F238E27FC236}">
                <a16:creationId xmlns:a16="http://schemas.microsoft.com/office/drawing/2014/main" id="{0C025FA3-7B20-4448-A841-37F86EB5894D}"/>
              </a:ext>
            </a:extLst>
          </p:cNvPr>
          <p:cNvSpPr/>
          <p:nvPr/>
        </p:nvSpPr>
        <p:spPr>
          <a:xfrm>
            <a:off x="6923782" y="2817066"/>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13227" tIns="20003" rIns="373221" bIns="20003" numCol="1" spcCol="1270" anchor="ctr" anchorCtr="0">
            <a:noAutofit/>
          </a:bodyPr>
          <a:lstStyle/>
          <a:p>
            <a:pPr marL="0" lvl="0" indent="0" algn="ctr" defTabSz="666750">
              <a:lnSpc>
                <a:spcPct val="90000"/>
              </a:lnSpc>
              <a:spcBef>
                <a:spcPct val="0"/>
              </a:spcBef>
              <a:spcAft>
                <a:spcPct val="35000"/>
              </a:spcAft>
              <a:buNone/>
            </a:pPr>
            <a:r>
              <a:rPr lang="es-CL" sz="1500" kern="1200" dirty="0" err="1"/>
              <a:t>Filament</a:t>
            </a:r>
            <a:r>
              <a:rPr lang="es-CL" sz="1500" kern="1200" dirty="0"/>
              <a:t> </a:t>
            </a:r>
            <a:r>
              <a:rPr lang="es-CL" sz="1500" kern="1200" dirty="0" err="1"/>
              <a:t>Delivered</a:t>
            </a:r>
            <a:endParaRPr lang="fr-FR" sz="1500" kern="1200" dirty="0"/>
          </a:p>
        </p:txBody>
      </p:sp>
      <p:sp>
        <p:nvSpPr>
          <p:cNvPr id="196" name="Forma libre: forma 195">
            <a:extLst>
              <a:ext uri="{FF2B5EF4-FFF2-40B4-BE49-F238E27FC236}">
                <a16:creationId xmlns:a16="http://schemas.microsoft.com/office/drawing/2014/main" id="{CDB39D9B-57AF-476C-9DA3-D25283110D27}"/>
              </a:ext>
            </a:extLst>
          </p:cNvPr>
          <p:cNvSpPr/>
          <p:nvPr/>
        </p:nvSpPr>
        <p:spPr>
          <a:xfrm>
            <a:off x="8566046" y="2807006"/>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413227" tIns="20003" rIns="373221" bIns="20003" numCol="1" spcCol="1270" anchor="ctr" anchorCtr="0">
            <a:noAutofit/>
          </a:bodyPr>
          <a:lstStyle/>
          <a:p>
            <a:pPr marL="0" lvl="0" indent="0" algn="ctr" defTabSz="666750">
              <a:lnSpc>
                <a:spcPct val="90000"/>
              </a:lnSpc>
              <a:spcBef>
                <a:spcPct val="0"/>
              </a:spcBef>
              <a:spcAft>
                <a:spcPct val="35000"/>
              </a:spcAft>
              <a:buNone/>
            </a:pPr>
            <a:r>
              <a:rPr lang="es-CL" sz="1500" kern="1200" dirty="0"/>
              <a:t>Kg </a:t>
            </a:r>
            <a:r>
              <a:rPr lang="es-CL" sz="1500" kern="1200" dirty="0" err="1"/>
              <a:t>of</a:t>
            </a:r>
            <a:r>
              <a:rPr lang="es-CL" sz="1500" kern="1200" dirty="0"/>
              <a:t> </a:t>
            </a:r>
            <a:r>
              <a:rPr lang="es-CL" sz="1500" kern="1200" dirty="0" err="1"/>
              <a:t>Filament</a:t>
            </a:r>
            <a:r>
              <a:rPr lang="es-CL" sz="1500" kern="1200" dirty="0"/>
              <a:t> </a:t>
            </a:r>
            <a:r>
              <a:rPr lang="es-CL" sz="1500" kern="1200" dirty="0" err="1"/>
              <a:t>Delivered</a:t>
            </a:r>
            <a:endParaRPr lang="fr-FR" sz="1500" kern="1200" dirty="0"/>
          </a:p>
        </p:txBody>
      </p:sp>
      <p:cxnSp>
        <p:nvCxnSpPr>
          <p:cNvPr id="7" name="Conector recto de flecha 6">
            <a:extLst>
              <a:ext uri="{FF2B5EF4-FFF2-40B4-BE49-F238E27FC236}">
                <a16:creationId xmlns:a16="http://schemas.microsoft.com/office/drawing/2014/main" id="{ECA5E827-5878-464F-A85E-BAAD59C608EC}"/>
              </a:ext>
            </a:extLst>
          </p:cNvPr>
          <p:cNvCxnSpPr>
            <a:cxnSpLocks/>
            <a:stCxn id="20" idx="3"/>
            <a:endCxn id="22" idx="1"/>
          </p:cNvCxnSpPr>
          <p:nvPr/>
        </p:nvCxnSpPr>
        <p:spPr>
          <a:xfrm flipV="1">
            <a:off x="1544157" y="1206706"/>
            <a:ext cx="1565749" cy="190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descr="Naranja, Filamento de impresión 3D, Ácido poliláctico, Fabricación de filamentos fundidos, Impresora, Acrilonitrilo butadieno estireno, Extrusora de filamentos Lyman, Plástico png">
            <a:extLst>
              <a:ext uri="{FF2B5EF4-FFF2-40B4-BE49-F238E27FC236}">
                <a16:creationId xmlns:a16="http://schemas.microsoft.com/office/drawing/2014/main" id="{C928D19D-DD8C-4F42-AD99-430D1F4B2CD2}"/>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8094" b="93995" l="4865" r="92432">
                        <a14:foregroundMark x1="71892" y1="93734" x2="55946" y2="92950"/>
                        <a14:foregroundMark x1="55946" y1="92950" x2="43514" y2="84595"/>
                        <a14:foregroundMark x1="43514" y1="84595" x2="43243" y2="67885"/>
                        <a14:foregroundMark x1="43243" y1="67885" x2="51622" y2="55352"/>
                        <a14:foregroundMark x1="51622" y1="55352" x2="52973" y2="26893"/>
                        <a14:foregroundMark x1="52973" y1="26893" x2="66486" y2="19843"/>
                        <a14:foregroundMark x1="66486" y1="19843" x2="80000" y2="25326"/>
                        <a14:foregroundMark x1="80000" y1="25326" x2="89730" y2="36815"/>
                        <a14:foregroundMark x1="90675" y1="62141" x2="90811" y2="65796"/>
                        <a14:foregroundMark x1="89954" y1="42820" x2="90675" y2="62141"/>
                        <a14:foregroundMark x1="89740" y1="37076" x2="89954" y2="42820"/>
                        <a14:foregroundMark x1="89730" y1="36815" x2="89740" y2="37076"/>
                        <a14:foregroundMark x1="90811" y1="65796" x2="87568" y2="78590"/>
                        <a14:foregroundMark x1="87568" y1="78590" x2="88649" y2="91906"/>
                        <a14:foregroundMark x1="88649" y1="91906" x2="73243" y2="91123"/>
                        <a14:foregroundMark x1="73243" y1="91123" x2="71351" y2="92167"/>
                        <a14:foregroundMark x1="10541" y1="45431" x2="15946" y2="57441"/>
                        <a14:foregroundMark x1="15946" y1="57441" x2="14865" y2="72846"/>
                        <a14:foregroundMark x1="14865" y1="72846" x2="7568" y2="60313"/>
                        <a14:foregroundMark x1="7568" y1="60313" x2="10541" y2="46475"/>
                        <a14:foregroundMark x1="10541" y1="46475" x2="11892" y2="43864"/>
                        <a14:foregroundMark x1="29189" y1="39164" x2="39189" y2="49608"/>
                        <a14:foregroundMark x1="39189" y1="49608" x2="38649" y2="78329"/>
                        <a14:foregroundMark x1="38649" y1="78329" x2="30811" y2="67102"/>
                        <a14:foregroundMark x1="30811" y1="67102" x2="31351" y2="39164"/>
                        <a14:foregroundMark x1="31351" y1="39164" x2="27297" y2="45692"/>
                        <a14:foregroundMark x1="32703" y1="79112" x2="38108" y2="81201"/>
                        <a14:foregroundMark x1="17568" y1="88512" x2="15405" y2="44909"/>
                        <a14:foregroundMark x1="15405" y1="44909" x2="5135" y2="55614"/>
                        <a14:foregroundMark x1="5135" y1="55614" x2="14595" y2="85379"/>
                        <a14:foregroundMark x1="16486" y1="88512" x2="9730" y2="74935"/>
                        <a14:foregroundMark x1="9730" y1="74935" x2="9730" y2="43342"/>
                        <a14:foregroundMark x1="9730" y1="43342" x2="18108" y2="72846"/>
                        <a14:foregroundMark x1="18108" y1="72846" x2="16486" y2="57702"/>
                        <a14:foregroundMark x1="16486" y1="57702" x2="28378" y2="37076"/>
                        <a14:foregroundMark x1="31081" y1="37598" x2="27027" y2="39687"/>
                        <a14:foregroundMark x1="30270" y1="36031" x2="30270" y2="36031"/>
                        <a14:foregroundMark x1="12432" y1="43081" x2="12432" y2="43081"/>
                        <a14:foregroundMark x1="11351" y1="40992" x2="11351" y2="40992"/>
                        <a14:foregroundMark x1="10270" y1="39164" x2="10270" y2="39164"/>
                        <a14:foregroundMark x1="7568" y1="45170" x2="7568" y2="45170"/>
                        <a14:foregroundMark x1="9189" y1="39687" x2="9189" y2="39687"/>
                        <a14:foregroundMark x1="12162" y1="38642" x2="12162" y2="38642"/>
                        <a14:foregroundMark x1="14054" y1="38381" x2="14054" y2="38381"/>
                        <a14:foregroundMark x1="14054" y1="81984" x2="14054" y2="81984"/>
                        <a14:foregroundMark x1="17568" y1="91384" x2="8649" y2="80679"/>
                        <a14:foregroundMark x1="14054" y1="89817" x2="14054" y2="89817"/>
                        <a14:foregroundMark x1="15946" y1="83551" x2="15946" y2="83551"/>
                        <a14:foregroundMark x1="82703" y1="93734" x2="82703" y2="93734"/>
                        <a14:foregroundMark x1="82703" y1="93995" x2="82703" y2="93995"/>
                        <a14:foregroundMark x1="59730" y1="46997" x2="47568" y2="19582"/>
                        <a14:foregroundMark x1="47568" y1="19582" x2="62162" y2="11488"/>
                        <a14:foregroundMark x1="62162" y1="11488" x2="75676" y2="11749"/>
                        <a14:foregroundMark x1="75676" y1="11749" x2="82703" y2="24804"/>
                        <a14:foregroundMark x1="82703" y1="24804" x2="82703" y2="25326"/>
                        <a14:foregroundMark x1="66757" y1="46997" x2="60811" y2="33420"/>
                        <a14:foregroundMark x1="60811" y1="33420" x2="73243" y2="45692"/>
                        <a14:foregroundMark x1="73243" y1="45692" x2="84865" y2="39164"/>
                        <a14:foregroundMark x1="84865" y1="39164" x2="83784" y2="35248"/>
                        <a14:foregroundMark x1="89189" y1="29765" x2="90270" y2="32376"/>
                        <a14:foregroundMark x1="50000" y1="40209" x2="50000" y2="40209"/>
                        <a14:foregroundMark x1="45405" y1="39164" x2="45405" y2="39164"/>
                        <a14:foregroundMark x1="46216" y1="33159" x2="46216" y2="33159"/>
                        <a14:foregroundMark x1="38108" y1="8877" x2="52432" y2="12010"/>
                        <a14:foregroundMark x1="52432" y1="12010" x2="81892" y2="6005"/>
                        <a14:foregroundMark x1="81892" y1="6005" x2="52162" y2="11488"/>
                        <a14:foregroundMark x1="52162" y1="11488" x2="55676" y2="8355"/>
                        <a14:foregroundMark x1="92432" y1="47781" x2="91081" y2="43603"/>
                        <a14:foregroundMark x1="81892" y1="42298" x2="62432" y2="40209"/>
                        <a14:foregroundMark x1="62432" y1="40209" x2="46757" y2="34204"/>
                        <a14:foregroundMark x1="46757" y1="34204" x2="60811" y2="29765"/>
                        <a14:foregroundMark x1="60811" y1="29765" x2="74865" y2="37598"/>
                        <a14:foregroundMark x1="74865" y1="37598" x2="78378" y2="42037"/>
                        <a14:backgroundMark x1="92703" y1="62141" x2="92703" y2="62141"/>
                        <a14:backgroundMark x1="89189" y1="37076" x2="89189" y2="37076"/>
                        <a14:backgroundMark x1="88919" y1="42820" x2="88919" y2="42820"/>
                      </a14:backgroundRemoval>
                    </a14:imgEffect>
                  </a14:imgLayer>
                </a14:imgProps>
              </a:ext>
              <a:ext uri="{28A0092B-C50C-407E-A947-70E740481C1C}">
                <a14:useLocalDpi xmlns:a14="http://schemas.microsoft.com/office/drawing/2010/main" val="0"/>
              </a:ext>
            </a:extLst>
          </a:blip>
          <a:srcRect/>
          <a:stretch>
            <a:fillRect/>
          </a:stretch>
        </p:blipFill>
        <p:spPr bwMode="auto">
          <a:xfrm>
            <a:off x="8828643" y="766528"/>
            <a:ext cx="840544" cy="870077"/>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descr="Imagen que contiene tabla, fruta, alimentos, plato&#10;&#10;Descripción generada automáticamente">
            <a:extLst>
              <a:ext uri="{FF2B5EF4-FFF2-40B4-BE49-F238E27FC236}">
                <a16:creationId xmlns:a16="http://schemas.microsoft.com/office/drawing/2014/main" id="{EBBF4818-38FB-46CF-9712-344044303B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274" y="2714319"/>
            <a:ext cx="1114883" cy="791567"/>
          </a:xfrm>
          <a:prstGeom prst="rect">
            <a:avLst/>
          </a:prstGeom>
        </p:spPr>
      </p:pic>
      <p:pic>
        <p:nvPicPr>
          <p:cNvPr id="22" name="Imagen 21" descr="Imagen que contiene interior, tabla, lego, pequeño&#10;&#10;Descripción generada automáticamente">
            <a:extLst>
              <a:ext uri="{FF2B5EF4-FFF2-40B4-BE49-F238E27FC236}">
                <a16:creationId xmlns:a16="http://schemas.microsoft.com/office/drawing/2014/main" id="{6CE4794E-6372-419E-8EBE-A3AA5EA1A3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9906" y="726499"/>
            <a:ext cx="1333265" cy="960414"/>
          </a:xfrm>
          <a:prstGeom prst="rect">
            <a:avLst/>
          </a:prstGeom>
        </p:spPr>
      </p:pic>
      <p:pic>
        <p:nvPicPr>
          <p:cNvPr id="23" name="Imagen 22" descr="Imagen que contiene interior, tabla, lego, pequeño&#10;&#10;Descripción generada automáticamente">
            <a:extLst>
              <a:ext uri="{FF2B5EF4-FFF2-40B4-BE49-F238E27FC236}">
                <a16:creationId xmlns:a16="http://schemas.microsoft.com/office/drawing/2014/main" id="{F4C82569-93E8-47A2-B467-B51DB65E53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001794" y="726499"/>
            <a:ext cx="1333265" cy="960414"/>
          </a:xfrm>
          <a:prstGeom prst="rect">
            <a:avLst/>
          </a:prstGeom>
        </p:spPr>
      </p:pic>
      <p:pic>
        <p:nvPicPr>
          <p:cNvPr id="25" name="Imagen 24">
            <a:extLst>
              <a:ext uri="{FF2B5EF4-FFF2-40B4-BE49-F238E27FC236}">
                <a16:creationId xmlns:a16="http://schemas.microsoft.com/office/drawing/2014/main" id="{39E1FEAD-24CB-4E98-B592-1AB21AFEE9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684935" y="393480"/>
            <a:ext cx="1081215" cy="751847"/>
          </a:xfrm>
          <a:prstGeom prst="rect">
            <a:avLst/>
          </a:prstGeom>
        </p:spPr>
      </p:pic>
      <p:pic>
        <p:nvPicPr>
          <p:cNvPr id="27" name="Imagen 26">
            <a:extLst>
              <a:ext uri="{FF2B5EF4-FFF2-40B4-BE49-F238E27FC236}">
                <a16:creationId xmlns:a16="http://schemas.microsoft.com/office/drawing/2014/main" id="{67453167-5A15-4C19-8876-886A74DCBE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96410" y="2488951"/>
            <a:ext cx="1242301" cy="1242301"/>
          </a:xfrm>
          <a:prstGeom prst="rect">
            <a:avLst/>
          </a:prstGeom>
        </p:spPr>
      </p:pic>
      <p:cxnSp>
        <p:nvCxnSpPr>
          <p:cNvPr id="29" name="Conector recto de flecha 28">
            <a:extLst>
              <a:ext uri="{FF2B5EF4-FFF2-40B4-BE49-F238E27FC236}">
                <a16:creationId xmlns:a16="http://schemas.microsoft.com/office/drawing/2014/main" id="{55DB47F7-D086-4CAE-9B17-B836688C4E39}"/>
              </a:ext>
            </a:extLst>
          </p:cNvPr>
          <p:cNvCxnSpPr>
            <a:cxnSpLocks/>
            <a:stCxn id="22" idx="3"/>
            <a:endCxn id="23" idx="3"/>
          </p:cNvCxnSpPr>
          <p:nvPr/>
        </p:nvCxnSpPr>
        <p:spPr>
          <a:xfrm>
            <a:off x="4443171" y="1206706"/>
            <a:ext cx="1558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F5148021-E198-469C-8F87-4B10E97360B3}"/>
              </a:ext>
            </a:extLst>
          </p:cNvPr>
          <p:cNvCxnSpPr>
            <a:cxnSpLocks/>
            <a:stCxn id="23" idx="1"/>
            <a:endCxn id="15" idx="1"/>
          </p:cNvCxnSpPr>
          <p:nvPr/>
        </p:nvCxnSpPr>
        <p:spPr>
          <a:xfrm flipV="1">
            <a:off x="7335059" y="1201567"/>
            <a:ext cx="1493584" cy="5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F7F3FA1A-871F-4E69-92AC-3F22261B42ED}"/>
              </a:ext>
            </a:extLst>
          </p:cNvPr>
          <p:cNvCxnSpPr>
            <a:cxnSpLocks/>
            <a:stCxn id="15" idx="3"/>
            <a:endCxn id="27" idx="1"/>
          </p:cNvCxnSpPr>
          <p:nvPr/>
        </p:nvCxnSpPr>
        <p:spPr>
          <a:xfrm>
            <a:off x="9669187" y="1201567"/>
            <a:ext cx="1127223" cy="190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Image 16">
            <a:extLst>
              <a:ext uri="{FF2B5EF4-FFF2-40B4-BE49-F238E27FC236}">
                <a16:creationId xmlns:a16="http://schemas.microsoft.com/office/drawing/2014/main" id="{31A0F7B0-B581-4AC2-AE9F-57BD6F5D42C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rot="4064635">
            <a:off x="9798084" y="1131263"/>
            <a:ext cx="955574" cy="882796"/>
          </a:xfrm>
          <a:prstGeom prst="rect">
            <a:avLst/>
          </a:prstGeom>
        </p:spPr>
      </p:pic>
      <p:pic>
        <p:nvPicPr>
          <p:cNvPr id="43" name="Imagen 42" descr="Imagen que contiene camioneta, exterior, camión, caja&#10;&#10;Descripción generada automáticamente">
            <a:extLst>
              <a:ext uri="{FF2B5EF4-FFF2-40B4-BE49-F238E27FC236}">
                <a16:creationId xmlns:a16="http://schemas.microsoft.com/office/drawing/2014/main" id="{013FEBD6-7375-4058-8CE1-F917C4E5D75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b="65847"/>
          <a:stretch/>
        </p:blipFill>
        <p:spPr>
          <a:xfrm rot="18301998">
            <a:off x="1662047" y="1372715"/>
            <a:ext cx="1297549" cy="443153"/>
          </a:xfrm>
          <a:prstGeom prst="rect">
            <a:avLst/>
          </a:prstGeom>
        </p:spPr>
      </p:pic>
      <p:pic>
        <p:nvPicPr>
          <p:cNvPr id="44" name="Imagen 43" descr="Imagen que contiene camioneta, exterior, camión, caja&#10;&#10;Descripción generada automáticamente">
            <a:extLst>
              <a:ext uri="{FF2B5EF4-FFF2-40B4-BE49-F238E27FC236}">
                <a16:creationId xmlns:a16="http://schemas.microsoft.com/office/drawing/2014/main" id="{9F49007F-7110-457B-B7AC-AF7E2B112812}"/>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65847"/>
          <a:stretch/>
        </p:blipFill>
        <p:spPr>
          <a:xfrm>
            <a:off x="7570769" y="740977"/>
            <a:ext cx="1085872" cy="370859"/>
          </a:xfrm>
          <a:prstGeom prst="rect">
            <a:avLst/>
          </a:prstGeom>
        </p:spPr>
      </p:pic>
      <p:sp>
        <p:nvSpPr>
          <p:cNvPr id="45" name="CuadroTexto 44">
            <a:extLst>
              <a:ext uri="{FF2B5EF4-FFF2-40B4-BE49-F238E27FC236}">
                <a16:creationId xmlns:a16="http://schemas.microsoft.com/office/drawing/2014/main" id="{780E1D74-7450-4B74-BC4C-B33E39FF096A}"/>
              </a:ext>
            </a:extLst>
          </p:cNvPr>
          <p:cNvSpPr txBox="1"/>
          <p:nvPr/>
        </p:nvSpPr>
        <p:spPr>
          <a:xfrm>
            <a:off x="564723" y="3462173"/>
            <a:ext cx="1114884" cy="646331"/>
          </a:xfrm>
          <a:prstGeom prst="rect">
            <a:avLst/>
          </a:prstGeom>
          <a:noFill/>
        </p:spPr>
        <p:txBody>
          <a:bodyPr wrap="square" rtlCol="0">
            <a:spAutoFit/>
          </a:bodyPr>
          <a:lstStyle/>
          <a:p>
            <a:pPr algn="ctr"/>
            <a:r>
              <a:rPr lang="es-CL" sz="1200" dirty="0" err="1"/>
              <a:t>NatureWorks</a:t>
            </a:r>
            <a:r>
              <a:rPr lang="es-CL" sz="1200" dirty="0"/>
              <a:t>,</a:t>
            </a:r>
          </a:p>
          <a:p>
            <a:pPr algn="ctr"/>
            <a:r>
              <a:rPr lang="es-CL" sz="1200" dirty="0"/>
              <a:t>Nebraska, EE.UU.</a:t>
            </a:r>
            <a:endParaRPr lang="fr-FR" sz="1200" dirty="0"/>
          </a:p>
        </p:txBody>
      </p:sp>
      <p:sp>
        <p:nvSpPr>
          <p:cNvPr id="46" name="CuadroTexto 45">
            <a:extLst>
              <a:ext uri="{FF2B5EF4-FFF2-40B4-BE49-F238E27FC236}">
                <a16:creationId xmlns:a16="http://schemas.microsoft.com/office/drawing/2014/main" id="{EC53BF6A-2CA2-4A03-B5D9-CA86E2818F12}"/>
              </a:ext>
            </a:extLst>
          </p:cNvPr>
          <p:cNvSpPr txBox="1"/>
          <p:nvPr/>
        </p:nvSpPr>
        <p:spPr>
          <a:xfrm>
            <a:off x="3370316" y="1668803"/>
            <a:ext cx="1114884" cy="646331"/>
          </a:xfrm>
          <a:prstGeom prst="rect">
            <a:avLst/>
          </a:prstGeom>
          <a:noFill/>
        </p:spPr>
        <p:txBody>
          <a:bodyPr wrap="square" rtlCol="0">
            <a:spAutoFit/>
          </a:bodyPr>
          <a:lstStyle/>
          <a:p>
            <a:pPr algn="ctr"/>
            <a:r>
              <a:rPr lang="es-CL" sz="1200" dirty="0"/>
              <a:t>Port </a:t>
            </a:r>
            <a:r>
              <a:rPr lang="es-CL" sz="1200" dirty="0" err="1"/>
              <a:t>of</a:t>
            </a:r>
            <a:r>
              <a:rPr lang="es-CL" sz="1200" dirty="0"/>
              <a:t> Chicago, EE.UU.</a:t>
            </a:r>
            <a:endParaRPr lang="fr-FR" sz="1200" dirty="0"/>
          </a:p>
        </p:txBody>
      </p:sp>
      <p:sp>
        <p:nvSpPr>
          <p:cNvPr id="47" name="CuadroTexto 46">
            <a:extLst>
              <a:ext uri="{FF2B5EF4-FFF2-40B4-BE49-F238E27FC236}">
                <a16:creationId xmlns:a16="http://schemas.microsoft.com/office/drawing/2014/main" id="{C2624535-57E8-43AB-9F99-597A6259D107}"/>
              </a:ext>
            </a:extLst>
          </p:cNvPr>
          <p:cNvSpPr txBox="1"/>
          <p:nvPr/>
        </p:nvSpPr>
        <p:spPr>
          <a:xfrm>
            <a:off x="6080771" y="1686913"/>
            <a:ext cx="1114884" cy="646331"/>
          </a:xfrm>
          <a:prstGeom prst="rect">
            <a:avLst/>
          </a:prstGeom>
          <a:noFill/>
        </p:spPr>
        <p:txBody>
          <a:bodyPr wrap="square" rtlCol="0">
            <a:spAutoFit/>
          </a:bodyPr>
          <a:lstStyle/>
          <a:p>
            <a:pPr algn="ctr"/>
            <a:r>
              <a:rPr lang="es-CL" sz="1200" dirty="0"/>
              <a:t>Port </a:t>
            </a:r>
            <a:r>
              <a:rPr lang="es-CL" sz="1200" dirty="0" err="1"/>
              <a:t>of</a:t>
            </a:r>
            <a:r>
              <a:rPr lang="es-CL" sz="1200" dirty="0"/>
              <a:t> </a:t>
            </a:r>
            <a:r>
              <a:rPr lang="es-CL" sz="1200" dirty="0" err="1"/>
              <a:t>Norderham</a:t>
            </a:r>
            <a:r>
              <a:rPr lang="es-CL" sz="1200" dirty="0"/>
              <a:t>, </a:t>
            </a:r>
            <a:r>
              <a:rPr lang="es-CL" sz="1200" dirty="0" err="1"/>
              <a:t>Germany</a:t>
            </a:r>
            <a:endParaRPr lang="fr-FR" sz="1200" dirty="0"/>
          </a:p>
        </p:txBody>
      </p:sp>
      <p:sp>
        <p:nvSpPr>
          <p:cNvPr id="48" name="CuadroTexto 47">
            <a:extLst>
              <a:ext uri="{FF2B5EF4-FFF2-40B4-BE49-F238E27FC236}">
                <a16:creationId xmlns:a16="http://schemas.microsoft.com/office/drawing/2014/main" id="{2EBB412D-E960-4CC7-8F77-30176D2ECC57}"/>
              </a:ext>
            </a:extLst>
          </p:cNvPr>
          <p:cNvSpPr txBox="1"/>
          <p:nvPr/>
        </p:nvSpPr>
        <p:spPr>
          <a:xfrm>
            <a:off x="8769674" y="1664768"/>
            <a:ext cx="1114884" cy="646331"/>
          </a:xfrm>
          <a:prstGeom prst="rect">
            <a:avLst/>
          </a:prstGeom>
          <a:noFill/>
        </p:spPr>
        <p:txBody>
          <a:bodyPr wrap="square" rtlCol="0">
            <a:spAutoFit/>
          </a:bodyPr>
          <a:lstStyle/>
          <a:p>
            <a:pPr algn="ctr"/>
            <a:r>
              <a:rPr lang="es-CL" sz="1200" dirty="0"/>
              <a:t>GEHR, Mannheim, </a:t>
            </a:r>
            <a:r>
              <a:rPr lang="es-CL" sz="1200" dirty="0" err="1"/>
              <a:t>Germany</a:t>
            </a:r>
            <a:r>
              <a:rPr lang="es-CL" sz="1200" dirty="0"/>
              <a:t>..</a:t>
            </a:r>
            <a:endParaRPr lang="fr-FR" sz="1200" dirty="0"/>
          </a:p>
        </p:txBody>
      </p:sp>
      <p:sp>
        <p:nvSpPr>
          <p:cNvPr id="49" name="CuadroTexto 48">
            <a:extLst>
              <a:ext uri="{FF2B5EF4-FFF2-40B4-BE49-F238E27FC236}">
                <a16:creationId xmlns:a16="http://schemas.microsoft.com/office/drawing/2014/main" id="{31B695EF-7719-43A4-BAC3-4C0ED8BC8BD1}"/>
              </a:ext>
            </a:extLst>
          </p:cNvPr>
          <p:cNvSpPr txBox="1"/>
          <p:nvPr/>
        </p:nvSpPr>
        <p:spPr>
          <a:xfrm>
            <a:off x="10931847" y="3456339"/>
            <a:ext cx="1114884" cy="461665"/>
          </a:xfrm>
          <a:prstGeom prst="rect">
            <a:avLst/>
          </a:prstGeom>
          <a:noFill/>
        </p:spPr>
        <p:txBody>
          <a:bodyPr wrap="square" rtlCol="0">
            <a:spAutoFit/>
          </a:bodyPr>
          <a:lstStyle/>
          <a:p>
            <a:pPr algn="ctr"/>
            <a:r>
              <a:rPr lang="es-CL" sz="1200" dirty="0"/>
              <a:t>Nancy </a:t>
            </a:r>
            <a:r>
              <a:rPr lang="es-CL" sz="1200" dirty="0" err="1"/>
              <a:t>schools</a:t>
            </a:r>
            <a:r>
              <a:rPr lang="es-CL" sz="1200" dirty="0"/>
              <a:t>, France</a:t>
            </a:r>
            <a:endParaRPr lang="fr-FR" sz="1200" dirty="0"/>
          </a:p>
        </p:txBody>
      </p:sp>
      <p:sp>
        <p:nvSpPr>
          <p:cNvPr id="50" name="CuadroTexto 49">
            <a:extLst>
              <a:ext uri="{FF2B5EF4-FFF2-40B4-BE49-F238E27FC236}">
                <a16:creationId xmlns:a16="http://schemas.microsoft.com/office/drawing/2014/main" id="{8DD5EBD5-067D-449A-B4BE-EB60490BC0F7}"/>
              </a:ext>
            </a:extLst>
          </p:cNvPr>
          <p:cNvSpPr txBox="1"/>
          <p:nvPr/>
        </p:nvSpPr>
        <p:spPr>
          <a:xfrm rot="18290312">
            <a:off x="2107426" y="1776440"/>
            <a:ext cx="1114884" cy="276999"/>
          </a:xfrm>
          <a:prstGeom prst="rect">
            <a:avLst/>
          </a:prstGeom>
          <a:noFill/>
        </p:spPr>
        <p:txBody>
          <a:bodyPr wrap="square" rtlCol="0">
            <a:spAutoFit/>
          </a:bodyPr>
          <a:lstStyle/>
          <a:p>
            <a:pPr algn="ctr"/>
            <a:r>
              <a:rPr lang="es-CL" sz="1200" dirty="0"/>
              <a:t>756 KM</a:t>
            </a:r>
            <a:endParaRPr lang="fr-FR" sz="1200" dirty="0"/>
          </a:p>
        </p:txBody>
      </p:sp>
      <p:sp>
        <p:nvSpPr>
          <p:cNvPr id="51" name="CuadroTexto 50">
            <a:extLst>
              <a:ext uri="{FF2B5EF4-FFF2-40B4-BE49-F238E27FC236}">
                <a16:creationId xmlns:a16="http://schemas.microsoft.com/office/drawing/2014/main" id="{EF1947CE-828F-4369-BF00-4EF93A7B2AA4}"/>
              </a:ext>
            </a:extLst>
          </p:cNvPr>
          <p:cNvSpPr txBox="1"/>
          <p:nvPr/>
        </p:nvSpPr>
        <p:spPr>
          <a:xfrm>
            <a:off x="4767285" y="1242099"/>
            <a:ext cx="1114884" cy="461665"/>
          </a:xfrm>
          <a:prstGeom prst="rect">
            <a:avLst/>
          </a:prstGeom>
          <a:noFill/>
        </p:spPr>
        <p:txBody>
          <a:bodyPr wrap="square" rtlCol="0">
            <a:spAutoFit/>
          </a:bodyPr>
          <a:lstStyle/>
          <a:p>
            <a:pPr algn="ctr"/>
            <a:r>
              <a:rPr lang="es-CL" sz="1200" dirty="0"/>
              <a:t>3588 </a:t>
            </a:r>
            <a:r>
              <a:rPr lang="es-CL" sz="1200" dirty="0" err="1"/>
              <a:t>nautical</a:t>
            </a:r>
            <a:r>
              <a:rPr lang="es-CL" sz="1200" dirty="0"/>
              <a:t> miles</a:t>
            </a:r>
            <a:endParaRPr lang="fr-FR" sz="1200" dirty="0"/>
          </a:p>
        </p:txBody>
      </p:sp>
      <p:sp>
        <p:nvSpPr>
          <p:cNvPr id="52" name="CuadroTexto 51">
            <a:extLst>
              <a:ext uri="{FF2B5EF4-FFF2-40B4-BE49-F238E27FC236}">
                <a16:creationId xmlns:a16="http://schemas.microsoft.com/office/drawing/2014/main" id="{982D5FA5-0B99-46C4-8171-69FBF7254059}"/>
              </a:ext>
            </a:extLst>
          </p:cNvPr>
          <p:cNvSpPr txBox="1"/>
          <p:nvPr/>
        </p:nvSpPr>
        <p:spPr>
          <a:xfrm>
            <a:off x="7601333" y="1296437"/>
            <a:ext cx="1114884" cy="276999"/>
          </a:xfrm>
          <a:prstGeom prst="rect">
            <a:avLst/>
          </a:prstGeom>
          <a:noFill/>
        </p:spPr>
        <p:txBody>
          <a:bodyPr wrap="square" rtlCol="0">
            <a:spAutoFit/>
          </a:bodyPr>
          <a:lstStyle/>
          <a:p>
            <a:pPr algn="ctr"/>
            <a:r>
              <a:rPr lang="es-CL" sz="1200" dirty="0"/>
              <a:t>558  KM</a:t>
            </a:r>
            <a:endParaRPr lang="fr-FR" sz="1200" dirty="0"/>
          </a:p>
        </p:txBody>
      </p:sp>
      <p:sp>
        <p:nvSpPr>
          <p:cNvPr id="53" name="CuadroTexto 52">
            <a:extLst>
              <a:ext uri="{FF2B5EF4-FFF2-40B4-BE49-F238E27FC236}">
                <a16:creationId xmlns:a16="http://schemas.microsoft.com/office/drawing/2014/main" id="{41FAF345-0450-4CDB-980D-BDA89CCE57F4}"/>
              </a:ext>
            </a:extLst>
          </p:cNvPr>
          <p:cNvSpPr txBox="1"/>
          <p:nvPr/>
        </p:nvSpPr>
        <p:spPr>
          <a:xfrm rot="3983538">
            <a:off x="9585722" y="2091678"/>
            <a:ext cx="1114884" cy="276999"/>
          </a:xfrm>
          <a:prstGeom prst="rect">
            <a:avLst/>
          </a:prstGeom>
          <a:noFill/>
        </p:spPr>
        <p:txBody>
          <a:bodyPr wrap="square" rtlCol="0">
            <a:spAutoFit/>
          </a:bodyPr>
          <a:lstStyle/>
          <a:p>
            <a:pPr algn="ctr"/>
            <a:r>
              <a:rPr lang="es-CL" sz="1200" dirty="0"/>
              <a:t>280 km</a:t>
            </a:r>
            <a:endParaRPr lang="fr-FR" sz="1200" dirty="0"/>
          </a:p>
        </p:txBody>
      </p:sp>
      <p:cxnSp>
        <p:nvCxnSpPr>
          <p:cNvPr id="56" name="Conector recto de flecha 55">
            <a:extLst>
              <a:ext uri="{FF2B5EF4-FFF2-40B4-BE49-F238E27FC236}">
                <a16:creationId xmlns:a16="http://schemas.microsoft.com/office/drawing/2014/main" id="{120D249B-AF9D-4BC8-B298-449EBF4B8C89}"/>
              </a:ext>
            </a:extLst>
          </p:cNvPr>
          <p:cNvCxnSpPr>
            <a:cxnSpLocks/>
            <a:stCxn id="20" idx="3"/>
            <a:endCxn id="57" idx="1"/>
          </p:cNvCxnSpPr>
          <p:nvPr/>
        </p:nvCxnSpPr>
        <p:spPr>
          <a:xfrm>
            <a:off x="1544157" y="3110103"/>
            <a:ext cx="1243529" cy="23234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57" name="Picture 2" descr="Naranja, Filamento de impresión 3D, Ácido poliláctico, Fabricación de filamentos fundidos, Impresora, Acrilonitrilo butadieno estireno, Extrusora de filamentos Lyman, Plástico png">
            <a:extLst>
              <a:ext uri="{FF2B5EF4-FFF2-40B4-BE49-F238E27FC236}">
                <a16:creationId xmlns:a16="http://schemas.microsoft.com/office/drawing/2014/main" id="{0B288482-F086-4152-AB87-01751CFE681C}"/>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8094" b="93995" l="4865" r="92432">
                        <a14:foregroundMark x1="71892" y1="93734" x2="55946" y2="92950"/>
                        <a14:foregroundMark x1="55946" y1="92950" x2="43514" y2="84595"/>
                        <a14:foregroundMark x1="43514" y1="84595" x2="43243" y2="67885"/>
                        <a14:foregroundMark x1="43243" y1="67885" x2="51622" y2="55352"/>
                        <a14:foregroundMark x1="51622" y1="55352" x2="52973" y2="26893"/>
                        <a14:foregroundMark x1="52973" y1="26893" x2="66486" y2="19843"/>
                        <a14:foregroundMark x1="66486" y1="19843" x2="80000" y2="25326"/>
                        <a14:foregroundMark x1="80000" y1="25326" x2="89730" y2="36815"/>
                        <a14:foregroundMark x1="90675" y1="62141" x2="90811" y2="65796"/>
                        <a14:foregroundMark x1="89954" y1="42820" x2="90675" y2="62141"/>
                        <a14:foregroundMark x1="89740" y1="37076" x2="89954" y2="42820"/>
                        <a14:foregroundMark x1="89730" y1="36815" x2="89740" y2="37076"/>
                        <a14:foregroundMark x1="90811" y1="65796" x2="87568" y2="78590"/>
                        <a14:foregroundMark x1="87568" y1="78590" x2="88649" y2="91906"/>
                        <a14:foregroundMark x1="88649" y1="91906" x2="73243" y2="91123"/>
                        <a14:foregroundMark x1="73243" y1="91123" x2="71351" y2="92167"/>
                        <a14:foregroundMark x1="10541" y1="45431" x2="15946" y2="57441"/>
                        <a14:foregroundMark x1="15946" y1="57441" x2="14865" y2="72846"/>
                        <a14:foregroundMark x1="14865" y1="72846" x2="7568" y2="60313"/>
                        <a14:foregroundMark x1="7568" y1="60313" x2="10541" y2="46475"/>
                        <a14:foregroundMark x1="10541" y1="46475" x2="11892" y2="43864"/>
                        <a14:foregroundMark x1="29189" y1="39164" x2="39189" y2="49608"/>
                        <a14:foregroundMark x1="39189" y1="49608" x2="38649" y2="78329"/>
                        <a14:foregroundMark x1="38649" y1="78329" x2="30811" y2="67102"/>
                        <a14:foregroundMark x1="30811" y1="67102" x2="31351" y2="39164"/>
                        <a14:foregroundMark x1="31351" y1="39164" x2="27297" y2="45692"/>
                        <a14:foregroundMark x1="32703" y1="79112" x2="38108" y2="81201"/>
                        <a14:foregroundMark x1="17568" y1="88512" x2="15405" y2="44909"/>
                        <a14:foregroundMark x1="15405" y1="44909" x2="5135" y2="55614"/>
                        <a14:foregroundMark x1="5135" y1="55614" x2="14595" y2="85379"/>
                        <a14:foregroundMark x1="16486" y1="88512" x2="9730" y2="74935"/>
                        <a14:foregroundMark x1="9730" y1="74935" x2="9730" y2="43342"/>
                        <a14:foregroundMark x1="9730" y1="43342" x2="18108" y2="72846"/>
                        <a14:foregroundMark x1="18108" y1="72846" x2="16486" y2="57702"/>
                        <a14:foregroundMark x1="16486" y1="57702" x2="28378" y2="37076"/>
                        <a14:foregroundMark x1="31081" y1="37598" x2="27027" y2="39687"/>
                        <a14:foregroundMark x1="30270" y1="36031" x2="30270" y2="36031"/>
                        <a14:foregroundMark x1="12432" y1="43081" x2="12432" y2="43081"/>
                        <a14:foregroundMark x1="11351" y1="40992" x2="11351" y2="40992"/>
                        <a14:foregroundMark x1="10270" y1="39164" x2="10270" y2="39164"/>
                        <a14:foregroundMark x1="7568" y1="45170" x2="7568" y2="45170"/>
                        <a14:foregroundMark x1="9189" y1="39687" x2="9189" y2="39687"/>
                        <a14:foregroundMark x1="12162" y1="38642" x2="12162" y2="38642"/>
                        <a14:foregroundMark x1="14054" y1="38381" x2="14054" y2="38381"/>
                        <a14:foregroundMark x1="14054" y1="81984" x2="14054" y2="81984"/>
                        <a14:foregroundMark x1="17568" y1="91384" x2="8649" y2="80679"/>
                        <a14:foregroundMark x1="14054" y1="89817" x2="14054" y2="89817"/>
                        <a14:foregroundMark x1="15946" y1="83551" x2="15946" y2="83551"/>
                        <a14:foregroundMark x1="82703" y1="93734" x2="82703" y2="93734"/>
                        <a14:foregroundMark x1="82703" y1="93995" x2="82703" y2="93995"/>
                        <a14:foregroundMark x1="59730" y1="46997" x2="47568" y2="19582"/>
                        <a14:foregroundMark x1="47568" y1="19582" x2="62162" y2="11488"/>
                        <a14:foregroundMark x1="62162" y1="11488" x2="75676" y2="11749"/>
                        <a14:foregroundMark x1="75676" y1="11749" x2="82703" y2="24804"/>
                        <a14:foregroundMark x1="82703" y1="24804" x2="82703" y2="25326"/>
                        <a14:foregroundMark x1="66757" y1="46997" x2="60811" y2="33420"/>
                        <a14:foregroundMark x1="60811" y1="33420" x2="73243" y2="45692"/>
                        <a14:foregroundMark x1="73243" y1="45692" x2="84865" y2="39164"/>
                        <a14:foregroundMark x1="84865" y1="39164" x2="83784" y2="35248"/>
                        <a14:foregroundMark x1="89189" y1="29765" x2="90270" y2="32376"/>
                        <a14:foregroundMark x1="50000" y1="40209" x2="50000" y2="40209"/>
                        <a14:foregroundMark x1="45405" y1="39164" x2="45405" y2="39164"/>
                        <a14:foregroundMark x1="46216" y1="33159" x2="46216" y2="33159"/>
                        <a14:foregroundMark x1="38108" y1="8877" x2="52432" y2="12010"/>
                        <a14:foregroundMark x1="52432" y1="12010" x2="81892" y2="6005"/>
                        <a14:foregroundMark x1="81892" y1="6005" x2="52162" y2="11488"/>
                        <a14:foregroundMark x1="52162" y1="11488" x2="55676" y2="8355"/>
                        <a14:foregroundMark x1="92432" y1="47781" x2="91081" y2="43603"/>
                        <a14:foregroundMark x1="81892" y1="42298" x2="62432" y2="40209"/>
                        <a14:foregroundMark x1="62432" y1="40209" x2="46757" y2="34204"/>
                        <a14:foregroundMark x1="46757" y1="34204" x2="60811" y2="29765"/>
                        <a14:foregroundMark x1="60811" y1="29765" x2="74865" y2="37598"/>
                        <a14:foregroundMark x1="74865" y1="37598" x2="78378" y2="42037"/>
                        <a14:backgroundMark x1="92703" y1="62141" x2="92703" y2="62141"/>
                        <a14:backgroundMark x1="89189" y1="37076" x2="89189" y2="37076"/>
                        <a14:backgroundMark x1="88919" y1="42820" x2="88919" y2="42820"/>
                      </a14:backgroundRemoval>
                    </a14:imgEffect>
                  </a14:imgLayer>
                </a14:imgProps>
              </a:ext>
              <a:ext uri="{28A0092B-C50C-407E-A947-70E740481C1C}">
                <a14:useLocalDpi xmlns:a14="http://schemas.microsoft.com/office/drawing/2010/main" val="0"/>
              </a:ext>
            </a:extLst>
          </a:blip>
          <a:srcRect/>
          <a:stretch>
            <a:fillRect/>
          </a:stretch>
        </p:blipFill>
        <p:spPr bwMode="auto">
          <a:xfrm>
            <a:off x="2787686" y="5031563"/>
            <a:ext cx="776698" cy="803988"/>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16">
            <a:extLst>
              <a:ext uri="{FF2B5EF4-FFF2-40B4-BE49-F238E27FC236}">
                <a16:creationId xmlns:a16="http://schemas.microsoft.com/office/drawing/2014/main" id="{3374EF48-4430-47CE-A845-038E224F3EF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rot="18860484">
            <a:off x="9225761" y="4480336"/>
            <a:ext cx="962607" cy="889294"/>
          </a:xfrm>
          <a:prstGeom prst="rect">
            <a:avLst/>
          </a:prstGeom>
        </p:spPr>
      </p:pic>
      <p:pic>
        <p:nvPicPr>
          <p:cNvPr id="61" name="Imagen 60" descr="Imagen que contiene camioneta, exterior, camión, caja&#10;&#10;Descripción generada automáticamente">
            <a:extLst>
              <a:ext uri="{FF2B5EF4-FFF2-40B4-BE49-F238E27FC236}">
                <a16:creationId xmlns:a16="http://schemas.microsoft.com/office/drawing/2014/main" id="{3653CDBD-F383-4D4B-AB24-BC59327C7639}"/>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65847"/>
          <a:stretch/>
        </p:blipFill>
        <p:spPr>
          <a:xfrm rot="3624768">
            <a:off x="1551329" y="4504713"/>
            <a:ext cx="1226052" cy="418735"/>
          </a:xfrm>
          <a:prstGeom prst="rect">
            <a:avLst/>
          </a:prstGeom>
        </p:spPr>
      </p:pic>
      <p:sp>
        <p:nvSpPr>
          <p:cNvPr id="63" name="CuadroTexto 62">
            <a:extLst>
              <a:ext uri="{FF2B5EF4-FFF2-40B4-BE49-F238E27FC236}">
                <a16:creationId xmlns:a16="http://schemas.microsoft.com/office/drawing/2014/main" id="{5B7C0FD7-62F8-48CB-90C8-3FE4929B3D4C}"/>
              </a:ext>
            </a:extLst>
          </p:cNvPr>
          <p:cNvSpPr txBox="1"/>
          <p:nvPr/>
        </p:nvSpPr>
        <p:spPr>
          <a:xfrm>
            <a:off x="2657211" y="5775880"/>
            <a:ext cx="1114884" cy="461665"/>
          </a:xfrm>
          <a:prstGeom prst="rect">
            <a:avLst/>
          </a:prstGeom>
          <a:noFill/>
        </p:spPr>
        <p:txBody>
          <a:bodyPr wrap="square" rtlCol="0">
            <a:spAutoFit/>
          </a:bodyPr>
          <a:lstStyle/>
          <a:p>
            <a:pPr algn="ctr"/>
            <a:r>
              <a:rPr lang="es-CL" sz="1200" dirty="0"/>
              <a:t>3D-FUEL, Fargo, EE.UU.</a:t>
            </a:r>
            <a:endParaRPr lang="fr-FR" sz="1200" dirty="0"/>
          </a:p>
        </p:txBody>
      </p:sp>
      <p:sp>
        <p:nvSpPr>
          <p:cNvPr id="64" name="CuadroTexto 63">
            <a:extLst>
              <a:ext uri="{FF2B5EF4-FFF2-40B4-BE49-F238E27FC236}">
                <a16:creationId xmlns:a16="http://schemas.microsoft.com/office/drawing/2014/main" id="{D10B4E63-F45D-4CF2-A9A2-918BA000ED1A}"/>
              </a:ext>
            </a:extLst>
          </p:cNvPr>
          <p:cNvSpPr txBox="1"/>
          <p:nvPr/>
        </p:nvSpPr>
        <p:spPr>
          <a:xfrm>
            <a:off x="4749538" y="6112747"/>
            <a:ext cx="1114884" cy="461665"/>
          </a:xfrm>
          <a:prstGeom prst="rect">
            <a:avLst/>
          </a:prstGeom>
          <a:noFill/>
        </p:spPr>
        <p:txBody>
          <a:bodyPr wrap="square" rtlCol="0">
            <a:spAutoFit/>
          </a:bodyPr>
          <a:lstStyle/>
          <a:p>
            <a:pPr algn="ctr"/>
            <a:r>
              <a:rPr lang="es-CL" sz="1200" dirty="0"/>
              <a:t>Fargo </a:t>
            </a:r>
            <a:r>
              <a:rPr lang="es-CL" sz="1200" dirty="0" err="1"/>
              <a:t>airport</a:t>
            </a:r>
            <a:r>
              <a:rPr lang="es-CL" sz="1200" dirty="0"/>
              <a:t>, EE.UU. </a:t>
            </a:r>
            <a:endParaRPr lang="fr-FR" sz="1200" dirty="0"/>
          </a:p>
        </p:txBody>
      </p:sp>
      <p:sp>
        <p:nvSpPr>
          <p:cNvPr id="66" name="CuadroTexto 65">
            <a:extLst>
              <a:ext uri="{FF2B5EF4-FFF2-40B4-BE49-F238E27FC236}">
                <a16:creationId xmlns:a16="http://schemas.microsoft.com/office/drawing/2014/main" id="{6127780C-5164-445D-9F17-DBED68167A73}"/>
              </a:ext>
            </a:extLst>
          </p:cNvPr>
          <p:cNvSpPr txBox="1"/>
          <p:nvPr/>
        </p:nvSpPr>
        <p:spPr>
          <a:xfrm rot="3547961">
            <a:off x="1780337" y="4076739"/>
            <a:ext cx="1114884" cy="276999"/>
          </a:xfrm>
          <a:prstGeom prst="rect">
            <a:avLst/>
          </a:prstGeom>
          <a:noFill/>
        </p:spPr>
        <p:txBody>
          <a:bodyPr wrap="square" rtlCol="0">
            <a:spAutoFit/>
          </a:bodyPr>
          <a:lstStyle/>
          <a:p>
            <a:pPr algn="ctr"/>
            <a:r>
              <a:rPr lang="es-CL" sz="1200" dirty="0"/>
              <a:t>645 KM</a:t>
            </a:r>
            <a:endParaRPr lang="fr-FR" sz="1200" dirty="0"/>
          </a:p>
        </p:txBody>
      </p:sp>
      <p:sp>
        <p:nvSpPr>
          <p:cNvPr id="67" name="CuadroTexto 66">
            <a:extLst>
              <a:ext uri="{FF2B5EF4-FFF2-40B4-BE49-F238E27FC236}">
                <a16:creationId xmlns:a16="http://schemas.microsoft.com/office/drawing/2014/main" id="{28DC7AE1-1DDE-4814-8FE0-DA10925A4BC8}"/>
              </a:ext>
            </a:extLst>
          </p:cNvPr>
          <p:cNvSpPr txBox="1"/>
          <p:nvPr/>
        </p:nvSpPr>
        <p:spPr>
          <a:xfrm>
            <a:off x="5866132" y="5525069"/>
            <a:ext cx="1460526" cy="276999"/>
          </a:xfrm>
          <a:prstGeom prst="rect">
            <a:avLst/>
          </a:prstGeom>
          <a:noFill/>
        </p:spPr>
        <p:txBody>
          <a:bodyPr wrap="square" rtlCol="0">
            <a:spAutoFit/>
          </a:bodyPr>
          <a:lstStyle/>
          <a:p>
            <a:pPr algn="ctr"/>
            <a:r>
              <a:rPr lang="es-CL" sz="1200" dirty="0"/>
              <a:t>6971 km (9 </a:t>
            </a:r>
            <a:r>
              <a:rPr lang="es-CL" sz="1200" dirty="0" err="1"/>
              <a:t>hours</a:t>
            </a:r>
            <a:r>
              <a:rPr lang="es-CL" sz="1200" dirty="0"/>
              <a:t>)</a:t>
            </a:r>
            <a:endParaRPr lang="fr-FR" sz="1200" dirty="0"/>
          </a:p>
        </p:txBody>
      </p:sp>
      <p:sp>
        <p:nvSpPr>
          <p:cNvPr id="68" name="CuadroTexto 67">
            <a:extLst>
              <a:ext uri="{FF2B5EF4-FFF2-40B4-BE49-F238E27FC236}">
                <a16:creationId xmlns:a16="http://schemas.microsoft.com/office/drawing/2014/main" id="{57B091AE-1497-49FA-8BAF-9F76ED1DA645}"/>
              </a:ext>
            </a:extLst>
          </p:cNvPr>
          <p:cNvSpPr txBox="1"/>
          <p:nvPr/>
        </p:nvSpPr>
        <p:spPr>
          <a:xfrm rot="18797620">
            <a:off x="8782883" y="4276073"/>
            <a:ext cx="1114884" cy="276999"/>
          </a:xfrm>
          <a:prstGeom prst="rect">
            <a:avLst/>
          </a:prstGeom>
          <a:noFill/>
        </p:spPr>
        <p:txBody>
          <a:bodyPr wrap="square" rtlCol="0">
            <a:spAutoFit/>
          </a:bodyPr>
          <a:lstStyle/>
          <a:p>
            <a:pPr algn="ctr"/>
            <a:r>
              <a:rPr lang="es-CL" sz="1200" dirty="0"/>
              <a:t>152 km</a:t>
            </a:r>
            <a:endParaRPr lang="fr-FR" sz="1200" dirty="0"/>
          </a:p>
        </p:txBody>
      </p:sp>
      <p:pic>
        <p:nvPicPr>
          <p:cNvPr id="69" name="Imagen 68" descr="Imagen que contiene objeto, reloj&#10;&#10;Descripción generada automáticamente">
            <a:extLst>
              <a:ext uri="{FF2B5EF4-FFF2-40B4-BE49-F238E27FC236}">
                <a16:creationId xmlns:a16="http://schemas.microsoft.com/office/drawing/2014/main" id="{F1496D1D-4729-488C-B0B3-E55C0D5D6A5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749538" y="4799638"/>
            <a:ext cx="1161542" cy="1241191"/>
          </a:xfrm>
          <a:prstGeom prst="rect">
            <a:avLst/>
          </a:prstGeom>
        </p:spPr>
      </p:pic>
      <p:grpSp>
        <p:nvGrpSpPr>
          <p:cNvPr id="112" name="Grupo 111">
            <a:extLst>
              <a:ext uri="{FF2B5EF4-FFF2-40B4-BE49-F238E27FC236}">
                <a16:creationId xmlns:a16="http://schemas.microsoft.com/office/drawing/2014/main" id="{D1444FD5-1527-4BD2-B591-6076651AD56C}"/>
              </a:ext>
            </a:extLst>
          </p:cNvPr>
          <p:cNvGrpSpPr/>
          <p:nvPr/>
        </p:nvGrpSpPr>
        <p:grpSpPr>
          <a:xfrm>
            <a:off x="7379841" y="4820225"/>
            <a:ext cx="1326194" cy="1215391"/>
            <a:chOff x="7016917" y="3560645"/>
            <a:chExt cx="1123663" cy="988241"/>
          </a:xfrm>
        </p:grpSpPr>
        <p:pic>
          <p:nvPicPr>
            <p:cNvPr id="70" name="Imagen 69" descr="Imagen que contiene objeto, reloj&#10;&#10;Descripción generada automáticamente">
              <a:extLst>
                <a:ext uri="{FF2B5EF4-FFF2-40B4-BE49-F238E27FC236}">
                  <a16:creationId xmlns:a16="http://schemas.microsoft.com/office/drawing/2014/main" id="{8E9347E5-C5B8-47F7-88DD-627F5428C27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7215755" y="3560645"/>
              <a:ext cx="924825" cy="988241"/>
            </a:xfrm>
            <a:prstGeom prst="rect">
              <a:avLst/>
            </a:prstGeom>
          </p:spPr>
        </p:pic>
        <p:sp>
          <p:nvSpPr>
            <p:cNvPr id="71" name="Rectángulo 70">
              <a:extLst>
                <a:ext uri="{FF2B5EF4-FFF2-40B4-BE49-F238E27FC236}">
                  <a16:creationId xmlns:a16="http://schemas.microsoft.com/office/drawing/2014/main" id="{9B9CF29F-BE0D-4443-A17C-3486BEE8AAE0}"/>
                </a:ext>
              </a:extLst>
            </p:cNvPr>
            <p:cNvSpPr/>
            <p:nvPr/>
          </p:nvSpPr>
          <p:spPr>
            <a:xfrm>
              <a:off x="7016917" y="3766136"/>
              <a:ext cx="637773" cy="2685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2" name="Imagen 71" descr="Imagen que contiene objeto, reloj&#10;&#10;Descripción generada automáticamente">
              <a:extLst>
                <a:ext uri="{FF2B5EF4-FFF2-40B4-BE49-F238E27FC236}">
                  <a16:creationId xmlns:a16="http://schemas.microsoft.com/office/drawing/2014/main" id="{9CC3BE52-5678-4E9A-85F4-605AB9BB5154}"/>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52170" t="11192" b="53284"/>
            <a:stretch/>
          </p:blipFill>
          <p:spPr>
            <a:xfrm rot="2747927">
              <a:off x="7121894" y="3686211"/>
              <a:ext cx="442340" cy="351063"/>
            </a:xfrm>
            <a:prstGeom prst="rect">
              <a:avLst/>
            </a:prstGeom>
          </p:spPr>
        </p:pic>
      </p:grpSp>
      <p:sp>
        <p:nvSpPr>
          <p:cNvPr id="73" name="CuadroTexto 72">
            <a:extLst>
              <a:ext uri="{FF2B5EF4-FFF2-40B4-BE49-F238E27FC236}">
                <a16:creationId xmlns:a16="http://schemas.microsoft.com/office/drawing/2014/main" id="{5485CAC1-AB9B-4E5F-8554-1A3F4B4833CC}"/>
              </a:ext>
            </a:extLst>
          </p:cNvPr>
          <p:cNvSpPr txBox="1"/>
          <p:nvPr/>
        </p:nvSpPr>
        <p:spPr>
          <a:xfrm>
            <a:off x="7614518" y="6071848"/>
            <a:ext cx="1114884" cy="646331"/>
          </a:xfrm>
          <a:prstGeom prst="rect">
            <a:avLst/>
          </a:prstGeom>
          <a:noFill/>
        </p:spPr>
        <p:txBody>
          <a:bodyPr wrap="square" rtlCol="0">
            <a:spAutoFit/>
          </a:bodyPr>
          <a:lstStyle/>
          <a:p>
            <a:pPr algn="ctr"/>
            <a:r>
              <a:rPr lang="es-CL" sz="1200" dirty="0" err="1"/>
              <a:t>Luxembourg</a:t>
            </a:r>
            <a:r>
              <a:rPr lang="es-CL" sz="1200" dirty="0"/>
              <a:t> </a:t>
            </a:r>
            <a:r>
              <a:rPr lang="es-CL" sz="1200" dirty="0" err="1"/>
              <a:t>airport</a:t>
            </a:r>
            <a:r>
              <a:rPr lang="es-CL" sz="1200" dirty="0"/>
              <a:t>, </a:t>
            </a:r>
            <a:r>
              <a:rPr lang="es-CL" sz="1200" dirty="0" err="1"/>
              <a:t>Luxembourg</a:t>
            </a:r>
            <a:endParaRPr lang="fr-FR" sz="1200" dirty="0"/>
          </a:p>
        </p:txBody>
      </p:sp>
      <p:cxnSp>
        <p:nvCxnSpPr>
          <p:cNvPr id="74" name="Conector recto de flecha 73">
            <a:extLst>
              <a:ext uri="{FF2B5EF4-FFF2-40B4-BE49-F238E27FC236}">
                <a16:creationId xmlns:a16="http://schemas.microsoft.com/office/drawing/2014/main" id="{4FBF7A80-340E-4048-BF54-B724FAE0743A}"/>
              </a:ext>
            </a:extLst>
          </p:cNvPr>
          <p:cNvCxnSpPr>
            <a:cxnSpLocks/>
            <a:stCxn id="57" idx="3"/>
            <a:endCxn id="69" idx="1"/>
          </p:cNvCxnSpPr>
          <p:nvPr/>
        </p:nvCxnSpPr>
        <p:spPr>
          <a:xfrm flipV="1">
            <a:off x="3564384" y="5420234"/>
            <a:ext cx="1185154" cy="133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5" name="Conector recto de flecha 74">
            <a:extLst>
              <a:ext uri="{FF2B5EF4-FFF2-40B4-BE49-F238E27FC236}">
                <a16:creationId xmlns:a16="http://schemas.microsoft.com/office/drawing/2014/main" id="{8CCDB66B-4109-42B8-9C62-F59DB6772A5F}"/>
              </a:ext>
            </a:extLst>
          </p:cNvPr>
          <p:cNvCxnSpPr>
            <a:cxnSpLocks/>
            <a:stCxn id="69" idx="3"/>
            <a:endCxn id="70" idx="3"/>
          </p:cNvCxnSpPr>
          <p:nvPr/>
        </p:nvCxnSpPr>
        <p:spPr>
          <a:xfrm>
            <a:off x="5911080" y="5420234"/>
            <a:ext cx="1703438" cy="76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6" name="Conector recto de flecha 75">
            <a:extLst>
              <a:ext uri="{FF2B5EF4-FFF2-40B4-BE49-F238E27FC236}">
                <a16:creationId xmlns:a16="http://schemas.microsoft.com/office/drawing/2014/main" id="{17B89BA3-F8FF-4930-97A1-45E9F8D863BE}"/>
              </a:ext>
            </a:extLst>
          </p:cNvPr>
          <p:cNvCxnSpPr>
            <a:cxnSpLocks/>
            <a:stCxn id="70" idx="1"/>
            <a:endCxn id="27" idx="1"/>
          </p:cNvCxnSpPr>
          <p:nvPr/>
        </p:nvCxnSpPr>
        <p:spPr>
          <a:xfrm flipV="1">
            <a:off x="8706035" y="3110102"/>
            <a:ext cx="2090375" cy="23178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7" name="CuadroTexto 76">
            <a:extLst>
              <a:ext uri="{FF2B5EF4-FFF2-40B4-BE49-F238E27FC236}">
                <a16:creationId xmlns:a16="http://schemas.microsoft.com/office/drawing/2014/main" id="{C2311297-B4C7-4487-A14D-EFF5C310FCB0}"/>
              </a:ext>
            </a:extLst>
          </p:cNvPr>
          <p:cNvSpPr txBox="1"/>
          <p:nvPr/>
        </p:nvSpPr>
        <p:spPr>
          <a:xfrm>
            <a:off x="3490969" y="5433557"/>
            <a:ext cx="1114884" cy="276999"/>
          </a:xfrm>
          <a:prstGeom prst="rect">
            <a:avLst/>
          </a:prstGeom>
          <a:noFill/>
        </p:spPr>
        <p:txBody>
          <a:bodyPr wrap="square" rtlCol="0">
            <a:spAutoFit/>
          </a:bodyPr>
          <a:lstStyle/>
          <a:p>
            <a:pPr algn="ctr"/>
            <a:r>
              <a:rPr lang="es-CL" sz="1200" dirty="0"/>
              <a:t>5 KM</a:t>
            </a:r>
            <a:endParaRPr lang="fr-FR" sz="1200" dirty="0"/>
          </a:p>
        </p:txBody>
      </p:sp>
      <p:pic>
        <p:nvPicPr>
          <p:cNvPr id="78" name="Image 16">
            <a:extLst>
              <a:ext uri="{FF2B5EF4-FFF2-40B4-BE49-F238E27FC236}">
                <a16:creationId xmlns:a16="http://schemas.microsoft.com/office/drawing/2014/main" id="{39F836ED-E84F-4D39-B6CA-3D83BF9FB2F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a:off x="3693294" y="4745883"/>
            <a:ext cx="962607" cy="889294"/>
          </a:xfrm>
          <a:prstGeom prst="rect">
            <a:avLst/>
          </a:prstGeom>
        </p:spPr>
      </p:pic>
      <p:pic>
        <p:nvPicPr>
          <p:cNvPr id="79" name="Imagen 78" descr="Imagen que contiene objeto, reloj&#10;&#10;Descripción generada automáticamente">
            <a:extLst>
              <a:ext uri="{FF2B5EF4-FFF2-40B4-BE49-F238E27FC236}">
                <a16:creationId xmlns:a16="http://schemas.microsoft.com/office/drawing/2014/main" id="{DEAAA83B-3D6C-4E69-969B-BE64BA2DBF02}"/>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52170" t="11192" b="53284"/>
          <a:stretch/>
        </p:blipFill>
        <p:spPr>
          <a:xfrm rot="1175514">
            <a:off x="6220012" y="4714391"/>
            <a:ext cx="635517" cy="504378"/>
          </a:xfrm>
          <a:prstGeom prst="rect">
            <a:avLst/>
          </a:prstGeom>
        </p:spPr>
      </p:pic>
      <p:sp>
        <p:nvSpPr>
          <p:cNvPr id="202" name="CuadroTexto 201">
            <a:extLst>
              <a:ext uri="{FF2B5EF4-FFF2-40B4-BE49-F238E27FC236}">
                <a16:creationId xmlns:a16="http://schemas.microsoft.com/office/drawing/2014/main" id="{5CCE5E5B-9EB3-4CAF-B643-2829D39B9357}"/>
              </a:ext>
            </a:extLst>
          </p:cNvPr>
          <p:cNvSpPr txBox="1"/>
          <p:nvPr/>
        </p:nvSpPr>
        <p:spPr>
          <a:xfrm rot="16200000">
            <a:off x="-1115918" y="1378801"/>
            <a:ext cx="2724105" cy="369332"/>
          </a:xfrm>
          <a:prstGeom prst="rect">
            <a:avLst/>
          </a:prstGeom>
          <a:noFill/>
        </p:spPr>
        <p:txBody>
          <a:bodyPr wrap="square" rtlCol="0">
            <a:spAutoFit/>
          </a:bodyPr>
          <a:lstStyle/>
          <a:p>
            <a:r>
              <a:rPr lang="es-CL" dirty="0" err="1"/>
              <a:t>Scénario</a:t>
            </a:r>
            <a:r>
              <a:rPr lang="es-CL" dirty="0"/>
              <a:t> 1 (</a:t>
            </a:r>
            <a:r>
              <a:rPr lang="es-CL" dirty="0" err="1"/>
              <a:t>vierge</a:t>
            </a:r>
            <a:r>
              <a:rPr lang="es-CL" dirty="0"/>
              <a:t>) (</a:t>
            </a:r>
            <a:r>
              <a:rPr lang="es-CL" dirty="0" err="1"/>
              <a:t>Mieux</a:t>
            </a:r>
            <a:r>
              <a:rPr lang="es-CL" dirty="0"/>
              <a:t>)</a:t>
            </a:r>
            <a:endParaRPr lang="fr-FR" dirty="0"/>
          </a:p>
        </p:txBody>
      </p:sp>
      <p:sp>
        <p:nvSpPr>
          <p:cNvPr id="205" name="CuadroTexto 204">
            <a:extLst>
              <a:ext uri="{FF2B5EF4-FFF2-40B4-BE49-F238E27FC236}">
                <a16:creationId xmlns:a16="http://schemas.microsoft.com/office/drawing/2014/main" id="{D41C0B8C-D925-4649-A465-69A791F06C5F}"/>
              </a:ext>
            </a:extLst>
          </p:cNvPr>
          <p:cNvSpPr txBox="1"/>
          <p:nvPr/>
        </p:nvSpPr>
        <p:spPr>
          <a:xfrm rot="16200000">
            <a:off x="-1138366" y="4409768"/>
            <a:ext cx="2724103" cy="369332"/>
          </a:xfrm>
          <a:prstGeom prst="rect">
            <a:avLst/>
          </a:prstGeom>
          <a:noFill/>
        </p:spPr>
        <p:txBody>
          <a:bodyPr wrap="square" rtlCol="0">
            <a:spAutoFit/>
          </a:bodyPr>
          <a:lstStyle/>
          <a:p>
            <a:r>
              <a:rPr lang="es-CL" dirty="0"/>
              <a:t> </a:t>
            </a:r>
            <a:r>
              <a:rPr lang="es-CL" dirty="0" err="1"/>
              <a:t>Scénario</a:t>
            </a:r>
            <a:r>
              <a:rPr lang="es-CL" dirty="0"/>
              <a:t> 2 (</a:t>
            </a:r>
            <a:r>
              <a:rPr lang="es-CL" dirty="0" err="1"/>
              <a:t>vierge</a:t>
            </a:r>
            <a:r>
              <a:rPr lang="es-CL" dirty="0"/>
              <a:t>)(Pire)</a:t>
            </a:r>
            <a:endParaRPr lang="fr-FR" dirty="0"/>
          </a:p>
        </p:txBody>
      </p:sp>
      <p:cxnSp>
        <p:nvCxnSpPr>
          <p:cNvPr id="215" name="Conector recto 214">
            <a:extLst>
              <a:ext uri="{FF2B5EF4-FFF2-40B4-BE49-F238E27FC236}">
                <a16:creationId xmlns:a16="http://schemas.microsoft.com/office/drawing/2014/main" id="{00E65424-946D-401E-81A5-00DE876DBFFD}"/>
              </a:ext>
            </a:extLst>
          </p:cNvPr>
          <p:cNvCxnSpPr/>
          <p:nvPr/>
        </p:nvCxnSpPr>
        <p:spPr>
          <a:xfrm>
            <a:off x="429274" y="97519"/>
            <a:ext cx="0" cy="671206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748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ppt_x"/>
                                          </p:val>
                                        </p:tav>
                                        <p:tav tm="100000">
                                          <p:val>
                                            <p:strVal val="#ppt_x"/>
                                          </p:val>
                                        </p:tav>
                                      </p:tavLst>
                                    </p:anim>
                                    <p:anim calcmode="lin" valueType="num">
                                      <p:cBhvr additive="base">
                                        <p:cTn id="8"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8"/>
                                        </p:tgtEl>
                                        <p:attrNameLst>
                                          <p:attrName>style.visibility</p:attrName>
                                        </p:attrNameLst>
                                      </p:cBhvr>
                                      <p:to>
                                        <p:strVal val="visible"/>
                                      </p:to>
                                    </p:set>
                                    <p:anim calcmode="lin" valueType="num">
                                      <p:cBhvr additive="base">
                                        <p:cTn id="13" dur="500" fill="hold"/>
                                        <p:tgtEl>
                                          <p:spTgt spid="198"/>
                                        </p:tgtEl>
                                        <p:attrNameLst>
                                          <p:attrName>ppt_x</p:attrName>
                                        </p:attrNameLst>
                                      </p:cBhvr>
                                      <p:tavLst>
                                        <p:tav tm="0">
                                          <p:val>
                                            <p:strVal val="#ppt_x"/>
                                          </p:val>
                                        </p:tav>
                                        <p:tav tm="100000">
                                          <p:val>
                                            <p:strVal val="#ppt_x"/>
                                          </p:val>
                                        </p:tav>
                                      </p:tavLst>
                                    </p:anim>
                                    <p:anim calcmode="lin" valueType="num">
                                      <p:cBhvr additive="base">
                                        <p:cTn id="14"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94"/>
                                        </p:tgtEl>
                                        <p:attrNameLst>
                                          <p:attrName>style.visibility</p:attrName>
                                        </p:attrNameLst>
                                      </p:cBhvr>
                                      <p:to>
                                        <p:strVal val="visible"/>
                                      </p:to>
                                    </p:set>
                                    <p:animEffect transition="in" filter="barn(inVertical)">
                                      <p:cBhvr>
                                        <p:cTn id="19" dur="500"/>
                                        <p:tgtEl>
                                          <p:spTgt spid="19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9"/>
                                        </p:tgtEl>
                                        <p:attrNameLst>
                                          <p:attrName>style.visibility</p:attrName>
                                        </p:attrNameLst>
                                      </p:cBhvr>
                                      <p:to>
                                        <p:strVal val="visible"/>
                                      </p:to>
                                    </p:set>
                                    <p:animEffect transition="in" filter="barn(inVertical)">
                                      <p:cBhvr>
                                        <p:cTn id="22" dur="500"/>
                                        <p:tgtEl>
                                          <p:spTgt spid="16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70"/>
                                        </p:tgtEl>
                                        <p:attrNameLst>
                                          <p:attrName>style.visibility</p:attrName>
                                        </p:attrNameLst>
                                      </p:cBhvr>
                                      <p:to>
                                        <p:strVal val="visible"/>
                                      </p:to>
                                    </p:set>
                                    <p:animEffect transition="in" filter="barn(inVertical)">
                                      <p:cBhvr>
                                        <p:cTn id="25" dur="500"/>
                                        <p:tgtEl>
                                          <p:spTgt spid="1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5"/>
                                        </p:tgtEl>
                                        <p:attrNameLst>
                                          <p:attrName>style.visibility</p:attrName>
                                        </p:attrNameLst>
                                      </p:cBhvr>
                                      <p:to>
                                        <p:strVal val="visible"/>
                                      </p:to>
                                    </p:set>
                                    <p:animEffect transition="in" filter="fade">
                                      <p:cBhvr>
                                        <p:cTn id="30" dur="500"/>
                                        <p:tgtEl>
                                          <p:spTgt spid="19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fade">
                                      <p:cBhvr>
                                        <p:cTn id="33" dur="500"/>
                                        <p:tgtEl>
                                          <p:spTgt spid="17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3"/>
                                        </p:tgtEl>
                                        <p:attrNameLst>
                                          <p:attrName>style.visibility</p:attrName>
                                        </p:attrNameLst>
                                      </p:cBhvr>
                                      <p:to>
                                        <p:strVal val="visible"/>
                                      </p:to>
                                    </p:set>
                                    <p:animEffect transition="in" filter="fade">
                                      <p:cBhvr>
                                        <p:cTn id="36" dur="500"/>
                                        <p:tgtEl>
                                          <p:spTgt spid="17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74"/>
                                        </p:tgtEl>
                                        <p:attrNameLst>
                                          <p:attrName>style.visibility</p:attrName>
                                        </p:attrNameLst>
                                      </p:cBhvr>
                                      <p:to>
                                        <p:strVal val="visible"/>
                                      </p:to>
                                    </p:set>
                                    <p:animEffect transition="in" filter="barn(inVertical)">
                                      <p:cBhvr>
                                        <p:cTn id="41" dur="500"/>
                                        <p:tgtEl>
                                          <p:spTgt spid="174"/>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96"/>
                                        </p:tgtEl>
                                        <p:attrNameLst>
                                          <p:attrName>style.visibility</p:attrName>
                                        </p:attrNameLst>
                                      </p:cBhvr>
                                      <p:to>
                                        <p:strVal val="visible"/>
                                      </p:to>
                                    </p:set>
                                    <p:animEffect transition="in" filter="barn(inVertical)">
                                      <p:cBhvr>
                                        <p:cTn id="44"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3" grpId="0" animBg="1"/>
      <p:bldP spid="175" grpId="0" animBg="1"/>
      <p:bldP spid="169" grpId="0" animBg="1"/>
      <p:bldP spid="170" grpId="0" animBg="1"/>
      <p:bldP spid="194" grpId="0" animBg="1"/>
      <p:bldP spid="195" grpId="0" animBg="1"/>
      <p:bldP spid="19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ángulo 203">
            <a:extLst>
              <a:ext uri="{FF2B5EF4-FFF2-40B4-BE49-F238E27FC236}">
                <a16:creationId xmlns:a16="http://schemas.microsoft.com/office/drawing/2014/main" id="{1DE6AD2E-5762-4C0F-AF70-8841B5C606B9}"/>
              </a:ext>
            </a:extLst>
          </p:cNvPr>
          <p:cNvSpPr/>
          <p:nvPr/>
        </p:nvSpPr>
        <p:spPr>
          <a:xfrm>
            <a:off x="109450" y="2041680"/>
            <a:ext cx="11133137" cy="3628214"/>
          </a:xfrm>
          <a:prstGeom prst="rect">
            <a:avLst/>
          </a:prstGeom>
          <a:ln>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nvGrpSpPr>
          <p:cNvPr id="101" name="Grupo 100">
            <a:extLst>
              <a:ext uri="{FF2B5EF4-FFF2-40B4-BE49-F238E27FC236}">
                <a16:creationId xmlns:a16="http://schemas.microsoft.com/office/drawing/2014/main" id="{FAF4784D-BCFD-4730-A2B8-010BD3F1B61F}"/>
              </a:ext>
            </a:extLst>
          </p:cNvPr>
          <p:cNvGrpSpPr/>
          <p:nvPr/>
        </p:nvGrpSpPr>
        <p:grpSpPr>
          <a:xfrm>
            <a:off x="9124608" y="981627"/>
            <a:ext cx="2117979" cy="4688257"/>
            <a:chOff x="9124608" y="981627"/>
            <a:chExt cx="2117979" cy="4688257"/>
          </a:xfrm>
        </p:grpSpPr>
        <p:sp>
          <p:nvSpPr>
            <p:cNvPr id="96" name="Rectángulo 95">
              <a:extLst>
                <a:ext uri="{FF2B5EF4-FFF2-40B4-BE49-F238E27FC236}">
                  <a16:creationId xmlns:a16="http://schemas.microsoft.com/office/drawing/2014/main" id="{5581754D-A97C-465F-A4D5-7A84767D6C75}"/>
                </a:ext>
              </a:extLst>
            </p:cNvPr>
            <p:cNvSpPr/>
            <p:nvPr/>
          </p:nvSpPr>
          <p:spPr>
            <a:xfrm>
              <a:off x="9293632" y="2041669"/>
              <a:ext cx="1902124" cy="3628215"/>
            </a:xfrm>
            <a:prstGeom prst="rect">
              <a:avLst/>
            </a:prstGeom>
            <a:solidFill>
              <a:schemeClr val="accent6">
                <a:lumMod val="20000"/>
                <a:lumOff val="8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Forma libre: forma 57">
              <a:extLst>
                <a:ext uri="{FF2B5EF4-FFF2-40B4-BE49-F238E27FC236}">
                  <a16:creationId xmlns:a16="http://schemas.microsoft.com/office/drawing/2014/main" id="{0699ECFA-E4E2-4CDA-8D83-390B4E8A929E}"/>
                </a:ext>
              </a:extLst>
            </p:cNvPr>
            <p:cNvSpPr/>
            <p:nvPr/>
          </p:nvSpPr>
          <p:spPr>
            <a:xfrm>
              <a:off x="9124608" y="981627"/>
              <a:ext cx="2117979" cy="847191"/>
            </a:xfrm>
            <a:custGeom>
              <a:avLst/>
              <a:gdLst>
                <a:gd name="connsiteX0" fmla="*/ 0 w 2117979"/>
                <a:gd name="connsiteY0" fmla="*/ 0 h 847191"/>
                <a:gd name="connsiteX1" fmla="*/ 1694384 w 2117979"/>
                <a:gd name="connsiteY1" fmla="*/ 0 h 847191"/>
                <a:gd name="connsiteX2" fmla="*/ 2117979 w 2117979"/>
                <a:gd name="connsiteY2" fmla="*/ 423596 h 847191"/>
                <a:gd name="connsiteX3" fmla="*/ 1694384 w 2117979"/>
                <a:gd name="connsiteY3" fmla="*/ 847191 h 847191"/>
                <a:gd name="connsiteX4" fmla="*/ 0 w 2117979"/>
                <a:gd name="connsiteY4" fmla="*/ 847191 h 847191"/>
                <a:gd name="connsiteX5" fmla="*/ 423596 w 2117979"/>
                <a:gd name="connsiteY5" fmla="*/ 423596 h 847191"/>
                <a:gd name="connsiteX6" fmla="*/ 0 w 2117979"/>
                <a:gd name="connsiteY6" fmla="*/ 0 h 8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79" h="847191">
                  <a:moveTo>
                    <a:pt x="0" y="0"/>
                  </a:moveTo>
                  <a:lnTo>
                    <a:pt x="1694384" y="0"/>
                  </a:lnTo>
                  <a:lnTo>
                    <a:pt x="2117979" y="423596"/>
                  </a:lnTo>
                  <a:lnTo>
                    <a:pt x="1694384" y="847191"/>
                  </a:lnTo>
                  <a:lnTo>
                    <a:pt x="0" y="847191"/>
                  </a:lnTo>
                  <a:lnTo>
                    <a:pt x="423596" y="423596"/>
                  </a:lnTo>
                  <a:lnTo>
                    <a:pt x="0" y="0"/>
                  </a:lnTo>
                  <a:close/>
                </a:path>
              </a:pathLst>
            </a:cu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9606" tIns="25337" rIns="448932" bIns="25337" numCol="1" spcCol="1270" anchor="ctr" anchorCtr="0">
              <a:noAutofit/>
            </a:bodyPr>
            <a:lstStyle/>
            <a:p>
              <a:pPr marL="0" lvl="0" indent="0" algn="ctr" defTabSz="844550">
                <a:lnSpc>
                  <a:spcPct val="90000"/>
                </a:lnSpc>
                <a:spcBef>
                  <a:spcPct val="0"/>
                </a:spcBef>
                <a:spcAft>
                  <a:spcPct val="35000"/>
                </a:spcAft>
                <a:buNone/>
              </a:pPr>
              <a:r>
                <a:rPr lang="es-CL" sz="1900" kern="1200" dirty="0"/>
                <a:t>Kg </a:t>
              </a:r>
              <a:r>
                <a:rPr lang="es-CL" sz="1900" kern="1200" dirty="0" err="1"/>
                <a:t>of</a:t>
              </a:r>
              <a:r>
                <a:rPr lang="es-CL" sz="1900" kern="1200" dirty="0"/>
                <a:t> </a:t>
              </a:r>
              <a:r>
                <a:rPr lang="es-CL" sz="1900" kern="1200" dirty="0" err="1"/>
                <a:t>Filament</a:t>
              </a:r>
              <a:r>
                <a:rPr lang="es-CL" sz="1900" kern="1200" dirty="0"/>
                <a:t> </a:t>
              </a:r>
              <a:r>
                <a:rPr lang="es-CL" sz="1900" kern="1200" dirty="0" err="1"/>
                <a:t>Delivered</a:t>
              </a:r>
              <a:endParaRPr lang="fr-FR" sz="1900" kern="1200" dirty="0"/>
            </a:p>
          </p:txBody>
        </p:sp>
      </p:grpSp>
      <p:grpSp>
        <p:nvGrpSpPr>
          <p:cNvPr id="100" name="Grupo 99">
            <a:extLst>
              <a:ext uri="{FF2B5EF4-FFF2-40B4-BE49-F238E27FC236}">
                <a16:creationId xmlns:a16="http://schemas.microsoft.com/office/drawing/2014/main" id="{16A232F5-7ADD-4E93-A171-957400E00C75}"/>
              </a:ext>
            </a:extLst>
          </p:cNvPr>
          <p:cNvGrpSpPr/>
          <p:nvPr/>
        </p:nvGrpSpPr>
        <p:grpSpPr>
          <a:xfrm>
            <a:off x="7162359" y="1006433"/>
            <a:ext cx="2117979" cy="4657407"/>
            <a:chOff x="7162359" y="1006433"/>
            <a:chExt cx="2117979" cy="4657407"/>
          </a:xfrm>
        </p:grpSpPr>
        <p:sp>
          <p:nvSpPr>
            <p:cNvPr id="95" name="Rectángulo 94">
              <a:extLst>
                <a:ext uri="{FF2B5EF4-FFF2-40B4-BE49-F238E27FC236}">
                  <a16:creationId xmlns:a16="http://schemas.microsoft.com/office/drawing/2014/main" id="{EA5DC86B-2C8F-45E1-AB94-018C02C44B11}"/>
                </a:ext>
              </a:extLst>
            </p:cNvPr>
            <p:cNvSpPr/>
            <p:nvPr/>
          </p:nvSpPr>
          <p:spPr>
            <a:xfrm rot="5400000">
              <a:off x="6602090" y="3048414"/>
              <a:ext cx="3592507" cy="1638346"/>
            </a:xfrm>
            <a:prstGeom prst="rect">
              <a:avLst/>
            </a:prstGeom>
            <a:solidFill>
              <a:schemeClr val="accent5">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Forma libre: forma 54">
              <a:extLst>
                <a:ext uri="{FF2B5EF4-FFF2-40B4-BE49-F238E27FC236}">
                  <a16:creationId xmlns:a16="http://schemas.microsoft.com/office/drawing/2014/main" id="{27428610-8F84-426F-A158-D154718F28DA}"/>
                </a:ext>
              </a:extLst>
            </p:cNvPr>
            <p:cNvSpPr/>
            <p:nvPr/>
          </p:nvSpPr>
          <p:spPr>
            <a:xfrm>
              <a:off x="7162359" y="1006433"/>
              <a:ext cx="2117979" cy="847191"/>
            </a:xfrm>
            <a:custGeom>
              <a:avLst/>
              <a:gdLst>
                <a:gd name="connsiteX0" fmla="*/ 0 w 2117979"/>
                <a:gd name="connsiteY0" fmla="*/ 0 h 847191"/>
                <a:gd name="connsiteX1" fmla="*/ 1694384 w 2117979"/>
                <a:gd name="connsiteY1" fmla="*/ 0 h 847191"/>
                <a:gd name="connsiteX2" fmla="*/ 2117979 w 2117979"/>
                <a:gd name="connsiteY2" fmla="*/ 423596 h 847191"/>
                <a:gd name="connsiteX3" fmla="*/ 1694384 w 2117979"/>
                <a:gd name="connsiteY3" fmla="*/ 847191 h 847191"/>
                <a:gd name="connsiteX4" fmla="*/ 0 w 2117979"/>
                <a:gd name="connsiteY4" fmla="*/ 847191 h 847191"/>
                <a:gd name="connsiteX5" fmla="*/ 423596 w 2117979"/>
                <a:gd name="connsiteY5" fmla="*/ 423596 h 847191"/>
                <a:gd name="connsiteX6" fmla="*/ 0 w 2117979"/>
                <a:gd name="connsiteY6" fmla="*/ 0 h 8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79" h="847191">
                  <a:moveTo>
                    <a:pt x="0" y="0"/>
                  </a:moveTo>
                  <a:lnTo>
                    <a:pt x="1694384" y="0"/>
                  </a:lnTo>
                  <a:lnTo>
                    <a:pt x="2117979" y="423596"/>
                  </a:lnTo>
                  <a:lnTo>
                    <a:pt x="1694384" y="847191"/>
                  </a:lnTo>
                  <a:lnTo>
                    <a:pt x="0" y="847191"/>
                  </a:lnTo>
                  <a:lnTo>
                    <a:pt x="423596" y="42359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9606" tIns="25337" rIns="448932" bIns="25337" numCol="1" spcCol="1270" anchor="ctr" anchorCtr="0">
              <a:noAutofit/>
            </a:bodyPr>
            <a:lstStyle/>
            <a:p>
              <a:pPr marL="0" lvl="0" indent="0" algn="ctr" defTabSz="844550">
                <a:lnSpc>
                  <a:spcPct val="90000"/>
                </a:lnSpc>
                <a:spcBef>
                  <a:spcPct val="0"/>
                </a:spcBef>
                <a:spcAft>
                  <a:spcPct val="35000"/>
                </a:spcAft>
                <a:buNone/>
              </a:pPr>
              <a:r>
                <a:rPr lang="es-CL" sz="1900" kern="1200" dirty="0" err="1"/>
                <a:t>Delivery</a:t>
              </a:r>
              <a:endParaRPr lang="fr-FR" sz="1900" kern="1200" dirty="0"/>
            </a:p>
          </p:txBody>
        </p:sp>
      </p:grpSp>
      <p:grpSp>
        <p:nvGrpSpPr>
          <p:cNvPr id="59" name="Grupo 58">
            <a:extLst>
              <a:ext uri="{FF2B5EF4-FFF2-40B4-BE49-F238E27FC236}">
                <a16:creationId xmlns:a16="http://schemas.microsoft.com/office/drawing/2014/main" id="{62F87D1C-C56F-47DB-B92D-CC9F3E847F07}"/>
              </a:ext>
            </a:extLst>
          </p:cNvPr>
          <p:cNvGrpSpPr/>
          <p:nvPr/>
        </p:nvGrpSpPr>
        <p:grpSpPr>
          <a:xfrm>
            <a:off x="1009239" y="981627"/>
            <a:ext cx="2117979" cy="4700067"/>
            <a:chOff x="1009239" y="981627"/>
            <a:chExt cx="2117979" cy="4700067"/>
          </a:xfrm>
        </p:grpSpPr>
        <p:sp>
          <p:nvSpPr>
            <p:cNvPr id="98" name="Rectángulo 97">
              <a:extLst>
                <a:ext uri="{FF2B5EF4-FFF2-40B4-BE49-F238E27FC236}">
                  <a16:creationId xmlns:a16="http://schemas.microsoft.com/office/drawing/2014/main" id="{B111A0E6-C61B-4C06-9B47-7B06A7CBF702}"/>
                </a:ext>
              </a:extLst>
            </p:cNvPr>
            <p:cNvSpPr/>
            <p:nvPr/>
          </p:nvSpPr>
          <p:spPr>
            <a:xfrm>
              <a:off x="1039540" y="2053480"/>
              <a:ext cx="1775651" cy="3628214"/>
            </a:xfrm>
            <a:prstGeom prst="rect">
              <a:avLst/>
            </a:prstGeom>
            <a:solidFill>
              <a:schemeClr val="accent4">
                <a:lumMod val="20000"/>
                <a:lumOff val="80000"/>
              </a:schemeClr>
            </a:solid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Forma libre: forma 39">
              <a:extLst>
                <a:ext uri="{FF2B5EF4-FFF2-40B4-BE49-F238E27FC236}">
                  <a16:creationId xmlns:a16="http://schemas.microsoft.com/office/drawing/2014/main" id="{2415A842-E616-4C38-B70E-75848D9B9783}"/>
                </a:ext>
              </a:extLst>
            </p:cNvPr>
            <p:cNvSpPr/>
            <p:nvPr/>
          </p:nvSpPr>
          <p:spPr>
            <a:xfrm>
              <a:off x="1009239" y="981627"/>
              <a:ext cx="2117979" cy="847191"/>
            </a:xfrm>
            <a:custGeom>
              <a:avLst/>
              <a:gdLst>
                <a:gd name="connsiteX0" fmla="*/ 0 w 2117979"/>
                <a:gd name="connsiteY0" fmla="*/ 0 h 847191"/>
                <a:gd name="connsiteX1" fmla="*/ 1694384 w 2117979"/>
                <a:gd name="connsiteY1" fmla="*/ 0 h 847191"/>
                <a:gd name="connsiteX2" fmla="*/ 2117979 w 2117979"/>
                <a:gd name="connsiteY2" fmla="*/ 423596 h 847191"/>
                <a:gd name="connsiteX3" fmla="*/ 1694384 w 2117979"/>
                <a:gd name="connsiteY3" fmla="*/ 847191 h 847191"/>
                <a:gd name="connsiteX4" fmla="*/ 0 w 2117979"/>
                <a:gd name="connsiteY4" fmla="*/ 847191 h 847191"/>
                <a:gd name="connsiteX5" fmla="*/ 423596 w 2117979"/>
                <a:gd name="connsiteY5" fmla="*/ 423596 h 847191"/>
                <a:gd name="connsiteX6" fmla="*/ 0 w 2117979"/>
                <a:gd name="connsiteY6" fmla="*/ 0 h 8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79" h="847191">
                  <a:moveTo>
                    <a:pt x="0" y="0"/>
                  </a:moveTo>
                  <a:lnTo>
                    <a:pt x="1694384" y="0"/>
                  </a:lnTo>
                  <a:lnTo>
                    <a:pt x="2117979" y="423596"/>
                  </a:lnTo>
                  <a:lnTo>
                    <a:pt x="1694384" y="847191"/>
                  </a:lnTo>
                  <a:lnTo>
                    <a:pt x="0" y="847191"/>
                  </a:lnTo>
                  <a:lnTo>
                    <a:pt x="423596" y="423596"/>
                  </a:lnTo>
                  <a:lnTo>
                    <a:pt x="0" y="0"/>
                  </a:lnTo>
                  <a:close/>
                </a:path>
              </a:pathLst>
            </a:custGeom>
            <a:solidFill>
              <a:srgbClr val="ED7D3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9606" tIns="25337" rIns="448932" bIns="25337" numCol="1" spcCol="1270" anchor="ctr" anchorCtr="0">
              <a:noAutofit/>
            </a:bodyPr>
            <a:lstStyle/>
            <a:p>
              <a:pPr marL="0" lvl="0" indent="0" algn="ctr" defTabSz="844550">
                <a:lnSpc>
                  <a:spcPct val="90000"/>
                </a:lnSpc>
                <a:spcBef>
                  <a:spcPct val="0"/>
                </a:spcBef>
                <a:spcAft>
                  <a:spcPct val="35000"/>
                </a:spcAft>
                <a:buNone/>
              </a:pPr>
              <a:r>
                <a:rPr lang="es-CL" sz="1900" kern="1200" dirty="0" err="1"/>
                <a:t>Plastic</a:t>
              </a:r>
              <a:r>
                <a:rPr lang="es-CL" sz="1900" kern="1200" dirty="0"/>
                <a:t> </a:t>
              </a:r>
              <a:r>
                <a:rPr lang="es-CL" sz="1900" kern="1200" dirty="0" err="1"/>
                <a:t>Waste</a:t>
              </a:r>
              <a:endParaRPr lang="fr-FR" sz="1900" kern="1200" dirty="0"/>
            </a:p>
          </p:txBody>
        </p:sp>
      </p:grpSp>
      <p:grpSp>
        <p:nvGrpSpPr>
          <p:cNvPr id="62" name="Grupo 61">
            <a:extLst>
              <a:ext uri="{FF2B5EF4-FFF2-40B4-BE49-F238E27FC236}">
                <a16:creationId xmlns:a16="http://schemas.microsoft.com/office/drawing/2014/main" id="{49CE58D5-824B-48CD-AF68-58BC9FE1ECAD}"/>
              </a:ext>
            </a:extLst>
          </p:cNvPr>
          <p:cNvGrpSpPr/>
          <p:nvPr/>
        </p:nvGrpSpPr>
        <p:grpSpPr>
          <a:xfrm>
            <a:off x="2954572" y="981627"/>
            <a:ext cx="2145727" cy="4700067"/>
            <a:chOff x="2954572" y="981627"/>
            <a:chExt cx="2145727" cy="4700067"/>
          </a:xfrm>
        </p:grpSpPr>
        <p:sp>
          <p:nvSpPr>
            <p:cNvPr id="93" name="Rectángulo 92">
              <a:extLst>
                <a:ext uri="{FF2B5EF4-FFF2-40B4-BE49-F238E27FC236}">
                  <a16:creationId xmlns:a16="http://schemas.microsoft.com/office/drawing/2014/main" id="{F1CCAA17-10FE-4AFE-9C30-0F017480C2D0}"/>
                </a:ext>
              </a:extLst>
            </p:cNvPr>
            <p:cNvSpPr/>
            <p:nvPr/>
          </p:nvSpPr>
          <p:spPr>
            <a:xfrm>
              <a:off x="2954572" y="2053480"/>
              <a:ext cx="1859846" cy="3628214"/>
            </a:xfrm>
            <a:prstGeom prst="rect">
              <a:avLst/>
            </a:prstGeom>
            <a:solidFill>
              <a:srgbClr val="FFABAB"/>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Forma libre: forma 41">
              <a:extLst>
                <a:ext uri="{FF2B5EF4-FFF2-40B4-BE49-F238E27FC236}">
                  <a16:creationId xmlns:a16="http://schemas.microsoft.com/office/drawing/2014/main" id="{105A058F-2D04-4DDE-8FC2-93D85E4977C1}"/>
                </a:ext>
              </a:extLst>
            </p:cNvPr>
            <p:cNvSpPr/>
            <p:nvPr/>
          </p:nvSpPr>
          <p:spPr>
            <a:xfrm>
              <a:off x="2982320" y="981627"/>
              <a:ext cx="2117979" cy="847191"/>
            </a:xfrm>
            <a:custGeom>
              <a:avLst/>
              <a:gdLst>
                <a:gd name="connsiteX0" fmla="*/ 0 w 2117979"/>
                <a:gd name="connsiteY0" fmla="*/ 0 h 847191"/>
                <a:gd name="connsiteX1" fmla="*/ 1694384 w 2117979"/>
                <a:gd name="connsiteY1" fmla="*/ 0 h 847191"/>
                <a:gd name="connsiteX2" fmla="*/ 2117979 w 2117979"/>
                <a:gd name="connsiteY2" fmla="*/ 423596 h 847191"/>
                <a:gd name="connsiteX3" fmla="*/ 1694384 w 2117979"/>
                <a:gd name="connsiteY3" fmla="*/ 847191 h 847191"/>
                <a:gd name="connsiteX4" fmla="*/ 0 w 2117979"/>
                <a:gd name="connsiteY4" fmla="*/ 847191 h 847191"/>
                <a:gd name="connsiteX5" fmla="*/ 423596 w 2117979"/>
                <a:gd name="connsiteY5" fmla="*/ 423596 h 847191"/>
                <a:gd name="connsiteX6" fmla="*/ 0 w 2117979"/>
                <a:gd name="connsiteY6" fmla="*/ 0 h 8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79" h="847191">
                  <a:moveTo>
                    <a:pt x="0" y="0"/>
                  </a:moveTo>
                  <a:lnTo>
                    <a:pt x="1694384" y="0"/>
                  </a:lnTo>
                  <a:lnTo>
                    <a:pt x="2117979" y="423596"/>
                  </a:lnTo>
                  <a:lnTo>
                    <a:pt x="1694384" y="847191"/>
                  </a:lnTo>
                  <a:lnTo>
                    <a:pt x="0" y="847191"/>
                  </a:lnTo>
                  <a:lnTo>
                    <a:pt x="423596" y="423596"/>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9606" tIns="25337" rIns="448932" bIns="25337" numCol="1" spcCol="1270" anchor="ctr" anchorCtr="0">
              <a:noAutofit/>
            </a:bodyPr>
            <a:lstStyle/>
            <a:p>
              <a:pPr marL="0" lvl="0" indent="0" algn="ctr" defTabSz="844550">
                <a:lnSpc>
                  <a:spcPct val="90000"/>
                </a:lnSpc>
                <a:spcBef>
                  <a:spcPct val="0"/>
                </a:spcBef>
                <a:spcAft>
                  <a:spcPct val="35000"/>
                </a:spcAft>
                <a:buNone/>
              </a:pPr>
              <a:r>
                <a:rPr lang="es-CL" sz="1900" kern="1200" dirty="0" err="1"/>
                <a:t>Recovery</a:t>
              </a:r>
              <a:endParaRPr lang="fr-FR" sz="1900" kern="1200" dirty="0"/>
            </a:p>
          </p:txBody>
        </p:sp>
      </p:grpSp>
      <p:grpSp>
        <p:nvGrpSpPr>
          <p:cNvPr id="65" name="Grupo 64">
            <a:extLst>
              <a:ext uri="{FF2B5EF4-FFF2-40B4-BE49-F238E27FC236}">
                <a16:creationId xmlns:a16="http://schemas.microsoft.com/office/drawing/2014/main" id="{A4C488AC-5717-4F68-AAA9-70EF990355B4}"/>
              </a:ext>
            </a:extLst>
          </p:cNvPr>
          <p:cNvGrpSpPr/>
          <p:nvPr/>
        </p:nvGrpSpPr>
        <p:grpSpPr>
          <a:xfrm>
            <a:off x="4900342" y="981627"/>
            <a:ext cx="2608578" cy="4688257"/>
            <a:chOff x="4900342" y="981627"/>
            <a:chExt cx="2608578" cy="4688257"/>
          </a:xfrm>
        </p:grpSpPr>
        <p:sp>
          <p:nvSpPr>
            <p:cNvPr id="94" name="Rectángulo 93">
              <a:extLst>
                <a:ext uri="{FF2B5EF4-FFF2-40B4-BE49-F238E27FC236}">
                  <a16:creationId xmlns:a16="http://schemas.microsoft.com/office/drawing/2014/main" id="{19C784CF-B400-4A31-9256-DC44A07784B8}"/>
                </a:ext>
              </a:extLst>
            </p:cNvPr>
            <p:cNvSpPr/>
            <p:nvPr/>
          </p:nvSpPr>
          <p:spPr>
            <a:xfrm>
              <a:off x="4900342" y="2041670"/>
              <a:ext cx="2608578" cy="3628214"/>
            </a:xfrm>
            <a:prstGeom prst="rect">
              <a:avLst/>
            </a:prstGeom>
            <a:solidFill>
              <a:schemeClr val="accent4">
                <a:lumMod val="40000"/>
                <a:lumOff val="6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Forma libre: forma 53">
              <a:extLst>
                <a:ext uri="{FF2B5EF4-FFF2-40B4-BE49-F238E27FC236}">
                  <a16:creationId xmlns:a16="http://schemas.microsoft.com/office/drawing/2014/main" id="{B584A7D0-564D-4346-A0B2-FE3FD9998CBC}"/>
                </a:ext>
              </a:extLst>
            </p:cNvPr>
            <p:cNvSpPr/>
            <p:nvPr/>
          </p:nvSpPr>
          <p:spPr>
            <a:xfrm>
              <a:off x="5044621" y="981627"/>
              <a:ext cx="2117979" cy="847191"/>
            </a:xfrm>
            <a:custGeom>
              <a:avLst/>
              <a:gdLst>
                <a:gd name="connsiteX0" fmla="*/ 0 w 2117979"/>
                <a:gd name="connsiteY0" fmla="*/ 0 h 847191"/>
                <a:gd name="connsiteX1" fmla="*/ 1694384 w 2117979"/>
                <a:gd name="connsiteY1" fmla="*/ 0 h 847191"/>
                <a:gd name="connsiteX2" fmla="*/ 2117979 w 2117979"/>
                <a:gd name="connsiteY2" fmla="*/ 423596 h 847191"/>
                <a:gd name="connsiteX3" fmla="*/ 1694384 w 2117979"/>
                <a:gd name="connsiteY3" fmla="*/ 847191 h 847191"/>
                <a:gd name="connsiteX4" fmla="*/ 0 w 2117979"/>
                <a:gd name="connsiteY4" fmla="*/ 847191 h 847191"/>
                <a:gd name="connsiteX5" fmla="*/ 423596 w 2117979"/>
                <a:gd name="connsiteY5" fmla="*/ 423596 h 847191"/>
                <a:gd name="connsiteX6" fmla="*/ 0 w 2117979"/>
                <a:gd name="connsiteY6" fmla="*/ 0 h 8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7979" h="847191">
                  <a:moveTo>
                    <a:pt x="0" y="0"/>
                  </a:moveTo>
                  <a:lnTo>
                    <a:pt x="1694384" y="0"/>
                  </a:lnTo>
                  <a:lnTo>
                    <a:pt x="2117979" y="423596"/>
                  </a:lnTo>
                  <a:lnTo>
                    <a:pt x="1694384" y="847191"/>
                  </a:lnTo>
                  <a:lnTo>
                    <a:pt x="0" y="847191"/>
                  </a:lnTo>
                  <a:lnTo>
                    <a:pt x="423596" y="423596"/>
                  </a:lnTo>
                  <a:lnTo>
                    <a:pt x="0" y="0"/>
                  </a:lnTo>
                  <a:close/>
                </a:path>
              </a:pathLst>
            </a:cu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99606" tIns="25337" rIns="448932" bIns="25337" numCol="1" spcCol="1270" anchor="ctr" anchorCtr="0">
              <a:noAutofit/>
            </a:bodyPr>
            <a:lstStyle/>
            <a:p>
              <a:pPr marL="0" lvl="0" indent="0" algn="ctr" defTabSz="844550">
                <a:lnSpc>
                  <a:spcPct val="90000"/>
                </a:lnSpc>
                <a:spcBef>
                  <a:spcPct val="0"/>
                </a:spcBef>
                <a:spcAft>
                  <a:spcPct val="35000"/>
                </a:spcAft>
                <a:buNone/>
              </a:pPr>
              <a:r>
                <a:rPr lang="es-CL" sz="1900" kern="1200" dirty="0" err="1"/>
                <a:t>Recycled</a:t>
              </a:r>
              <a:r>
                <a:rPr lang="es-CL" sz="1900" kern="1200" dirty="0"/>
                <a:t> </a:t>
              </a:r>
              <a:r>
                <a:rPr lang="es-CL" sz="1900" kern="1200" dirty="0" err="1"/>
                <a:t>Filament</a:t>
              </a:r>
              <a:r>
                <a:rPr lang="es-CL" sz="1900" kern="1200" dirty="0"/>
                <a:t> </a:t>
              </a:r>
              <a:r>
                <a:rPr lang="es-CL" sz="1900" kern="1200" dirty="0" err="1"/>
                <a:t>Production</a:t>
              </a:r>
              <a:endParaRPr lang="fr-FR" sz="1900" kern="1200" dirty="0"/>
            </a:p>
          </p:txBody>
        </p:sp>
      </p:grpSp>
      <p:sp>
        <p:nvSpPr>
          <p:cNvPr id="205" name="CuadroTexto 204">
            <a:extLst>
              <a:ext uri="{FF2B5EF4-FFF2-40B4-BE49-F238E27FC236}">
                <a16:creationId xmlns:a16="http://schemas.microsoft.com/office/drawing/2014/main" id="{D41C0B8C-D925-4649-A465-69A791F06C5F}"/>
              </a:ext>
            </a:extLst>
          </p:cNvPr>
          <p:cNvSpPr txBox="1"/>
          <p:nvPr/>
        </p:nvSpPr>
        <p:spPr>
          <a:xfrm rot="16200000">
            <a:off x="-1088245" y="3605456"/>
            <a:ext cx="2941985" cy="369332"/>
          </a:xfrm>
          <a:prstGeom prst="rect">
            <a:avLst/>
          </a:prstGeom>
          <a:noFill/>
        </p:spPr>
        <p:txBody>
          <a:bodyPr wrap="square" rtlCol="0">
            <a:spAutoFit/>
          </a:bodyPr>
          <a:lstStyle/>
          <a:p>
            <a:r>
              <a:rPr lang="es-CL" dirty="0"/>
              <a:t> </a:t>
            </a:r>
            <a:r>
              <a:rPr lang="es-CL" dirty="0" err="1"/>
              <a:t>Scénario</a:t>
            </a:r>
            <a:r>
              <a:rPr lang="es-CL" dirty="0"/>
              <a:t> 3 (</a:t>
            </a:r>
            <a:r>
              <a:rPr lang="es-CL" dirty="0" err="1"/>
              <a:t>recycgale</a:t>
            </a:r>
            <a:r>
              <a:rPr lang="es-CL" dirty="0"/>
              <a:t>)</a:t>
            </a:r>
            <a:endParaRPr lang="fr-FR" dirty="0"/>
          </a:p>
        </p:txBody>
      </p:sp>
      <p:cxnSp>
        <p:nvCxnSpPr>
          <p:cNvPr id="215" name="Conector recto 214">
            <a:extLst>
              <a:ext uri="{FF2B5EF4-FFF2-40B4-BE49-F238E27FC236}">
                <a16:creationId xmlns:a16="http://schemas.microsoft.com/office/drawing/2014/main" id="{00E65424-946D-401E-81A5-00DE876DBFFD}"/>
              </a:ext>
            </a:extLst>
          </p:cNvPr>
          <p:cNvCxnSpPr>
            <a:cxnSpLocks/>
          </p:cNvCxnSpPr>
          <p:nvPr/>
        </p:nvCxnSpPr>
        <p:spPr>
          <a:xfrm>
            <a:off x="574495" y="2041680"/>
            <a:ext cx="0" cy="3628214"/>
          </a:xfrm>
          <a:prstGeom prst="line">
            <a:avLst/>
          </a:prstGeom>
        </p:spPr>
        <p:style>
          <a:lnRef idx="1">
            <a:schemeClr val="dk1"/>
          </a:lnRef>
          <a:fillRef idx="0">
            <a:schemeClr val="dk1"/>
          </a:fillRef>
          <a:effectRef idx="0">
            <a:schemeClr val="dk1"/>
          </a:effectRef>
          <a:fontRef idx="minor">
            <a:schemeClr val="tx1"/>
          </a:fontRef>
        </p:style>
      </p:cxnSp>
      <p:pic>
        <p:nvPicPr>
          <p:cNvPr id="80" name="Imagen 79">
            <a:extLst>
              <a:ext uri="{FF2B5EF4-FFF2-40B4-BE49-F238E27FC236}">
                <a16:creationId xmlns:a16="http://schemas.microsoft.com/office/drawing/2014/main" id="{DF1627FB-F9A7-4CAC-AB23-1B1844BFE4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4368" y="3148145"/>
            <a:ext cx="1242301" cy="1242301"/>
          </a:xfrm>
          <a:prstGeom prst="rect">
            <a:avLst/>
          </a:prstGeom>
        </p:spPr>
      </p:pic>
      <p:pic>
        <p:nvPicPr>
          <p:cNvPr id="81" name="Image 16">
            <a:extLst>
              <a:ext uri="{FF2B5EF4-FFF2-40B4-BE49-F238E27FC236}">
                <a16:creationId xmlns:a16="http://schemas.microsoft.com/office/drawing/2014/main" id="{B287A6E6-C6A9-4248-9DC7-FFBA780E64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a:off x="3234877" y="3071969"/>
            <a:ext cx="955574" cy="882796"/>
          </a:xfrm>
          <a:prstGeom prst="rect">
            <a:avLst/>
          </a:prstGeom>
        </p:spPr>
      </p:pic>
      <p:pic>
        <p:nvPicPr>
          <p:cNvPr id="83" name="Image 16">
            <a:extLst>
              <a:ext uri="{FF2B5EF4-FFF2-40B4-BE49-F238E27FC236}">
                <a16:creationId xmlns:a16="http://schemas.microsoft.com/office/drawing/2014/main" id="{55467799-85AB-46AE-A203-D47249F5005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2162">
                        <a14:foregroundMark x1="55405" y1="45135" x2="55405" y2="45135"/>
                        <a14:foregroundMark x1="52432" y1="28108" x2="52432" y2="28108"/>
                        <a14:foregroundMark x1="34324" y1="28108" x2="34324" y2="28108"/>
                        <a14:foregroundMark x1="29459" y1="20000" x2="29459" y2="20000"/>
                        <a14:foregroundMark x1="25946" y1="24054" x2="25946" y2="25676"/>
                        <a14:foregroundMark x1="21892" y1="24865" x2="25946" y2="39730"/>
                        <a14:foregroundMark x1="25946" y1="39730" x2="35405" y2="51892"/>
                        <a14:foregroundMark x1="35405" y1="51892" x2="48649" y2="48919"/>
                        <a14:foregroundMark x1="48649" y1="48919" x2="57838" y2="28649"/>
                        <a14:foregroundMark x1="57838" y1="28649" x2="27568" y2="24054"/>
                        <a14:foregroundMark x1="30270" y1="66216" x2="30270" y2="66216"/>
                        <a14:foregroundMark x1="70541" y1="66216" x2="70541" y2="66216"/>
                        <a14:foregroundMark x1="16486" y1="17297" x2="16486" y2="17297"/>
                        <a14:foregroundMark x1="15676" y1="26486" x2="15676" y2="26486"/>
                        <a14:foregroundMark x1="15676" y1="18378" x2="15676" y2="18378"/>
                        <a14:foregroundMark x1="15135" y1="18108" x2="15135" y2="18108"/>
                        <a14:foregroundMark x1="92162" y1="61892" x2="92162" y2="61892"/>
                        <a14:foregroundMark x1="71892" y1="70811" x2="71892" y2="70811"/>
                        <a14:backgroundMark x1="15676" y1="69189" x2="27568" y2="75946"/>
                        <a14:backgroundMark x1="27568" y1="75946" x2="55946" y2="70811"/>
                        <a14:backgroundMark x1="55946" y1="70811" x2="71892" y2="76757"/>
                        <a14:backgroundMark x1="12703" y1="18378" x2="12703" y2="18378"/>
                        <a14:backgroundMark x1="14324" y1="27568" x2="14324" y2="27568"/>
                        <a14:backgroundMark x1="13243" y1="34865" x2="13243" y2="34865"/>
                      </a14:backgroundRemoval>
                    </a14:imgEffect>
                  </a14:imgLayer>
                </a14:imgProps>
              </a:ext>
            </a:extLst>
          </a:blip>
          <a:stretch>
            <a:fillRect/>
          </a:stretch>
        </p:blipFill>
        <p:spPr>
          <a:xfrm>
            <a:off x="7902224" y="2990413"/>
            <a:ext cx="955574" cy="882796"/>
          </a:xfrm>
          <a:prstGeom prst="rect">
            <a:avLst/>
          </a:prstGeom>
        </p:spPr>
      </p:pic>
      <p:pic>
        <p:nvPicPr>
          <p:cNvPr id="84" name="Imagen 83">
            <a:extLst>
              <a:ext uri="{FF2B5EF4-FFF2-40B4-BE49-F238E27FC236}">
                <a16:creationId xmlns:a16="http://schemas.microsoft.com/office/drawing/2014/main" id="{39133CAB-2C44-4231-B013-E0206C414F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34219" y="3148144"/>
            <a:ext cx="1242301" cy="1242301"/>
          </a:xfrm>
          <a:prstGeom prst="rect">
            <a:avLst/>
          </a:prstGeom>
        </p:spPr>
      </p:pic>
      <p:pic>
        <p:nvPicPr>
          <p:cNvPr id="85" name="Picture 2" descr="Naranja, Filamento de impresión 3D, Ácido poliláctico, Fabricación de filamentos fundidos, Impresora, Acrilonitrilo butadieno estireno, Extrusora de filamentos Lyman, Plástico png">
            <a:extLst>
              <a:ext uri="{FF2B5EF4-FFF2-40B4-BE49-F238E27FC236}">
                <a16:creationId xmlns:a16="http://schemas.microsoft.com/office/drawing/2014/main" id="{CBBE5546-1991-4373-AE6B-8FE309F8003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8094" b="93995" l="4865" r="92432">
                        <a14:foregroundMark x1="71892" y1="93734" x2="55946" y2="92950"/>
                        <a14:foregroundMark x1="55946" y1="92950" x2="43514" y2="84595"/>
                        <a14:foregroundMark x1="43514" y1="84595" x2="43243" y2="67885"/>
                        <a14:foregroundMark x1="43243" y1="67885" x2="51622" y2="55352"/>
                        <a14:foregroundMark x1="51622" y1="55352" x2="52973" y2="26893"/>
                        <a14:foregroundMark x1="52973" y1="26893" x2="66486" y2="19843"/>
                        <a14:foregroundMark x1="66486" y1="19843" x2="80000" y2="25326"/>
                        <a14:foregroundMark x1="80000" y1="25326" x2="89730" y2="36815"/>
                        <a14:foregroundMark x1="90675" y1="62141" x2="90811" y2="65796"/>
                        <a14:foregroundMark x1="89954" y1="42820" x2="90675" y2="62141"/>
                        <a14:foregroundMark x1="89740" y1="37076" x2="89954" y2="42820"/>
                        <a14:foregroundMark x1="89730" y1="36815" x2="89740" y2="37076"/>
                        <a14:foregroundMark x1="90811" y1="65796" x2="87568" y2="78590"/>
                        <a14:foregroundMark x1="87568" y1="78590" x2="88649" y2="91906"/>
                        <a14:foregroundMark x1="88649" y1="91906" x2="73243" y2="91123"/>
                        <a14:foregroundMark x1="73243" y1="91123" x2="71351" y2="92167"/>
                        <a14:foregroundMark x1="10541" y1="45431" x2="15946" y2="57441"/>
                        <a14:foregroundMark x1="15946" y1="57441" x2="14865" y2="72846"/>
                        <a14:foregroundMark x1="14865" y1="72846" x2="7568" y2="60313"/>
                        <a14:foregroundMark x1="7568" y1="60313" x2="10541" y2="46475"/>
                        <a14:foregroundMark x1="10541" y1="46475" x2="11892" y2="43864"/>
                        <a14:foregroundMark x1="29189" y1="39164" x2="39189" y2="49608"/>
                        <a14:foregroundMark x1="39189" y1="49608" x2="38649" y2="78329"/>
                        <a14:foregroundMark x1="38649" y1="78329" x2="30811" y2="67102"/>
                        <a14:foregroundMark x1="30811" y1="67102" x2="31351" y2="39164"/>
                        <a14:foregroundMark x1="31351" y1="39164" x2="27297" y2="45692"/>
                        <a14:foregroundMark x1="32703" y1="79112" x2="38108" y2="81201"/>
                        <a14:foregroundMark x1="17568" y1="88512" x2="15405" y2="44909"/>
                        <a14:foregroundMark x1="15405" y1="44909" x2="5135" y2="55614"/>
                        <a14:foregroundMark x1="5135" y1="55614" x2="14595" y2="85379"/>
                        <a14:foregroundMark x1="16486" y1="88512" x2="9730" y2="74935"/>
                        <a14:foregroundMark x1="9730" y1="74935" x2="9730" y2="43342"/>
                        <a14:foregroundMark x1="9730" y1="43342" x2="18108" y2="72846"/>
                        <a14:foregroundMark x1="18108" y1="72846" x2="16486" y2="57702"/>
                        <a14:foregroundMark x1="16486" y1="57702" x2="28378" y2="37076"/>
                        <a14:foregroundMark x1="31081" y1="37598" x2="27027" y2="39687"/>
                        <a14:foregroundMark x1="30270" y1="36031" x2="30270" y2="36031"/>
                        <a14:foregroundMark x1="12432" y1="43081" x2="12432" y2="43081"/>
                        <a14:foregroundMark x1="11351" y1="40992" x2="11351" y2="40992"/>
                        <a14:foregroundMark x1="10270" y1="39164" x2="10270" y2="39164"/>
                        <a14:foregroundMark x1="7568" y1="45170" x2="7568" y2="45170"/>
                        <a14:foregroundMark x1="9189" y1="39687" x2="9189" y2="39687"/>
                        <a14:foregroundMark x1="12162" y1="38642" x2="12162" y2="38642"/>
                        <a14:foregroundMark x1="14054" y1="38381" x2="14054" y2="38381"/>
                        <a14:foregroundMark x1="14054" y1="81984" x2="14054" y2="81984"/>
                        <a14:foregroundMark x1="17568" y1="91384" x2="8649" y2="80679"/>
                        <a14:foregroundMark x1="14054" y1="89817" x2="14054" y2="89817"/>
                        <a14:foregroundMark x1="15946" y1="83551" x2="15946" y2="83551"/>
                        <a14:foregroundMark x1="82703" y1="93734" x2="82703" y2="93734"/>
                        <a14:foregroundMark x1="82703" y1="93995" x2="82703" y2="93995"/>
                        <a14:foregroundMark x1="59730" y1="46997" x2="47568" y2="19582"/>
                        <a14:foregroundMark x1="47568" y1="19582" x2="62162" y2="11488"/>
                        <a14:foregroundMark x1="62162" y1="11488" x2="75676" y2="11749"/>
                        <a14:foregroundMark x1="75676" y1="11749" x2="82703" y2="24804"/>
                        <a14:foregroundMark x1="82703" y1="24804" x2="82703" y2="25326"/>
                        <a14:foregroundMark x1="66757" y1="46997" x2="60811" y2="33420"/>
                        <a14:foregroundMark x1="60811" y1="33420" x2="73243" y2="45692"/>
                        <a14:foregroundMark x1="73243" y1="45692" x2="84865" y2="39164"/>
                        <a14:foregroundMark x1="84865" y1="39164" x2="83784" y2="35248"/>
                        <a14:foregroundMark x1="89189" y1="29765" x2="90270" y2="32376"/>
                        <a14:foregroundMark x1="50000" y1="40209" x2="50000" y2="40209"/>
                        <a14:foregroundMark x1="45405" y1="39164" x2="45405" y2="39164"/>
                        <a14:foregroundMark x1="46216" y1="33159" x2="46216" y2="33159"/>
                        <a14:foregroundMark x1="38108" y1="8877" x2="52432" y2="12010"/>
                        <a14:foregroundMark x1="52432" y1="12010" x2="81892" y2="6005"/>
                        <a14:foregroundMark x1="81892" y1="6005" x2="52162" y2="11488"/>
                        <a14:foregroundMark x1="52162" y1="11488" x2="55676" y2="8355"/>
                        <a14:foregroundMark x1="92432" y1="47781" x2="91081" y2="43603"/>
                        <a14:foregroundMark x1="81892" y1="42298" x2="62432" y2="40209"/>
                        <a14:foregroundMark x1="62432" y1="40209" x2="46757" y2="34204"/>
                        <a14:foregroundMark x1="46757" y1="34204" x2="60811" y2="29765"/>
                        <a14:foregroundMark x1="60811" y1="29765" x2="74865" y2="37598"/>
                        <a14:foregroundMark x1="74865" y1="37598" x2="78378" y2="42037"/>
                        <a14:backgroundMark x1="92703" y1="62141" x2="92703" y2="62141"/>
                        <a14:backgroundMark x1="89189" y1="37076" x2="89189" y2="37076"/>
                        <a14:backgroundMark x1="88919" y1="42820" x2="88919" y2="42820"/>
                      </a14:backgroundRemoval>
                    </a14:imgEffect>
                  </a14:imgLayer>
                </a14:imgProps>
              </a:ext>
              <a:ext uri="{28A0092B-C50C-407E-A947-70E740481C1C}">
                <a14:useLocalDpi xmlns:a14="http://schemas.microsoft.com/office/drawing/2010/main" val="0"/>
              </a:ext>
            </a:extLst>
          </a:blip>
          <a:srcRect/>
          <a:stretch>
            <a:fillRect/>
          </a:stretch>
        </p:blipFill>
        <p:spPr bwMode="auto">
          <a:xfrm>
            <a:off x="5810662" y="2529999"/>
            <a:ext cx="776698" cy="803988"/>
          </a:xfrm>
          <a:prstGeom prst="rect">
            <a:avLst/>
          </a:prstGeom>
          <a:noFill/>
          <a:extLst>
            <a:ext uri="{909E8E84-426E-40DD-AFC4-6F175D3DCCD1}">
              <a14:hiddenFill xmlns:a14="http://schemas.microsoft.com/office/drawing/2010/main">
                <a:solidFill>
                  <a:srgbClr val="FFFFFF"/>
                </a:solidFill>
              </a14:hiddenFill>
            </a:ext>
          </a:extLst>
        </p:spPr>
      </p:pic>
      <p:pic>
        <p:nvPicPr>
          <p:cNvPr id="87" name="Image 46">
            <a:extLst>
              <a:ext uri="{FF2B5EF4-FFF2-40B4-BE49-F238E27FC236}">
                <a16:creationId xmlns:a16="http://schemas.microsoft.com/office/drawing/2014/main" id="{E533A533-58A5-4B2D-8D93-F8C32751151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032" b="89113" l="10000" r="90000">
                        <a14:foregroundMark x1="32432" y1="14516" x2="36757" y2="12500"/>
                        <a14:foregroundMark x1="46486" y1="10887" x2="44941" y2="8736"/>
                        <a14:foregroundMark x1="56486" y1="89516" x2="55946" y2="86290"/>
                        <a14:foregroundMark x1="45135" y1="84274" x2="44595" y2="83065"/>
                        <a14:foregroundMark x1="31892" y1="12903" x2="31892" y2="12903"/>
                        <a14:foregroundMark x1="32162" y1="10887" x2="32162" y2="10887"/>
                        <a14:foregroundMark x1="33243" y1="10887" x2="36757" y2="15726"/>
                        <a14:foregroundMark x1="52162" y1="7258" x2="52162" y2="7258"/>
                        <a14:foregroundMark x1="41351" y1="7661" x2="46486" y2="8468"/>
                        <a14:foregroundMark x1="46216" y1="5645" x2="40811" y2="7258"/>
                        <a14:foregroundMark x1="44595" y1="4435" x2="44324" y2="4435"/>
                        <a14:foregroundMark x1="42703" y1="4435" x2="42703" y2="4435"/>
                        <a14:foregroundMark x1="41622" y1="5242" x2="41622" y2="5242"/>
                        <a14:foregroundMark x1="37297" y1="15323" x2="37297" y2="15323"/>
                        <a14:foregroundMark x1="37027" y1="14919" x2="37027" y2="14919"/>
                        <a14:foregroundMark x1="37297" y1="14919" x2="37297" y2="14919"/>
                        <a14:foregroundMark x1="37568" y1="14919" x2="37568" y2="14919"/>
                        <a14:foregroundMark x1="37568" y1="14919" x2="37568" y2="14919"/>
                        <a14:foregroundMark x1="37297" y1="14516" x2="37297" y2="15323"/>
                        <a14:foregroundMark x1="37297" y1="15726" x2="37297" y2="17339"/>
                        <a14:foregroundMark x1="37693" y1="19937" x2="37838" y2="21774"/>
                        <a14:foregroundMark x1="37297" y1="14919" x2="37675" y2="19704"/>
                        <a14:foregroundMark x1="32432" y1="10484" x2="32432" y2="10484"/>
                        <a14:backgroundMark x1="27568" y1="48387" x2="28108" y2="23790"/>
                        <a14:backgroundMark x1="30000" y1="19355" x2="28378" y2="25403"/>
                        <a14:backgroundMark x1="28919" y1="33065" x2="28378" y2="37500"/>
                        <a14:backgroundMark x1="36216" y1="7226" x2="35946" y2="5645"/>
                        <a14:backgroundMark x1="39189" y1="24597" x2="38681" y2="21627"/>
                        <a14:backgroundMark x1="38378" y1="9677" x2="38378" y2="9677"/>
                        <a14:backgroundMark x1="31622" y1="10484" x2="31622" y2="10484"/>
                        <a14:backgroundMark x1="38780" y1="3097" x2="34865" y2="3226"/>
                        <a14:backgroundMark x1="41081" y1="1210" x2="41081" y2="1210"/>
                        <a14:backgroundMark x1="38649" y1="18952" x2="39189" y2="12903"/>
                        <a14:backgroundMark x1="32973" y1="10484" x2="32973" y2="10484"/>
                        <a14:backgroundMark x1="32432" y1="10887" x2="32432" y2="10887"/>
                        <a14:backgroundMark x1="52162" y1="7258" x2="52162" y2="7258"/>
                        <a14:backgroundMark x1="38919" y1="29032" x2="38919" y2="29032"/>
                        <a14:backgroundMark x1="38919" y1="27419" x2="38919" y2="27419"/>
                      </a14:backgroundRemoval>
                    </a14:imgEffect>
                  </a14:imgLayer>
                </a14:imgProps>
              </a:ext>
            </a:extLst>
          </a:blip>
          <a:srcRect l="19868"/>
          <a:stretch/>
        </p:blipFill>
        <p:spPr>
          <a:xfrm>
            <a:off x="5500236" y="3101468"/>
            <a:ext cx="1638348" cy="1370401"/>
          </a:xfrm>
          <a:prstGeom prst="rect">
            <a:avLst/>
          </a:prstGeom>
        </p:spPr>
      </p:pic>
      <p:cxnSp>
        <p:nvCxnSpPr>
          <p:cNvPr id="4" name="Conector recto de flecha 3">
            <a:extLst>
              <a:ext uri="{FF2B5EF4-FFF2-40B4-BE49-F238E27FC236}">
                <a16:creationId xmlns:a16="http://schemas.microsoft.com/office/drawing/2014/main" id="{FADF3179-BEF8-43B4-AE59-18CC5A0B4615}"/>
              </a:ext>
            </a:extLst>
          </p:cNvPr>
          <p:cNvCxnSpPr>
            <a:cxnSpLocks/>
            <a:stCxn id="80" idx="3"/>
            <a:endCxn id="87" idx="1"/>
          </p:cNvCxnSpPr>
          <p:nvPr/>
        </p:nvCxnSpPr>
        <p:spPr>
          <a:xfrm>
            <a:off x="2496669" y="3769296"/>
            <a:ext cx="3003567" cy="1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87">
            <a:extLst>
              <a:ext uri="{FF2B5EF4-FFF2-40B4-BE49-F238E27FC236}">
                <a16:creationId xmlns:a16="http://schemas.microsoft.com/office/drawing/2014/main" id="{21306827-A880-488E-91A6-D60B69B83888}"/>
              </a:ext>
            </a:extLst>
          </p:cNvPr>
          <p:cNvCxnSpPr>
            <a:cxnSpLocks/>
            <a:stCxn id="87" idx="3"/>
            <a:endCxn id="84" idx="1"/>
          </p:cNvCxnSpPr>
          <p:nvPr/>
        </p:nvCxnSpPr>
        <p:spPr>
          <a:xfrm flipV="1">
            <a:off x="7138584" y="3769295"/>
            <a:ext cx="2595635" cy="1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CuadroTexto 88">
            <a:extLst>
              <a:ext uri="{FF2B5EF4-FFF2-40B4-BE49-F238E27FC236}">
                <a16:creationId xmlns:a16="http://schemas.microsoft.com/office/drawing/2014/main" id="{66B8D0F0-19C3-4956-B213-A5820C1BB874}"/>
              </a:ext>
            </a:extLst>
          </p:cNvPr>
          <p:cNvSpPr txBox="1"/>
          <p:nvPr/>
        </p:nvSpPr>
        <p:spPr>
          <a:xfrm>
            <a:off x="3227391" y="3900314"/>
            <a:ext cx="1114884" cy="276999"/>
          </a:xfrm>
          <a:prstGeom prst="rect">
            <a:avLst/>
          </a:prstGeom>
          <a:noFill/>
        </p:spPr>
        <p:txBody>
          <a:bodyPr wrap="square" rtlCol="0">
            <a:spAutoFit/>
          </a:bodyPr>
          <a:lstStyle/>
          <a:p>
            <a:pPr algn="ctr"/>
            <a:r>
              <a:rPr lang="es-CL" sz="1200" dirty="0"/>
              <a:t>25,5 Km</a:t>
            </a:r>
            <a:endParaRPr lang="fr-FR" sz="1200" dirty="0"/>
          </a:p>
        </p:txBody>
      </p:sp>
      <p:sp>
        <p:nvSpPr>
          <p:cNvPr id="90" name="CuadroTexto 89">
            <a:extLst>
              <a:ext uri="{FF2B5EF4-FFF2-40B4-BE49-F238E27FC236}">
                <a16:creationId xmlns:a16="http://schemas.microsoft.com/office/drawing/2014/main" id="{5C02D770-CF81-4E87-9EA3-DD8443FB6F22}"/>
              </a:ext>
            </a:extLst>
          </p:cNvPr>
          <p:cNvSpPr txBox="1"/>
          <p:nvPr/>
        </p:nvSpPr>
        <p:spPr>
          <a:xfrm>
            <a:off x="7838600" y="3836225"/>
            <a:ext cx="1114884" cy="276999"/>
          </a:xfrm>
          <a:prstGeom prst="rect">
            <a:avLst/>
          </a:prstGeom>
          <a:noFill/>
        </p:spPr>
        <p:txBody>
          <a:bodyPr wrap="square" rtlCol="0">
            <a:spAutoFit/>
          </a:bodyPr>
          <a:lstStyle/>
          <a:p>
            <a:pPr algn="ctr"/>
            <a:r>
              <a:rPr lang="es-CL" sz="1200" dirty="0"/>
              <a:t>25,5 Km</a:t>
            </a:r>
            <a:endParaRPr lang="fr-FR" sz="1200" dirty="0"/>
          </a:p>
        </p:txBody>
      </p:sp>
      <p:sp>
        <p:nvSpPr>
          <p:cNvPr id="91" name="CuadroTexto 90">
            <a:extLst>
              <a:ext uri="{FF2B5EF4-FFF2-40B4-BE49-F238E27FC236}">
                <a16:creationId xmlns:a16="http://schemas.microsoft.com/office/drawing/2014/main" id="{BDBEDF77-3A6A-4DC7-B25F-9C9F1DA19403}"/>
              </a:ext>
            </a:extLst>
          </p:cNvPr>
          <p:cNvSpPr txBox="1"/>
          <p:nvPr/>
        </p:nvSpPr>
        <p:spPr>
          <a:xfrm>
            <a:off x="1317685" y="4132775"/>
            <a:ext cx="1114884" cy="461665"/>
          </a:xfrm>
          <a:prstGeom prst="rect">
            <a:avLst/>
          </a:prstGeom>
          <a:noFill/>
        </p:spPr>
        <p:txBody>
          <a:bodyPr wrap="square" rtlCol="0">
            <a:spAutoFit/>
          </a:bodyPr>
          <a:lstStyle/>
          <a:p>
            <a:pPr algn="ctr"/>
            <a:r>
              <a:rPr lang="es-CL" sz="1200" dirty="0"/>
              <a:t>Nancy </a:t>
            </a:r>
            <a:r>
              <a:rPr lang="es-CL" sz="1200" dirty="0" err="1"/>
              <a:t>schools</a:t>
            </a:r>
            <a:r>
              <a:rPr lang="es-CL" sz="1200" dirty="0"/>
              <a:t>, France</a:t>
            </a:r>
            <a:endParaRPr lang="fr-FR" sz="1200" dirty="0"/>
          </a:p>
        </p:txBody>
      </p:sp>
      <p:sp>
        <p:nvSpPr>
          <p:cNvPr id="92" name="CuadroTexto 91">
            <a:extLst>
              <a:ext uri="{FF2B5EF4-FFF2-40B4-BE49-F238E27FC236}">
                <a16:creationId xmlns:a16="http://schemas.microsoft.com/office/drawing/2014/main" id="{8A25A19B-F118-4994-AFD0-03ACEEB9847F}"/>
              </a:ext>
            </a:extLst>
          </p:cNvPr>
          <p:cNvSpPr txBox="1"/>
          <p:nvPr/>
        </p:nvSpPr>
        <p:spPr>
          <a:xfrm>
            <a:off x="5620820" y="4407819"/>
            <a:ext cx="1114884" cy="461665"/>
          </a:xfrm>
          <a:prstGeom prst="rect">
            <a:avLst/>
          </a:prstGeom>
          <a:noFill/>
        </p:spPr>
        <p:txBody>
          <a:bodyPr wrap="square" rtlCol="0">
            <a:spAutoFit/>
          </a:bodyPr>
          <a:lstStyle/>
          <a:p>
            <a:pPr algn="ctr"/>
            <a:r>
              <a:rPr lang="es-CL" sz="1200" dirty="0"/>
              <a:t>FABLAB (Nancy)</a:t>
            </a:r>
            <a:endParaRPr lang="fr-FR" sz="1200" dirty="0"/>
          </a:p>
        </p:txBody>
      </p:sp>
      <p:sp>
        <p:nvSpPr>
          <p:cNvPr id="111" name="CuadroTexto 110">
            <a:extLst>
              <a:ext uri="{FF2B5EF4-FFF2-40B4-BE49-F238E27FC236}">
                <a16:creationId xmlns:a16="http://schemas.microsoft.com/office/drawing/2014/main" id="{BAD0597F-8AA2-4B36-B0FF-CC7D605686AC}"/>
              </a:ext>
            </a:extLst>
          </p:cNvPr>
          <p:cNvSpPr txBox="1"/>
          <p:nvPr/>
        </p:nvSpPr>
        <p:spPr>
          <a:xfrm>
            <a:off x="9861636" y="4132733"/>
            <a:ext cx="1114884" cy="461665"/>
          </a:xfrm>
          <a:prstGeom prst="rect">
            <a:avLst/>
          </a:prstGeom>
          <a:noFill/>
        </p:spPr>
        <p:txBody>
          <a:bodyPr wrap="square" rtlCol="0">
            <a:spAutoFit/>
          </a:bodyPr>
          <a:lstStyle/>
          <a:p>
            <a:pPr algn="ctr"/>
            <a:r>
              <a:rPr lang="es-CL" sz="1200" dirty="0"/>
              <a:t>Nancy </a:t>
            </a:r>
            <a:r>
              <a:rPr lang="es-CL" sz="1200" dirty="0" err="1"/>
              <a:t>schools</a:t>
            </a:r>
            <a:r>
              <a:rPr lang="es-CL" sz="1200" dirty="0"/>
              <a:t>, France</a:t>
            </a:r>
            <a:endParaRPr lang="fr-FR" sz="1200" dirty="0"/>
          </a:p>
        </p:txBody>
      </p:sp>
    </p:spTree>
    <p:extLst>
      <p:ext uri="{BB962C8B-B14F-4D97-AF65-F5344CB8AC3E}">
        <p14:creationId xmlns:p14="http://schemas.microsoft.com/office/powerpoint/2010/main" val="18409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fade">
                                      <p:cBhvr>
                                        <p:cTn id="2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098A3E5-075B-4E3A-82DD-D0D5DEE65EC6}"/>
              </a:ext>
            </a:extLst>
          </p:cNvPr>
          <p:cNvSpPr>
            <a:spLocks noGrp="1"/>
          </p:cNvSpPr>
          <p:nvPr>
            <p:ph type="title"/>
          </p:nvPr>
        </p:nvSpPr>
        <p:spPr>
          <a:xfrm>
            <a:off x="841248" y="334644"/>
            <a:ext cx="10509504" cy="1076914"/>
          </a:xfrm>
        </p:spPr>
        <p:txBody>
          <a:bodyPr anchor="ctr">
            <a:normAutofit/>
          </a:bodyPr>
          <a:lstStyle/>
          <a:p>
            <a:endParaRPr lang="fr-FR" sz="4000"/>
          </a:p>
        </p:txBody>
      </p:sp>
      <p:sp>
        <p:nvSpPr>
          <p:cNvPr id="12" name="Rectangle 1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Gráfico 3">
            <a:extLst>
              <a:ext uri="{FF2B5EF4-FFF2-40B4-BE49-F238E27FC236}">
                <a16:creationId xmlns:a16="http://schemas.microsoft.com/office/drawing/2014/main" id="{654E28FA-1743-44B0-B564-30907702DE3D}"/>
              </a:ext>
            </a:extLst>
          </p:cNvPr>
          <p:cNvGraphicFramePr>
            <a:graphicFrameLocks noGrp="1"/>
          </p:cNvGraphicFramePr>
          <p:nvPr>
            <p:ph idx="1"/>
            <p:extLst>
              <p:ext uri="{D42A27DB-BD31-4B8C-83A1-F6EECF244321}">
                <p14:modId xmlns:p14="http://schemas.microsoft.com/office/powerpoint/2010/main" val="4157427427"/>
              </p:ext>
            </p:extLst>
          </p:nvPr>
        </p:nvGraphicFramePr>
        <p:xfrm>
          <a:off x="838200" y="1737360"/>
          <a:ext cx="10506456" cy="45354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8158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067CE753-D30A-4C5E-BA73-602D1CEC599B}"/>
              </a:ext>
            </a:extLst>
          </p:cNvPr>
          <p:cNvGrpSpPr/>
          <p:nvPr/>
        </p:nvGrpSpPr>
        <p:grpSpPr>
          <a:xfrm>
            <a:off x="1781274" y="643466"/>
            <a:ext cx="8629452" cy="5571067"/>
            <a:chOff x="0" y="0"/>
            <a:chExt cx="5612130" cy="3759835"/>
          </a:xfrm>
        </p:grpSpPr>
        <p:pic>
          <p:nvPicPr>
            <p:cNvPr id="5" name="Imagen 4">
              <a:extLst>
                <a:ext uri="{FF2B5EF4-FFF2-40B4-BE49-F238E27FC236}">
                  <a16:creationId xmlns:a16="http://schemas.microsoft.com/office/drawing/2014/main" id="{DB1A8949-1674-431B-BA3F-8A25C9D73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612130" cy="3441065"/>
            </a:xfrm>
            <a:prstGeom prst="rect">
              <a:avLst/>
            </a:prstGeom>
          </p:spPr>
        </p:pic>
        <p:sp>
          <p:nvSpPr>
            <p:cNvPr id="6" name="Cuadro de texto 227">
              <a:extLst>
                <a:ext uri="{FF2B5EF4-FFF2-40B4-BE49-F238E27FC236}">
                  <a16:creationId xmlns:a16="http://schemas.microsoft.com/office/drawing/2014/main" id="{ADB67ABA-5135-4673-8AAF-56CA086B357B}"/>
                </a:ext>
              </a:extLst>
            </p:cNvPr>
            <p:cNvSpPr txBox="1"/>
            <p:nvPr/>
          </p:nvSpPr>
          <p:spPr>
            <a:xfrm>
              <a:off x="0" y="3493135"/>
              <a:ext cx="5612130" cy="2667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rmAutofit/>
            </a:bodyPr>
            <a:lstStyle/>
            <a:p>
              <a:pPr algn="ctr">
                <a:lnSpc>
                  <a:spcPct val="90000"/>
                </a:lnSpc>
                <a:spcAft>
                  <a:spcPts val="1000"/>
                </a:spcAft>
              </a:pPr>
              <a:r>
                <a:rPr lang="en-US" sz="1600" i="1" u="sng">
                  <a:solidFill>
                    <a:srgbClr val="44546A"/>
                  </a:solidFill>
                  <a:effectLst/>
                  <a:latin typeface="Calibri" panose="020F0502020204030204" pitchFamily="34" charset="0"/>
                  <a:ea typeface="Calibri" panose="020F0502020204030204" pitchFamily="34" charset="0"/>
                  <a:cs typeface="Arial" panose="020B0604020202020204" pitchFamily="34" charset="0"/>
                </a:rPr>
                <a:t>Graphic </a:t>
              </a:r>
              <a:r>
                <a:rPr lang="en-US" sz="1600" i="1">
                  <a:solidFill>
                    <a:srgbClr val="44546A"/>
                  </a:solidFill>
                  <a:effectLst/>
                  <a:latin typeface="Calibri" panose="020F0502020204030204" pitchFamily="34" charset="0"/>
                  <a:ea typeface="Calibri" panose="020F0502020204030204" pitchFamily="34" charset="0"/>
                  <a:cs typeface="Arial" panose="020B0604020202020204" pitchFamily="34" charset="0"/>
                </a:rPr>
                <a:t>6 : Sensitivity analysis respect to the displacement of the PLA production plan</a:t>
              </a:r>
              <a:endParaRPr lang="fr-FR" sz="1600" i="1">
                <a:solidFill>
                  <a:srgbClr val="44546A"/>
                </a:solidFill>
                <a:effectLst/>
                <a:latin typeface="Calibri" panose="020F050202020403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350225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A4FE5-4EA6-4254-B133-54BB2EF12320}"/>
              </a:ext>
            </a:extLst>
          </p:cNvPr>
          <p:cNvSpPr>
            <a:spLocks noGrp="1"/>
          </p:cNvSpPr>
          <p:nvPr>
            <p:ph type="title"/>
          </p:nvPr>
        </p:nvSpPr>
        <p:spPr/>
        <p:txBody>
          <a:bodyPr/>
          <a:lstStyle/>
          <a:p>
            <a:r>
              <a:rPr lang="es-CL" dirty="0" err="1"/>
              <a:t>Système</a:t>
            </a:r>
            <a:r>
              <a:rPr lang="es-CL" dirty="0"/>
              <a:t> de </a:t>
            </a:r>
            <a:r>
              <a:rPr lang="es-CL" dirty="0" err="1"/>
              <a:t>Production</a:t>
            </a:r>
            <a:r>
              <a:rPr lang="es-CL" dirty="0"/>
              <a:t> PLA (</a:t>
            </a:r>
            <a:r>
              <a:rPr lang="es-CL" dirty="0" err="1"/>
              <a:t>Scénario</a:t>
            </a:r>
            <a:r>
              <a:rPr lang="es-CL" dirty="0"/>
              <a:t> 1)</a:t>
            </a:r>
            <a:endParaRPr lang="fr-FR" dirty="0"/>
          </a:p>
        </p:txBody>
      </p:sp>
      <p:grpSp>
        <p:nvGrpSpPr>
          <p:cNvPr id="13" name="Grupo 12">
            <a:extLst>
              <a:ext uri="{FF2B5EF4-FFF2-40B4-BE49-F238E27FC236}">
                <a16:creationId xmlns:a16="http://schemas.microsoft.com/office/drawing/2014/main" id="{5C38372C-816E-4F48-AF17-739FAA57085B}"/>
              </a:ext>
            </a:extLst>
          </p:cNvPr>
          <p:cNvGrpSpPr/>
          <p:nvPr/>
        </p:nvGrpSpPr>
        <p:grpSpPr>
          <a:xfrm>
            <a:off x="9930468" y="141576"/>
            <a:ext cx="2071614" cy="1439987"/>
            <a:chOff x="3171970" y="2786219"/>
            <a:chExt cx="3772169" cy="3598995"/>
          </a:xfrm>
        </p:grpSpPr>
        <p:pic>
          <p:nvPicPr>
            <p:cNvPr id="14" name="Imagen 13">
              <a:extLst>
                <a:ext uri="{FF2B5EF4-FFF2-40B4-BE49-F238E27FC236}">
                  <a16:creationId xmlns:a16="http://schemas.microsoft.com/office/drawing/2014/main" id="{3F4CA7D9-0F29-46D1-B874-7C20F507C628}"/>
                </a:ext>
              </a:extLst>
            </p:cNvPr>
            <p:cNvPicPr>
              <a:picLocks noChangeAspect="1"/>
            </p:cNvPicPr>
            <p:nvPr/>
          </p:nvPicPr>
          <p:blipFill rotWithShape="1">
            <a:blip r:embed="rId2"/>
            <a:srcRect t="1473" r="35497"/>
            <a:stretch/>
          </p:blipFill>
          <p:spPr>
            <a:xfrm>
              <a:off x="3171970" y="2786219"/>
              <a:ext cx="3772169" cy="3598995"/>
            </a:xfrm>
            <a:prstGeom prst="rect">
              <a:avLst/>
            </a:prstGeom>
          </p:spPr>
        </p:pic>
        <p:sp>
          <p:nvSpPr>
            <p:cNvPr id="15" name="Rectángulo 14">
              <a:extLst>
                <a:ext uri="{FF2B5EF4-FFF2-40B4-BE49-F238E27FC236}">
                  <a16:creationId xmlns:a16="http://schemas.microsoft.com/office/drawing/2014/main" id="{942B497E-CC67-48EB-A7E7-B7B94701C4AB}"/>
                </a:ext>
              </a:extLst>
            </p:cNvPr>
            <p:cNvSpPr/>
            <p:nvPr/>
          </p:nvSpPr>
          <p:spPr>
            <a:xfrm>
              <a:off x="3171970" y="4733830"/>
              <a:ext cx="1400030" cy="7033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1" name="Imagen 20">
            <a:extLst>
              <a:ext uri="{FF2B5EF4-FFF2-40B4-BE49-F238E27FC236}">
                <a16:creationId xmlns:a16="http://schemas.microsoft.com/office/drawing/2014/main" id="{3FF2206D-8C73-469E-8E2B-D6062AEBB6C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269" y="1581563"/>
            <a:ext cx="11191461" cy="1980163"/>
          </a:xfrm>
          <a:prstGeom prst="rect">
            <a:avLst/>
          </a:prstGeom>
          <a:noFill/>
        </p:spPr>
      </p:pic>
      <p:graphicFrame>
        <p:nvGraphicFramePr>
          <p:cNvPr id="23" name="Tabla 22">
            <a:extLst>
              <a:ext uri="{FF2B5EF4-FFF2-40B4-BE49-F238E27FC236}">
                <a16:creationId xmlns:a16="http://schemas.microsoft.com/office/drawing/2014/main" id="{946F89CB-3EDA-446E-AC4A-81C86D5FEEF9}"/>
              </a:ext>
            </a:extLst>
          </p:cNvPr>
          <p:cNvGraphicFramePr>
            <a:graphicFrameLocks noGrp="1"/>
          </p:cNvGraphicFramePr>
          <p:nvPr/>
        </p:nvGraphicFramePr>
        <p:xfrm>
          <a:off x="125597" y="3666747"/>
          <a:ext cx="2779644" cy="1005840"/>
        </p:xfrm>
        <a:graphic>
          <a:graphicData uri="http://schemas.openxmlformats.org/drawingml/2006/table">
            <a:tbl>
              <a:tblPr firstRow="1" bandRow="1">
                <a:tableStyleId>{9D7B26C5-4107-4FEC-AEDC-1716B250A1EF}</a:tableStyleId>
              </a:tblPr>
              <a:tblGrid>
                <a:gridCol w="1010479">
                  <a:extLst>
                    <a:ext uri="{9D8B030D-6E8A-4147-A177-3AD203B41FA5}">
                      <a16:colId xmlns:a16="http://schemas.microsoft.com/office/drawing/2014/main" val="1279394297"/>
                    </a:ext>
                  </a:extLst>
                </a:gridCol>
                <a:gridCol w="1769165">
                  <a:extLst>
                    <a:ext uri="{9D8B030D-6E8A-4147-A177-3AD203B41FA5}">
                      <a16:colId xmlns:a16="http://schemas.microsoft.com/office/drawing/2014/main" val="1688501458"/>
                    </a:ext>
                  </a:extLst>
                </a:gridCol>
              </a:tblGrid>
              <a:tr h="243013">
                <a:tc>
                  <a:txBody>
                    <a:bodyPr/>
                    <a:lstStyle/>
                    <a:p>
                      <a:r>
                        <a:rPr lang="es-CL" sz="1200" dirty="0" err="1"/>
                        <a:t>Source</a:t>
                      </a:r>
                      <a:endParaRPr lang="fr-FR" sz="1200" dirty="0"/>
                    </a:p>
                  </a:txBody>
                  <a:tcPr/>
                </a:tc>
                <a:tc>
                  <a:txBody>
                    <a:bodyPr/>
                    <a:lstStyle/>
                    <a:p>
                      <a:r>
                        <a:rPr lang="es-CL" sz="1200" dirty="0" err="1"/>
                        <a:t>Paramètre</a:t>
                      </a:r>
                      <a:endParaRPr lang="fr-FR" sz="1200" dirty="0"/>
                    </a:p>
                  </a:txBody>
                  <a:tcPr/>
                </a:tc>
                <a:extLst>
                  <a:ext uri="{0D108BD9-81ED-4DB2-BD59-A6C34878D82A}">
                    <a16:rowId xmlns:a16="http://schemas.microsoft.com/office/drawing/2014/main" val="2724514167"/>
                  </a:ext>
                </a:extLst>
              </a:tr>
              <a:tr h="243013">
                <a:tc>
                  <a:txBody>
                    <a:bodyPr/>
                    <a:lstStyle/>
                    <a:p>
                      <a:r>
                        <a:rPr lang="es-CL" sz="1200" dirty="0"/>
                        <a:t>OPEN LCA</a:t>
                      </a:r>
                      <a:endParaRPr lang="fr-FR" sz="1200" dirty="0"/>
                    </a:p>
                  </a:txBody>
                  <a:tcPr/>
                </a:tc>
                <a:tc>
                  <a:txBody>
                    <a:bodyPr/>
                    <a:lstStyle/>
                    <a:p>
                      <a:r>
                        <a:rPr lang="fr-FR" sz="1200" dirty="0"/>
                        <a:t>Flux entrants et sortants de l'utilisation du camion</a:t>
                      </a:r>
                    </a:p>
                  </a:txBody>
                  <a:tcPr/>
                </a:tc>
                <a:extLst>
                  <a:ext uri="{0D108BD9-81ED-4DB2-BD59-A6C34878D82A}">
                    <a16:rowId xmlns:a16="http://schemas.microsoft.com/office/drawing/2014/main" val="1262120197"/>
                  </a:ext>
                </a:extLst>
              </a:tr>
              <a:tr h="243013">
                <a:tc>
                  <a:txBody>
                    <a:bodyPr/>
                    <a:lstStyle/>
                    <a:p>
                      <a:r>
                        <a:rPr lang="es-CL" sz="1200" dirty="0"/>
                        <a:t>Google </a:t>
                      </a:r>
                      <a:r>
                        <a:rPr lang="es-CL" sz="1200" dirty="0" err="1"/>
                        <a:t>Maps</a:t>
                      </a:r>
                      <a:endParaRPr lang="fr-FR" sz="1200" dirty="0"/>
                    </a:p>
                  </a:txBody>
                  <a:tcPr/>
                </a:tc>
                <a:tc>
                  <a:txBody>
                    <a:bodyPr/>
                    <a:lstStyle/>
                    <a:p>
                      <a:r>
                        <a:rPr lang="es-CL" sz="1200" dirty="0" err="1"/>
                        <a:t>Distance</a:t>
                      </a:r>
                      <a:r>
                        <a:rPr lang="es-CL" sz="1200" dirty="0"/>
                        <a:t> </a:t>
                      </a:r>
                      <a:r>
                        <a:rPr lang="es-CL" sz="1200" dirty="0" err="1"/>
                        <a:t>Parcour</a:t>
                      </a:r>
                      <a:endParaRPr lang="fr-FR" sz="1200" dirty="0"/>
                    </a:p>
                  </a:txBody>
                  <a:tcPr/>
                </a:tc>
                <a:extLst>
                  <a:ext uri="{0D108BD9-81ED-4DB2-BD59-A6C34878D82A}">
                    <a16:rowId xmlns:a16="http://schemas.microsoft.com/office/drawing/2014/main" val="2812604859"/>
                  </a:ext>
                </a:extLst>
              </a:tr>
            </a:tbl>
          </a:graphicData>
        </a:graphic>
      </p:graphicFrame>
      <p:cxnSp>
        <p:nvCxnSpPr>
          <p:cNvPr id="25" name="Conector recto de flecha 24">
            <a:extLst>
              <a:ext uri="{FF2B5EF4-FFF2-40B4-BE49-F238E27FC236}">
                <a16:creationId xmlns:a16="http://schemas.microsoft.com/office/drawing/2014/main" id="{148FA8CE-3F57-4106-984C-D48D307C27DC}"/>
              </a:ext>
            </a:extLst>
          </p:cNvPr>
          <p:cNvCxnSpPr>
            <a:cxnSpLocks/>
            <a:endCxn id="23" idx="0"/>
          </p:cNvCxnSpPr>
          <p:nvPr/>
        </p:nvCxnSpPr>
        <p:spPr>
          <a:xfrm flipH="1">
            <a:off x="1515419" y="2822713"/>
            <a:ext cx="453892" cy="844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a 25">
            <a:extLst>
              <a:ext uri="{FF2B5EF4-FFF2-40B4-BE49-F238E27FC236}">
                <a16:creationId xmlns:a16="http://schemas.microsoft.com/office/drawing/2014/main" id="{AC726FFC-C6B3-42AC-8AE4-F4EA17FAFB7C}"/>
              </a:ext>
            </a:extLst>
          </p:cNvPr>
          <p:cNvGraphicFramePr>
            <a:graphicFrameLocks noGrp="1"/>
          </p:cNvGraphicFramePr>
          <p:nvPr/>
        </p:nvGraphicFramePr>
        <p:xfrm>
          <a:off x="2961949" y="3670348"/>
          <a:ext cx="2779644" cy="1005840"/>
        </p:xfrm>
        <a:graphic>
          <a:graphicData uri="http://schemas.openxmlformats.org/drawingml/2006/table">
            <a:tbl>
              <a:tblPr firstRow="1" bandRow="1">
                <a:tableStyleId>{9D7B26C5-4107-4FEC-AEDC-1716B250A1EF}</a:tableStyleId>
              </a:tblPr>
              <a:tblGrid>
                <a:gridCol w="956860">
                  <a:extLst>
                    <a:ext uri="{9D8B030D-6E8A-4147-A177-3AD203B41FA5}">
                      <a16:colId xmlns:a16="http://schemas.microsoft.com/office/drawing/2014/main" val="1279394297"/>
                    </a:ext>
                  </a:extLst>
                </a:gridCol>
                <a:gridCol w="1822784">
                  <a:extLst>
                    <a:ext uri="{9D8B030D-6E8A-4147-A177-3AD203B41FA5}">
                      <a16:colId xmlns:a16="http://schemas.microsoft.com/office/drawing/2014/main" val="1688501458"/>
                    </a:ext>
                  </a:extLst>
                </a:gridCol>
              </a:tblGrid>
              <a:tr h="231561">
                <a:tc>
                  <a:txBody>
                    <a:bodyPr/>
                    <a:lstStyle/>
                    <a:p>
                      <a:r>
                        <a:rPr lang="es-CL" sz="1200" dirty="0" err="1"/>
                        <a:t>Source</a:t>
                      </a:r>
                      <a:endParaRPr lang="fr-FR" sz="1200" dirty="0"/>
                    </a:p>
                  </a:txBody>
                  <a:tcPr/>
                </a:tc>
                <a:tc>
                  <a:txBody>
                    <a:bodyPr/>
                    <a:lstStyle/>
                    <a:p>
                      <a:r>
                        <a:rPr lang="es-CL" sz="1200" dirty="0" err="1"/>
                        <a:t>Paramètre</a:t>
                      </a:r>
                      <a:endParaRPr lang="fr-FR" sz="1200" dirty="0"/>
                    </a:p>
                  </a:txBody>
                  <a:tcPr/>
                </a:tc>
                <a:extLst>
                  <a:ext uri="{0D108BD9-81ED-4DB2-BD59-A6C34878D82A}">
                    <a16:rowId xmlns:a16="http://schemas.microsoft.com/office/drawing/2014/main" val="2724514167"/>
                  </a:ext>
                </a:extLst>
              </a:tr>
              <a:tr h="243013">
                <a:tc>
                  <a:txBody>
                    <a:bodyPr/>
                    <a:lstStyle/>
                    <a:p>
                      <a:r>
                        <a:rPr lang="es-CL" sz="1200" dirty="0"/>
                        <a:t>OPEN LCA</a:t>
                      </a:r>
                      <a:endParaRPr lang="fr-FR" sz="1200" dirty="0"/>
                    </a:p>
                  </a:txBody>
                  <a:tcPr/>
                </a:tc>
                <a:tc>
                  <a:txBody>
                    <a:bodyPr/>
                    <a:lstStyle/>
                    <a:p>
                      <a:r>
                        <a:rPr lang="fr-FR" sz="1200" dirty="0"/>
                        <a:t>Flux entrants et sortants de l'utilisation du </a:t>
                      </a:r>
                      <a:r>
                        <a:rPr lang="fr-FR" sz="1200" dirty="0" err="1"/>
                        <a:t>Bâteau</a:t>
                      </a:r>
                      <a:endParaRPr lang="fr-FR" sz="1200" dirty="0"/>
                    </a:p>
                  </a:txBody>
                  <a:tcPr/>
                </a:tc>
                <a:extLst>
                  <a:ext uri="{0D108BD9-81ED-4DB2-BD59-A6C34878D82A}">
                    <a16:rowId xmlns:a16="http://schemas.microsoft.com/office/drawing/2014/main" val="1262120197"/>
                  </a:ext>
                </a:extLst>
              </a:tr>
              <a:tr h="243013">
                <a:tc>
                  <a:txBody>
                    <a:bodyPr/>
                    <a:lstStyle/>
                    <a:p>
                      <a:r>
                        <a:rPr lang="es-CL" sz="1200" dirty="0" err="1"/>
                        <a:t>SeaDistance</a:t>
                      </a:r>
                      <a:endParaRPr lang="fr-FR" sz="1200" dirty="0"/>
                    </a:p>
                  </a:txBody>
                  <a:tcPr/>
                </a:tc>
                <a:tc>
                  <a:txBody>
                    <a:bodyPr/>
                    <a:lstStyle/>
                    <a:p>
                      <a:r>
                        <a:rPr lang="es-CL" sz="1200" dirty="0" err="1"/>
                        <a:t>Distance</a:t>
                      </a:r>
                      <a:r>
                        <a:rPr lang="es-CL" sz="1200" dirty="0"/>
                        <a:t> </a:t>
                      </a:r>
                      <a:r>
                        <a:rPr lang="es-CL" sz="1200" dirty="0" err="1"/>
                        <a:t>Maritime</a:t>
                      </a:r>
                      <a:endParaRPr lang="fr-FR" sz="1200" dirty="0"/>
                    </a:p>
                  </a:txBody>
                  <a:tcPr/>
                </a:tc>
                <a:extLst>
                  <a:ext uri="{0D108BD9-81ED-4DB2-BD59-A6C34878D82A}">
                    <a16:rowId xmlns:a16="http://schemas.microsoft.com/office/drawing/2014/main" val="2812604859"/>
                  </a:ext>
                </a:extLst>
              </a:tr>
            </a:tbl>
          </a:graphicData>
        </a:graphic>
      </p:graphicFrame>
      <p:cxnSp>
        <p:nvCxnSpPr>
          <p:cNvPr id="27" name="Conector recto de flecha 26">
            <a:extLst>
              <a:ext uri="{FF2B5EF4-FFF2-40B4-BE49-F238E27FC236}">
                <a16:creationId xmlns:a16="http://schemas.microsoft.com/office/drawing/2014/main" id="{94F01132-E1B8-4E4E-B164-AB84A220D4CC}"/>
              </a:ext>
            </a:extLst>
          </p:cNvPr>
          <p:cNvCxnSpPr>
            <a:cxnSpLocks/>
            <a:endCxn id="26" idx="0"/>
          </p:cNvCxnSpPr>
          <p:nvPr/>
        </p:nvCxnSpPr>
        <p:spPr>
          <a:xfrm flipH="1">
            <a:off x="4351771" y="3008684"/>
            <a:ext cx="631142" cy="661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a 28">
            <a:extLst>
              <a:ext uri="{FF2B5EF4-FFF2-40B4-BE49-F238E27FC236}">
                <a16:creationId xmlns:a16="http://schemas.microsoft.com/office/drawing/2014/main" id="{F75F59BE-40C5-467C-84F6-79CC48279004}"/>
              </a:ext>
            </a:extLst>
          </p:cNvPr>
          <p:cNvGraphicFramePr>
            <a:graphicFrameLocks noGrp="1"/>
          </p:cNvGraphicFramePr>
          <p:nvPr/>
        </p:nvGraphicFramePr>
        <p:xfrm>
          <a:off x="9310264" y="3533767"/>
          <a:ext cx="2732634" cy="1188720"/>
        </p:xfrm>
        <a:graphic>
          <a:graphicData uri="http://schemas.openxmlformats.org/drawingml/2006/table">
            <a:tbl>
              <a:tblPr firstRow="1" bandRow="1">
                <a:tableStyleId>{9D7B26C5-4107-4FEC-AEDC-1716B250A1EF}</a:tableStyleId>
              </a:tblPr>
              <a:tblGrid>
                <a:gridCol w="1029780">
                  <a:extLst>
                    <a:ext uri="{9D8B030D-6E8A-4147-A177-3AD203B41FA5}">
                      <a16:colId xmlns:a16="http://schemas.microsoft.com/office/drawing/2014/main" val="1279394297"/>
                    </a:ext>
                  </a:extLst>
                </a:gridCol>
                <a:gridCol w="1702854">
                  <a:extLst>
                    <a:ext uri="{9D8B030D-6E8A-4147-A177-3AD203B41FA5}">
                      <a16:colId xmlns:a16="http://schemas.microsoft.com/office/drawing/2014/main" val="1688501458"/>
                    </a:ext>
                  </a:extLst>
                </a:gridCol>
              </a:tblGrid>
              <a:tr h="207643">
                <a:tc>
                  <a:txBody>
                    <a:bodyPr/>
                    <a:lstStyle/>
                    <a:p>
                      <a:r>
                        <a:rPr lang="es-CL" sz="1200" dirty="0" err="1"/>
                        <a:t>Source</a:t>
                      </a:r>
                      <a:endParaRPr lang="fr-FR" sz="1200" dirty="0"/>
                    </a:p>
                  </a:txBody>
                  <a:tcPr/>
                </a:tc>
                <a:tc>
                  <a:txBody>
                    <a:bodyPr/>
                    <a:lstStyle/>
                    <a:p>
                      <a:r>
                        <a:rPr lang="es-CL" sz="1200" dirty="0" err="1"/>
                        <a:t>Paramètre</a:t>
                      </a:r>
                      <a:endParaRPr lang="fr-FR" sz="1200" dirty="0"/>
                    </a:p>
                  </a:txBody>
                  <a:tcPr/>
                </a:tc>
                <a:extLst>
                  <a:ext uri="{0D108BD9-81ED-4DB2-BD59-A6C34878D82A}">
                    <a16:rowId xmlns:a16="http://schemas.microsoft.com/office/drawing/2014/main" val="2724514167"/>
                  </a:ext>
                </a:extLst>
              </a:tr>
              <a:tr h="622929">
                <a:tc>
                  <a:txBody>
                    <a:bodyPr/>
                    <a:lstStyle/>
                    <a:p>
                      <a:r>
                        <a:rPr lang="es-CL" sz="1200" dirty="0"/>
                        <a:t>OPEN LCA</a:t>
                      </a:r>
                      <a:endParaRPr lang="fr-FR" sz="1200" dirty="0"/>
                    </a:p>
                  </a:txBody>
                  <a:tcPr/>
                </a:tc>
                <a:tc>
                  <a:txBody>
                    <a:bodyPr/>
                    <a:lstStyle/>
                    <a:p>
                      <a:r>
                        <a:rPr lang="fr-FR" sz="1200" dirty="0"/>
                        <a:t>Flux entrants et sortants de l'utilisation du véhicule  léger</a:t>
                      </a:r>
                    </a:p>
                  </a:txBody>
                  <a:tcPr/>
                </a:tc>
                <a:extLst>
                  <a:ext uri="{0D108BD9-81ED-4DB2-BD59-A6C34878D82A}">
                    <a16:rowId xmlns:a16="http://schemas.microsoft.com/office/drawing/2014/main" val="1262120197"/>
                  </a:ext>
                </a:extLst>
              </a:tr>
              <a:tr h="207643">
                <a:tc>
                  <a:txBody>
                    <a:bodyPr/>
                    <a:lstStyle/>
                    <a:p>
                      <a:r>
                        <a:rPr lang="es-CL" sz="1200" dirty="0"/>
                        <a:t>Google </a:t>
                      </a:r>
                      <a:r>
                        <a:rPr lang="es-CL" sz="1200" dirty="0" err="1"/>
                        <a:t>Maps</a:t>
                      </a:r>
                      <a:endParaRPr lang="fr-FR" sz="1200" dirty="0"/>
                    </a:p>
                  </a:txBody>
                  <a:tcPr/>
                </a:tc>
                <a:tc>
                  <a:txBody>
                    <a:bodyPr/>
                    <a:lstStyle/>
                    <a:p>
                      <a:r>
                        <a:rPr lang="es-CL" sz="1200" dirty="0" err="1"/>
                        <a:t>Distance</a:t>
                      </a:r>
                      <a:r>
                        <a:rPr lang="es-CL" sz="1200" dirty="0"/>
                        <a:t> </a:t>
                      </a:r>
                      <a:r>
                        <a:rPr lang="es-CL" sz="1200" dirty="0" err="1"/>
                        <a:t>Parcour</a:t>
                      </a:r>
                      <a:endParaRPr lang="fr-FR" sz="1200" dirty="0"/>
                    </a:p>
                  </a:txBody>
                  <a:tcPr/>
                </a:tc>
                <a:extLst>
                  <a:ext uri="{0D108BD9-81ED-4DB2-BD59-A6C34878D82A}">
                    <a16:rowId xmlns:a16="http://schemas.microsoft.com/office/drawing/2014/main" val="2812604859"/>
                  </a:ext>
                </a:extLst>
              </a:tr>
            </a:tbl>
          </a:graphicData>
        </a:graphic>
      </p:graphicFrame>
      <p:cxnSp>
        <p:nvCxnSpPr>
          <p:cNvPr id="30" name="Conector recto de flecha 29">
            <a:extLst>
              <a:ext uri="{FF2B5EF4-FFF2-40B4-BE49-F238E27FC236}">
                <a16:creationId xmlns:a16="http://schemas.microsoft.com/office/drawing/2014/main" id="{E87D4A07-583F-43CB-9BCB-19DCF9F59499}"/>
              </a:ext>
            </a:extLst>
          </p:cNvPr>
          <p:cNvCxnSpPr>
            <a:cxnSpLocks/>
          </p:cNvCxnSpPr>
          <p:nvPr/>
        </p:nvCxnSpPr>
        <p:spPr>
          <a:xfrm>
            <a:off x="9047919" y="3561726"/>
            <a:ext cx="0" cy="156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a 32">
            <a:extLst>
              <a:ext uri="{FF2B5EF4-FFF2-40B4-BE49-F238E27FC236}">
                <a16:creationId xmlns:a16="http://schemas.microsoft.com/office/drawing/2014/main" id="{6BEE8561-2744-4B9C-A81F-703FFF6C2FB3}"/>
              </a:ext>
            </a:extLst>
          </p:cNvPr>
          <p:cNvGraphicFramePr>
            <a:graphicFrameLocks noGrp="1"/>
          </p:cNvGraphicFramePr>
          <p:nvPr/>
        </p:nvGraphicFramePr>
        <p:xfrm>
          <a:off x="5830999" y="3666747"/>
          <a:ext cx="3008244" cy="1005840"/>
        </p:xfrm>
        <a:graphic>
          <a:graphicData uri="http://schemas.openxmlformats.org/drawingml/2006/table">
            <a:tbl>
              <a:tblPr firstRow="1" bandRow="1">
                <a:tableStyleId>{9D7B26C5-4107-4FEC-AEDC-1716B250A1EF}</a:tableStyleId>
              </a:tblPr>
              <a:tblGrid>
                <a:gridCol w="998103">
                  <a:extLst>
                    <a:ext uri="{9D8B030D-6E8A-4147-A177-3AD203B41FA5}">
                      <a16:colId xmlns:a16="http://schemas.microsoft.com/office/drawing/2014/main" val="1279394297"/>
                    </a:ext>
                  </a:extLst>
                </a:gridCol>
                <a:gridCol w="2010141">
                  <a:extLst>
                    <a:ext uri="{9D8B030D-6E8A-4147-A177-3AD203B41FA5}">
                      <a16:colId xmlns:a16="http://schemas.microsoft.com/office/drawing/2014/main" val="1688501458"/>
                    </a:ext>
                  </a:extLst>
                </a:gridCol>
              </a:tblGrid>
              <a:tr h="243013">
                <a:tc>
                  <a:txBody>
                    <a:bodyPr/>
                    <a:lstStyle/>
                    <a:p>
                      <a:r>
                        <a:rPr lang="es-CL" sz="1200" dirty="0" err="1"/>
                        <a:t>Source</a:t>
                      </a:r>
                      <a:endParaRPr lang="fr-FR" sz="1200" dirty="0"/>
                    </a:p>
                  </a:txBody>
                  <a:tcPr/>
                </a:tc>
                <a:tc>
                  <a:txBody>
                    <a:bodyPr/>
                    <a:lstStyle/>
                    <a:p>
                      <a:r>
                        <a:rPr lang="es-CL" sz="1200" dirty="0" err="1"/>
                        <a:t>Paramètre</a:t>
                      </a:r>
                      <a:endParaRPr lang="fr-FR" sz="1200" dirty="0"/>
                    </a:p>
                  </a:txBody>
                  <a:tcPr/>
                </a:tc>
                <a:extLst>
                  <a:ext uri="{0D108BD9-81ED-4DB2-BD59-A6C34878D82A}">
                    <a16:rowId xmlns:a16="http://schemas.microsoft.com/office/drawing/2014/main" val="2724514167"/>
                  </a:ext>
                </a:extLst>
              </a:tr>
              <a:tr h="243013">
                <a:tc>
                  <a:txBody>
                    <a:bodyPr/>
                    <a:lstStyle/>
                    <a:p>
                      <a:r>
                        <a:rPr lang="es-CL" sz="1200" dirty="0"/>
                        <a:t>OPEN LCA</a:t>
                      </a:r>
                      <a:endParaRPr lang="fr-FR" sz="1200" dirty="0"/>
                    </a:p>
                  </a:txBody>
                  <a:tcPr/>
                </a:tc>
                <a:tc>
                  <a:txBody>
                    <a:bodyPr/>
                    <a:lstStyle/>
                    <a:p>
                      <a:r>
                        <a:rPr lang="fr-FR" sz="1200" dirty="0"/>
                        <a:t>Flux entrants et sortants de l'utilisation du camion</a:t>
                      </a:r>
                    </a:p>
                  </a:txBody>
                  <a:tcPr/>
                </a:tc>
                <a:extLst>
                  <a:ext uri="{0D108BD9-81ED-4DB2-BD59-A6C34878D82A}">
                    <a16:rowId xmlns:a16="http://schemas.microsoft.com/office/drawing/2014/main" val="1262120197"/>
                  </a:ext>
                </a:extLst>
              </a:tr>
              <a:tr h="243013">
                <a:tc>
                  <a:txBody>
                    <a:bodyPr/>
                    <a:lstStyle/>
                    <a:p>
                      <a:r>
                        <a:rPr lang="es-CL" sz="1200" dirty="0" err="1"/>
                        <a:t>GoogleMaps</a:t>
                      </a:r>
                      <a:endParaRPr lang="fr-FR" sz="1200" dirty="0"/>
                    </a:p>
                  </a:txBody>
                  <a:tcPr/>
                </a:tc>
                <a:tc>
                  <a:txBody>
                    <a:bodyPr/>
                    <a:lstStyle/>
                    <a:p>
                      <a:r>
                        <a:rPr lang="es-CL" sz="1200" dirty="0" err="1"/>
                        <a:t>Distance</a:t>
                      </a:r>
                      <a:r>
                        <a:rPr lang="es-CL" sz="1200" dirty="0"/>
                        <a:t> </a:t>
                      </a:r>
                      <a:r>
                        <a:rPr lang="es-CL" sz="1200" dirty="0" err="1"/>
                        <a:t>Parcour</a:t>
                      </a:r>
                      <a:endParaRPr lang="fr-FR" sz="1200" dirty="0"/>
                    </a:p>
                  </a:txBody>
                  <a:tcPr/>
                </a:tc>
                <a:extLst>
                  <a:ext uri="{0D108BD9-81ED-4DB2-BD59-A6C34878D82A}">
                    <a16:rowId xmlns:a16="http://schemas.microsoft.com/office/drawing/2014/main" val="2812604859"/>
                  </a:ext>
                </a:extLst>
              </a:tr>
            </a:tbl>
          </a:graphicData>
        </a:graphic>
      </p:graphicFrame>
      <p:cxnSp>
        <p:nvCxnSpPr>
          <p:cNvPr id="36" name="Conector recto de flecha 35">
            <a:extLst>
              <a:ext uri="{FF2B5EF4-FFF2-40B4-BE49-F238E27FC236}">
                <a16:creationId xmlns:a16="http://schemas.microsoft.com/office/drawing/2014/main" id="{36A8CEC6-77BA-4531-AAA3-A3972C3760ED}"/>
              </a:ext>
            </a:extLst>
          </p:cNvPr>
          <p:cNvCxnSpPr>
            <a:cxnSpLocks/>
            <a:endCxn id="33" idx="0"/>
          </p:cNvCxnSpPr>
          <p:nvPr/>
        </p:nvCxnSpPr>
        <p:spPr>
          <a:xfrm flipH="1">
            <a:off x="7335121" y="2930522"/>
            <a:ext cx="503838" cy="73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2996ABF4-2ED1-4C15-8CDE-7C18117425A3}"/>
              </a:ext>
            </a:extLst>
          </p:cNvPr>
          <p:cNvCxnSpPr>
            <a:cxnSpLocks/>
            <a:endCxn id="29" idx="0"/>
          </p:cNvCxnSpPr>
          <p:nvPr/>
        </p:nvCxnSpPr>
        <p:spPr>
          <a:xfrm>
            <a:off x="10018340" y="2930522"/>
            <a:ext cx="658241" cy="603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Tabla 40">
            <a:extLst>
              <a:ext uri="{FF2B5EF4-FFF2-40B4-BE49-F238E27FC236}">
                <a16:creationId xmlns:a16="http://schemas.microsoft.com/office/drawing/2014/main" id="{FCFA5AA4-EBB4-4B63-9843-2B46D6A330CF}"/>
              </a:ext>
            </a:extLst>
          </p:cNvPr>
          <p:cNvGraphicFramePr>
            <a:graphicFrameLocks noGrp="1"/>
          </p:cNvGraphicFramePr>
          <p:nvPr/>
        </p:nvGraphicFramePr>
        <p:xfrm>
          <a:off x="7050159" y="5207108"/>
          <a:ext cx="4399719" cy="1188720"/>
        </p:xfrm>
        <a:graphic>
          <a:graphicData uri="http://schemas.openxmlformats.org/drawingml/2006/table">
            <a:tbl>
              <a:tblPr firstRow="1" bandRow="1">
                <a:tableStyleId>{9D7B26C5-4107-4FEC-AEDC-1716B250A1EF}</a:tableStyleId>
              </a:tblPr>
              <a:tblGrid>
                <a:gridCol w="1459779">
                  <a:extLst>
                    <a:ext uri="{9D8B030D-6E8A-4147-A177-3AD203B41FA5}">
                      <a16:colId xmlns:a16="http://schemas.microsoft.com/office/drawing/2014/main" val="1279394297"/>
                    </a:ext>
                  </a:extLst>
                </a:gridCol>
                <a:gridCol w="2939940">
                  <a:extLst>
                    <a:ext uri="{9D8B030D-6E8A-4147-A177-3AD203B41FA5}">
                      <a16:colId xmlns:a16="http://schemas.microsoft.com/office/drawing/2014/main" val="1688501458"/>
                    </a:ext>
                  </a:extLst>
                </a:gridCol>
              </a:tblGrid>
              <a:tr h="243013">
                <a:tc>
                  <a:txBody>
                    <a:bodyPr/>
                    <a:lstStyle/>
                    <a:p>
                      <a:r>
                        <a:rPr lang="es-CL" sz="1200" dirty="0" err="1"/>
                        <a:t>Source</a:t>
                      </a:r>
                      <a:endParaRPr lang="fr-FR" sz="1200" dirty="0"/>
                    </a:p>
                  </a:txBody>
                  <a:tcPr/>
                </a:tc>
                <a:tc>
                  <a:txBody>
                    <a:bodyPr/>
                    <a:lstStyle/>
                    <a:p>
                      <a:r>
                        <a:rPr lang="es-CL" sz="1200" dirty="0" err="1"/>
                        <a:t>Paramètre</a:t>
                      </a:r>
                      <a:endParaRPr lang="fr-FR" sz="1200" dirty="0"/>
                    </a:p>
                  </a:txBody>
                  <a:tcPr/>
                </a:tc>
                <a:extLst>
                  <a:ext uri="{0D108BD9-81ED-4DB2-BD59-A6C34878D82A}">
                    <a16:rowId xmlns:a16="http://schemas.microsoft.com/office/drawing/2014/main" val="2724514167"/>
                  </a:ext>
                </a:extLst>
              </a:tr>
              <a:tr h="243013">
                <a:tc>
                  <a:txBody>
                    <a:bodyPr/>
                    <a:lstStyle/>
                    <a:p>
                      <a:r>
                        <a:rPr lang="es-CL" sz="1200" dirty="0"/>
                        <a:t>OPEN LCA</a:t>
                      </a:r>
                      <a:endParaRPr lang="fr-FR" sz="1200" dirty="0"/>
                    </a:p>
                  </a:txBody>
                  <a:tcPr/>
                </a:tc>
                <a:tc>
                  <a:txBody>
                    <a:bodyPr/>
                    <a:lstStyle/>
                    <a:p>
                      <a:r>
                        <a:rPr lang="es-CL" sz="1200" dirty="0"/>
                        <a:t>Flux </a:t>
                      </a:r>
                      <a:r>
                        <a:rPr lang="es-CL" sz="1200" dirty="0" err="1"/>
                        <a:t>entrants</a:t>
                      </a:r>
                      <a:r>
                        <a:rPr lang="es-CL" sz="1200" dirty="0"/>
                        <a:t> et </a:t>
                      </a:r>
                      <a:r>
                        <a:rPr lang="es-CL" sz="1200" dirty="0" err="1"/>
                        <a:t>sortants</a:t>
                      </a:r>
                      <a:r>
                        <a:rPr lang="es-CL" sz="1200" dirty="0"/>
                        <a:t> </a:t>
                      </a:r>
                      <a:r>
                        <a:rPr lang="es-CL" sz="1200" dirty="0" err="1"/>
                        <a:t>pour</a:t>
                      </a:r>
                      <a:r>
                        <a:rPr lang="es-CL" sz="1200" dirty="0"/>
                        <a:t> la </a:t>
                      </a:r>
                      <a:r>
                        <a:rPr lang="es-CL" sz="1200" dirty="0" err="1"/>
                        <a:t>consommation</a:t>
                      </a:r>
                      <a:r>
                        <a:rPr lang="es-CL" sz="1200" dirty="0"/>
                        <a:t> </a:t>
                      </a:r>
                      <a:r>
                        <a:rPr lang="es-CL" sz="1200" dirty="0" err="1"/>
                        <a:t>d’énergie</a:t>
                      </a:r>
                      <a:endParaRPr lang="fr-FR" sz="1200" dirty="0"/>
                    </a:p>
                  </a:txBody>
                  <a:tcPr/>
                </a:tc>
                <a:extLst>
                  <a:ext uri="{0D108BD9-81ED-4DB2-BD59-A6C34878D82A}">
                    <a16:rowId xmlns:a16="http://schemas.microsoft.com/office/drawing/2014/main" val="1262120197"/>
                  </a:ext>
                </a:extLst>
              </a:tr>
              <a:tr h="243013">
                <a:tc>
                  <a:txBody>
                    <a:bodyPr/>
                    <a:lstStyle/>
                    <a:p>
                      <a:r>
                        <a:rPr lang="fr-FR" sz="1200" dirty="0" err="1"/>
                        <a:t>Accextrusion</a:t>
                      </a:r>
                      <a:endParaRPr lang="fr-FR" sz="1200" dirty="0"/>
                    </a:p>
                  </a:txBody>
                  <a:tcPr/>
                </a:tc>
                <a:tc>
                  <a:txBody>
                    <a:bodyPr/>
                    <a:lstStyle/>
                    <a:p>
                      <a:r>
                        <a:rPr lang="es-CL" sz="1200" dirty="0" err="1"/>
                        <a:t>Puissance</a:t>
                      </a:r>
                      <a:r>
                        <a:rPr lang="es-CL" sz="1200" dirty="0"/>
                        <a:t>, capacité de </a:t>
                      </a:r>
                      <a:r>
                        <a:rPr lang="es-CL" sz="1200" dirty="0" err="1"/>
                        <a:t>production</a:t>
                      </a:r>
                      <a:r>
                        <a:rPr lang="es-CL" sz="1200" dirty="0"/>
                        <a:t>, Machine PEEK 3D </a:t>
                      </a:r>
                      <a:r>
                        <a:rPr lang="es-CL" sz="1200" dirty="0" err="1"/>
                        <a:t>Printer</a:t>
                      </a:r>
                      <a:r>
                        <a:rPr lang="es-CL" sz="1200" dirty="0"/>
                        <a:t> et </a:t>
                      </a:r>
                      <a:r>
                        <a:rPr lang="es-CL" sz="1200" dirty="0" err="1"/>
                        <a:t>temps</a:t>
                      </a:r>
                      <a:r>
                        <a:rPr lang="es-CL" sz="1200" dirty="0"/>
                        <a:t> </a:t>
                      </a:r>
                      <a:r>
                        <a:rPr lang="es-CL" sz="1200" dirty="0" err="1"/>
                        <a:t>d’utilisation</a:t>
                      </a:r>
                      <a:endParaRPr lang="fr-FR" sz="1200" dirty="0"/>
                    </a:p>
                  </a:txBody>
                  <a:tcPr/>
                </a:tc>
                <a:extLst>
                  <a:ext uri="{0D108BD9-81ED-4DB2-BD59-A6C34878D82A}">
                    <a16:rowId xmlns:a16="http://schemas.microsoft.com/office/drawing/2014/main" val="2812604859"/>
                  </a:ext>
                </a:extLst>
              </a:tr>
            </a:tbl>
          </a:graphicData>
        </a:graphic>
      </p:graphicFrame>
      <p:sp>
        <p:nvSpPr>
          <p:cNvPr id="42" name="CuadroTexto 41">
            <a:extLst>
              <a:ext uri="{FF2B5EF4-FFF2-40B4-BE49-F238E27FC236}">
                <a16:creationId xmlns:a16="http://schemas.microsoft.com/office/drawing/2014/main" id="{13F7D99E-11B3-4B9B-B163-33A58EDE3956}"/>
              </a:ext>
            </a:extLst>
          </p:cNvPr>
          <p:cNvSpPr txBox="1"/>
          <p:nvPr/>
        </p:nvSpPr>
        <p:spPr>
          <a:xfrm>
            <a:off x="46450" y="6276073"/>
            <a:ext cx="5830998" cy="877163"/>
          </a:xfrm>
          <a:prstGeom prst="rect">
            <a:avLst/>
          </a:prstGeom>
          <a:noFill/>
        </p:spPr>
        <p:txBody>
          <a:bodyPr wrap="square" rtlCol="0">
            <a:spAutoFit/>
          </a:bodyPr>
          <a:lstStyle/>
          <a:p>
            <a:r>
              <a:rPr lang="es-CL" sz="1100" dirty="0">
                <a:hlinkClick r:id="rId4"/>
              </a:rPr>
              <a:t>https://www.accextrusion.com/product/peek-3d-printer-filament-production-line.html</a:t>
            </a:r>
            <a:endParaRPr lang="es-CL" sz="1100" dirty="0"/>
          </a:p>
          <a:p>
            <a:r>
              <a:rPr lang="fr-FR" sz="1100" dirty="0">
                <a:hlinkClick r:id="rId5"/>
              </a:rPr>
              <a:t>https://sea-distances.org/</a:t>
            </a:r>
            <a:endParaRPr lang="es-CL" sz="1100" dirty="0"/>
          </a:p>
          <a:p>
            <a:r>
              <a:rPr lang="fr-FR" sz="1100" dirty="0">
                <a:hlinkClick r:id="rId6"/>
              </a:rPr>
              <a:t>https://www.google.fr/maps</a:t>
            </a:r>
            <a:endParaRPr lang="fr-FR" sz="1100" dirty="0"/>
          </a:p>
          <a:p>
            <a:endParaRPr lang="fr-FR" dirty="0"/>
          </a:p>
        </p:txBody>
      </p:sp>
      <p:graphicFrame>
        <p:nvGraphicFramePr>
          <p:cNvPr id="44" name="Tabla 44">
            <a:extLst>
              <a:ext uri="{FF2B5EF4-FFF2-40B4-BE49-F238E27FC236}">
                <a16:creationId xmlns:a16="http://schemas.microsoft.com/office/drawing/2014/main" id="{61BF0B94-FB98-42C4-9B4E-67134AAA2647}"/>
              </a:ext>
            </a:extLst>
          </p:cNvPr>
          <p:cNvGraphicFramePr>
            <a:graphicFrameLocks noGrp="1"/>
          </p:cNvGraphicFramePr>
          <p:nvPr/>
        </p:nvGraphicFramePr>
        <p:xfrm>
          <a:off x="366651" y="4929661"/>
          <a:ext cx="2297536" cy="914400"/>
        </p:xfrm>
        <a:graphic>
          <a:graphicData uri="http://schemas.openxmlformats.org/drawingml/2006/table">
            <a:tbl>
              <a:tblPr firstRow="1" bandRow="1">
                <a:tableStyleId>{5C22544A-7EE6-4342-B048-85BDC9FD1C3A}</a:tableStyleId>
              </a:tblPr>
              <a:tblGrid>
                <a:gridCol w="1148768">
                  <a:extLst>
                    <a:ext uri="{9D8B030D-6E8A-4147-A177-3AD203B41FA5}">
                      <a16:colId xmlns:a16="http://schemas.microsoft.com/office/drawing/2014/main" val="1106247155"/>
                    </a:ext>
                  </a:extLst>
                </a:gridCol>
                <a:gridCol w="1148768">
                  <a:extLst>
                    <a:ext uri="{9D8B030D-6E8A-4147-A177-3AD203B41FA5}">
                      <a16:colId xmlns:a16="http://schemas.microsoft.com/office/drawing/2014/main" val="705340352"/>
                    </a:ext>
                  </a:extLst>
                </a:gridCol>
              </a:tblGrid>
              <a:tr h="292388">
                <a:tc>
                  <a:txBody>
                    <a:bodyPr/>
                    <a:lstStyle/>
                    <a:p>
                      <a:r>
                        <a:rPr lang="es-CL" sz="1400" dirty="0" err="1"/>
                        <a:t>Phase</a:t>
                      </a:r>
                      <a:endParaRPr lang="fr-FR" sz="1400" dirty="0"/>
                    </a:p>
                  </a:txBody>
                  <a:tcPr/>
                </a:tc>
                <a:tc>
                  <a:txBody>
                    <a:bodyPr/>
                    <a:lstStyle/>
                    <a:p>
                      <a:r>
                        <a:rPr lang="es-CL" sz="1400" dirty="0" err="1"/>
                        <a:t>Unité</a:t>
                      </a:r>
                      <a:endParaRPr lang="fr-FR" sz="1400" dirty="0"/>
                    </a:p>
                  </a:txBody>
                  <a:tcPr/>
                </a:tc>
                <a:extLst>
                  <a:ext uri="{0D108BD9-81ED-4DB2-BD59-A6C34878D82A}">
                    <a16:rowId xmlns:a16="http://schemas.microsoft.com/office/drawing/2014/main" val="4271543957"/>
                  </a:ext>
                </a:extLst>
              </a:tr>
              <a:tr h="292388">
                <a:tc>
                  <a:txBody>
                    <a:bodyPr/>
                    <a:lstStyle/>
                    <a:p>
                      <a:r>
                        <a:rPr lang="es-CL" sz="1400" dirty="0" err="1"/>
                        <a:t>Transport</a:t>
                      </a:r>
                      <a:endParaRPr lang="fr-FR" sz="1400" dirty="0"/>
                    </a:p>
                  </a:txBody>
                  <a:tcPr/>
                </a:tc>
                <a:tc>
                  <a:txBody>
                    <a:bodyPr/>
                    <a:lstStyle/>
                    <a:p>
                      <a:r>
                        <a:rPr lang="es-CL" sz="1400" dirty="0"/>
                        <a:t>T*km</a:t>
                      </a:r>
                      <a:endParaRPr lang="fr-FR" sz="1400" dirty="0"/>
                    </a:p>
                  </a:txBody>
                  <a:tcPr/>
                </a:tc>
                <a:extLst>
                  <a:ext uri="{0D108BD9-81ED-4DB2-BD59-A6C34878D82A}">
                    <a16:rowId xmlns:a16="http://schemas.microsoft.com/office/drawing/2014/main" val="1167229010"/>
                  </a:ext>
                </a:extLst>
              </a:tr>
              <a:tr h="292388">
                <a:tc>
                  <a:txBody>
                    <a:bodyPr/>
                    <a:lstStyle/>
                    <a:p>
                      <a:r>
                        <a:rPr lang="es-CL" sz="1400" dirty="0"/>
                        <a:t>Machine</a:t>
                      </a:r>
                      <a:endParaRPr lang="fr-FR" sz="1400" dirty="0"/>
                    </a:p>
                  </a:txBody>
                  <a:tcPr/>
                </a:tc>
                <a:tc>
                  <a:txBody>
                    <a:bodyPr/>
                    <a:lstStyle/>
                    <a:p>
                      <a:r>
                        <a:rPr lang="es-CL" sz="1400" dirty="0"/>
                        <a:t>KWh</a:t>
                      </a:r>
                      <a:endParaRPr lang="fr-FR" sz="1400" dirty="0"/>
                    </a:p>
                  </a:txBody>
                  <a:tcPr/>
                </a:tc>
                <a:extLst>
                  <a:ext uri="{0D108BD9-81ED-4DB2-BD59-A6C34878D82A}">
                    <a16:rowId xmlns:a16="http://schemas.microsoft.com/office/drawing/2014/main" val="307071169"/>
                  </a:ext>
                </a:extLst>
              </a:tr>
            </a:tbl>
          </a:graphicData>
        </a:graphic>
      </p:graphicFrame>
    </p:spTree>
    <p:extLst>
      <p:ext uri="{BB962C8B-B14F-4D97-AF65-F5344CB8AC3E}">
        <p14:creationId xmlns:p14="http://schemas.microsoft.com/office/powerpoint/2010/main" val="597741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8D0E449-B57A-4F0D-8073-02C7EA0F2E4E}"/>
              </a:ext>
            </a:extLst>
          </p:cNvPr>
          <p:cNvSpPr>
            <a:spLocks noGrp="1"/>
          </p:cNvSpPr>
          <p:nvPr>
            <p:ph type="sldNum" sz="quarter" idx="12"/>
          </p:nvPr>
        </p:nvSpPr>
        <p:spPr/>
        <p:txBody>
          <a:bodyPr/>
          <a:lstStyle/>
          <a:p>
            <a:fld id="{1E8B12D4-0153-426D-B9F0-EAA8F3E5E5B3}" type="slidenum">
              <a:rPr lang="fr-FR" smtClean="0"/>
              <a:t>4</a:t>
            </a:fld>
            <a:endParaRPr lang="fr-FR"/>
          </a:p>
        </p:txBody>
      </p:sp>
      <p:sp>
        <p:nvSpPr>
          <p:cNvPr id="6" name="ZoneTexte 24">
            <a:extLst>
              <a:ext uri="{FF2B5EF4-FFF2-40B4-BE49-F238E27FC236}">
                <a16:creationId xmlns:a16="http://schemas.microsoft.com/office/drawing/2014/main" id="{6A1DFF2E-01BA-444D-948A-EFB17C7C39EC}"/>
              </a:ext>
            </a:extLst>
          </p:cNvPr>
          <p:cNvSpPr txBox="1"/>
          <p:nvPr/>
        </p:nvSpPr>
        <p:spPr>
          <a:xfrm>
            <a:off x="1524679" y="4153901"/>
            <a:ext cx="3064353" cy="261610"/>
          </a:xfrm>
          <a:prstGeom prst="rect">
            <a:avLst/>
          </a:prstGeom>
          <a:noFill/>
        </p:spPr>
        <p:txBody>
          <a:bodyPr wrap="square" rtlCol="0">
            <a:spAutoFit/>
          </a:bodyPr>
          <a:lstStyle/>
          <a:p>
            <a:r>
              <a:rPr lang="fr-FR" sz="1100"/>
              <a:t>Source: </a:t>
            </a:r>
            <a:r>
              <a:rPr lang="en-US" sz="1100" err="1"/>
              <a:t>PlasticEurope</a:t>
            </a:r>
            <a:r>
              <a:rPr lang="en-US" sz="1100"/>
              <a:t> (2020) </a:t>
            </a:r>
            <a:endParaRPr lang="fr-FR" sz="1100"/>
          </a:p>
        </p:txBody>
      </p:sp>
      <p:grpSp>
        <p:nvGrpSpPr>
          <p:cNvPr id="7" name="Grupo 6">
            <a:extLst>
              <a:ext uri="{FF2B5EF4-FFF2-40B4-BE49-F238E27FC236}">
                <a16:creationId xmlns:a16="http://schemas.microsoft.com/office/drawing/2014/main" id="{FF6B431A-51EB-4C36-952F-A2BA865E8BA9}"/>
              </a:ext>
            </a:extLst>
          </p:cNvPr>
          <p:cNvGrpSpPr/>
          <p:nvPr/>
        </p:nvGrpSpPr>
        <p:grpSpPr>
          <a:xfrm>
            <a:off x="842876" y="1905854"/>
            <a:ext cx="3924299" cy="2226019"/>
            <a:chOff x="854116" y="1465258"/>
            <a:chExt cx="3924299" cy="2226019"/>
          </a:xfrm>
        </p:grpSpPr>
        <p:sp>
          <p:nvSpPr>
            <p:cNvPr id="8" name="Rectángulo: esquinas redondeadas 7">
              <a:extLst>
                <a:ext uri="{FF2B5EF4-FFF2-40B4-BE49-F238E27FC236}">
                  <a16:creationId xmlns:a16="http://schemas.microsoft.com/office/drawing/2014/main" id="{CADC1FF0-1AED-47BC-93E0-74F932A4198D}"/>
                </a:ext>
              </a:extLst>
            </p:cNvPr>
            <p:cNvSpPr/>
            <p:nvPr/>
          </p:nvSpPr>
          <p:spPr>
            <a:xfrm>
              <a:off x="854116" y="1465258"/>
              <a:ext cx="3924299" cy="22260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n 8">
              <a:extLst>
                <a:ext uri="{FF2B5EF4-FFF2-40B4-BE49-F238E27FC236}">
                  <a16:creationId xmlns:a16="http://schemas.microsoft.com/office/drawing/2014/main" id="{63083E08-BA53-4BE2-9326-EDF373F738C5}"/>
                </a:ext>
              </a:extLst>
            </p:cNvPr>
            <p:cNvPicPr>
              <a:picLocks noChangeAspect="1"/>
            </p:cNvPicPr>
            <p:nvPr/>
          </p:nvPicPr>
          <p:blipFill>
            <a:blip r:embed="rId2"/>
            <a:stretch>
              <a:fillRect/>
            </a:stretch>
          </p:blipFill>
          <p:spPr>
            <a:xfrm>
              <a:off x="875306" y="1527447"/>
              <a:ext cx="3810269" cy="199528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10" name="Imagen 9">
            <a:extLst>
              <a:ext uri="{FF2B5EF4-FFF2-40B4-BE49-F238E27FC236}">
                <a16:creationId xmlns:a16="http://schemas.microsoft.com/office/drawing/2014/main" id="{6993F849-F809-43E1-AE9A-1262D26FF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243" y="1944548"/>
            <a:ext cx="2853440" cy="1597006"/>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n 10">
            <a:extLst>
              <a:ext uri="{FF2B5EF4-FFF2-40B4-BE49-F238E27FC236}">
                <a16:creationId xmlns:a16="http://schemas.microsoft.com/office/drawing/2014/main" id="{F6EFF20F-68E7-4053-B295-550517F1B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2674" y="1907849"/>
            <a:ext cx="2977080" cy="1786248"/>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Imagen 11">
            <a:extLst>
              <a:ext uri="{FF2B5EF4-FFF2-40B4-BE49-F238E27FC236}">
                <a16:creationId xmlns:a16="http://schemas.microsoft.com/office/drawing/2014/main" id="{E6C71C5A-215B-47F0-BF3D-82839DD76D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1533" y="2960548"/>
            <a:ext cx="3037253" cy="15970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rupo 12">
            <a:extLst>
              <a:ext uri="{FF2B5EF4-FFF2-40B4-BE49-F238E27FC236}">
                <a16:creationId xmlns:a16="http://schemas.microsoft.com/office/drawing/2014/main" id="{62B656FD-2046-47A5-B9EC-97912BEEF6CB}"/>
              </a:ext>
            </a:extLst>
          </p:cNvPr>
          <p:cNvGrpSpPr/>
          <p:nvPr/>
        </p:nvGrpSpPr>
        <p:grpSpPr>
          <a:xfrm>
            <a:off x="8492674" y="2953621"/>
            <a:ext cx="3147941" cy="1635660"/>
            <a:chOff x="5921547" y="2308050"/>
            <a:chExt cx="5057476" cy="2673856"/>
          </a:xfrm>
        </p:grpSpPr>
        <p:pic>
          <p:nvPicPr>
            <p:cNvPr id="14" name="Picture 2" descr="Il existe cinq gyres océaniques jonchés de déchets plastique">
              <a:extLst>
                <a:ext uri="{FF2B5EF4-FFF2-40B4-BE49-F238E27FC236}">
                  <a16:creationId xmlns:a16="http://schemas.microsoft.com/office/drawing/2014/main" id="{90B79C96-53E5-49BD-94F8-C7A92DE855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6904" y="2308050"/>
              <a:ext cx="4740359" cy="26738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89F15914-E1D6-4EA1-8BED-E48759ABA9DF}"/>
                </a:ext>
              </a:extLst>
            </p:cNvPr>
            <p:cNvSpPr/>
            <p:nvPr/>
          </p:nvSpPr>
          <p:spPr>
            <a:xfrm>
              <a:off x="7816830" y="3691277"/>
              <a:ext cx="559589" cy="523918"/>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sp>
          <p:nvSpPr>
            <p:cNvPr id="16" name="Elipse 15">
              <a:extLst>
                <a:ext uri="{FF2B5EF4-FFF2-40B4-BE49-F238E27FC236}">
                  <a16:creationId xmlns:a16="http://schemas.microsoft.com/office/drawing/2014/main" id="{AF6D9E98-007E-4E48-961E-FFE53F417EA4}"/>
                </a:ext>
              </a:extLst>
            </p:cNvPr>
            <p:cNvSpPr/>
            <p:nvPr/>
          </p:nvSpPr>
          <p:spPr>
            <a:xfrm>
              <a:off x="5921547" y="2950558"/>
              <a:ext cx="836813" cy="78830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sp>
          <p:nvSpPr>
            <p:cNvPr id="17" name="Elipse 16">
              <a:extLst>
                <a:ext uri="{FF2B5EF4-FFF2-40B4-BE49-F238E27FC236}">
                  <a16:creationId xmlns:a16="http://schemas.microsoft.com/office/drawing/2014/main" id="{F4EF82A0-D2F8-4147-A22B-B8B1781889D7}"/>
                </a:ext>
              </a:extLst>
            </p:cNvPr>
            <p:cNvSpPr/>
            <p:nvPr/>
          </p:nvSpPr>
          <p:spPr>
            <a:xfrm>
              <a:off x="7589739" y="2927896"/>
              <a:ext cx="371595" cy="31142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sp>
          <p:nvSpPr>
            <p:cNvPr id="18" name="Elipse 17">
              <a:extLst>
                <a:ext uri="{FF2B5EF4-FFF2-40B4-BE49-F238E27FC236}">
                  <a16:creationId xmlns:a16="http://schemas.microsoft.com/office/drawing/2014/main" id="{B3C3D25D-03CC-4D21-88FF-00D91F612AD9}"/>
                </a:ext>
              </a:extLst>
            </p:cNvPr>
            <p:cNvSpPr/>
            <p:nvPr/>
          </p:nvSpPr>
          <p:spPr>
            <a:xfrm>
              <a:off x="9417707" y="3738861"/>
              <a:ext cx="537346" cy="523918"/>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sp>
          <p:nvSpPr>
            <p:cNvPr id="19" name="Elipse 18">
              <a:extLst>
                <a:ext uri="{FF2B5EF4-FFF2-40B4-BE49-F238E27FC236}">
                  <a16:creationId xmlns:a16="http://schemas.microsoft.com/office/drawing/2014/main" id="{130C77E9-60A4-436A-A4A2-08876CDFF29E}"/>
                </a:ext>
              </a:extLst>
            </p:cNvPr>
            <p:cNvSpPr/>
            <p:nvPr/>
          </p:nvSpPr>
          <p:spPr>
            <a:xfrm>
              <a:off x="10367534" y="2950558"/>
              <a:ext cx="611489" cy="561849"/>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grpSp>
      <p:sp>
        <p:nvSpPr>
          <p:cNvPr id="20" name="CuadroTexto 19">
            <a:extLst>
              <a:ext uri="{FF2B5EF4-FFF2-40B4-BE49-F238E27FC236}">
                <a16:creationId xmlns:a16="http://schemas.microsoft.com/office/drawing/2014/main" id="{E18338D5-8CE0-47AD-9F98-DAA49A653A4F}"/>
              </a:ext>
            </a:extLst>
          </p:cNvPr>
          <p:cNvSpPr txBox="1"/>
          <p:nvPr/>
        </p:nvSpPr>
        <p:spPr>
          <a:xfrm>
            <a:off x="6703333" y="1482751"/>
            <a:ext cx="3924299" cy="400110"/>
          </a:xfrm>
          <a:prstGeom prst="rect">
            <a:avLst/>
          </a:prstGeom>
          <a:noFill/>
        </p:spPr>
        <p:txBody>
          <a:bodyPr wrap="square">
            <a:spAutoFit/>
          </a:bodyPr>
          <a:lstStyle/>
          <a:p>
            <a:r>
              <a:rPr lang="es-CL" sz="2000" dirty="0" err="1"/>
              <a:t>Problèmes</a:t>
            </a:r>
            <a:r>
              <a:rPr lang="es-CL" sz="2000" dirty="0"/>
              <a:t> </a:t>
            </a:r>
            <a:r>
              <a:rPr lang="es-CL" sz="2000" dirty="0" err="1"/>
              <a:t>environnementaux</a:t>
            </a:r>
            <a:endParaRPr lang="es-CL" sz="2000" dirty="0"/>
          </a:p>
        </p:txBody>
      </p:sp>
      <p:sp>
        <p:nvSpPr>
          <p:cNvPr id="21" name="CuadroTexto 20">
            <a:extLst>
              <a:ext uri="{FF2B5EF4-FFF2-40B4-BE49-F238E27FC236}">
                <a16:creationId xmlns:a16="http://schemas.microsoft.com/office/drawing/2014/main" id="{8AED0815-1491-420E-AB19-DF477AC06574}"/>
              </a:ext>
            </a:extLst>
          </p:cNvPr>
          <p:cNvSpPr txBox="1"/>
          <p:nvPr/>
        </p:nvSpPr>
        <p:spPr>
          <a:xfrm>
            <a:off x="1559584" y="1520499"/>
            <a:ext cx="3104025" cy="369332"/>
          </a:xfrm>
          <a:prstGeom prst="rect">
            <a:avLst/>
          </a:prstGeom>
          <a:noFill/>
        </p:spPr>
        <p:txBody>
          <a:bodyPr wrap="square">
            <a:spAutoFit/>
          </a:bodyPr>
          <a:lstStyle/>
          <a:p>
            <a:r>
              <a:rPr lang="fr-FR" dirty="0"/>
              <a:t>Production multipliée par 50</a:t>
            </a:r>
          </a:p>
        </p:txBody>
      </p:sp>
      <p:sp>
        <p:nvSpPr>
          <p:cNvPr id="22" name="Titre 3">
            <a:extLst>
              <a:ext uri="{FF2B5EF4-FFF2-40B4-BE49-F238E27FC236}">
                <a16:creationId xmlns:a16="http://schemas.microsoft.com/office/drawing/2014/main" id="{73C1B2C8-1523-47CC-BD57-E6C1A2AFDD51}"/>
              </a:ext>
            </a:extLst>
          </p:cNvPr>
          <p:cNvSpPr txBox="1">
            <a:spLocks/>
          </p:cNvSpPr>
          <p:nvPr/>
        </p:nvSpPr>
        <p:spPr>
          <a:xfrm>
            <a:off x="578618" y="531853"/>
            <a:ext cx="11422038" cy="7967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000"/>
              <a:t>LE PLASTIQUE : UN GROS PROBLÈME ENVIRONNEMENTAL</a:t>
            </a:r>
            <a:endParaRPr lang="fr-FR" sz="4000" dirty="0"/>
          </a:p>
        </p:txBody>
      </p:sp>
      <p:sp>
        <p:nvSpPr>
          <p:cNvPr id="23" name="ZoneTexte 24">
            <a:extLst>
              <a:ext uri="{FF2B5EF4-FFF2-40B4-BE49-F238E27FC236}">
                <a16:creationId xmlns:a16="http://schemas.microsoft.com/office/drawing/2014/main" id="{7D4A6629-685E-4DB2-A230-C5B7CCAC4274}"/>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24" name="Rectángulo 23">
            <a:extLst>
              <a:ext uri="{FF2B5EF4-FFF2-40B4-BE49-F238E27FC236}">
                <a16:creationId xmlns:a16="http://schemas.microsoft.com/office/drawing/2014/main" id="{E56BA59C-B2DF-4582-81FC-784099D095D9}"/>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5" name="Diagrama 24">
            <a:extLst>
              <a:ext uri="{FF2B5EF4-FFF2-40B4-BE49-F238E27FC236}">
                <a16:creationId xmlns:a16="http://schemas.microsoft.com/office/drawing/2014/main" id="{E94EE93A-F60C-461F-A46B-CBDC22F74242}"/>
              </a:ext>
            </a:extLst>
          </p:cNvPr>
          <p:cNvGraphicFramePr/>
          <p:nvPr>
            <p:extLst>
              <p:ext uri="{D42A27DB-BD31-4B8C-83A1-F6EECF244321}">
                <p14:modId xmlns:p14="http://schemas.microsoft.com/office/powerpoint/2010/main" val="1348261218"/>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4332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500"/>
                                        <p:tgtEl>
                                          <p:spTgt spid="10"/>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1600"/>
                                        <p:tgtEl>
                                          <p:spTgt spid="11"/>
                                        </p:tgtEl>
                                      </p:cBhvr>
                                    </p:animEffect>
                                  </p:childTnLst>
                                </p:cTn>
                              </p:par>
                              <p:par>
                                <p:cTn id="11" presetID="21"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500"/>
                                        <p:tgtEl>
                                          <p:spTgt spid="12"/>
                                        </p:tgtEl>
                                      </p:cBhvr>
                                    </p:animEffect>
                                  </p:childTnLst>
                                </p:cTn>
                              </p:par>
                              <p:par>
                                <p:cTn id="14" presetID="21"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ZoneTexte 9"/>
          <p:cNvSpPr txBox="1"/>
          <p:nvPr/>
        </p:nvSpPr>
        <p:spPr>
          <a:xfrm>
            <a:off x="9864864" y="5517373"/>
            <a:ext cx="2399418" cy="600164"/>
          </a:xfrm>
          <a:prstGeom prst="rect">
            <a:avLst/>
          </a:prstGeom>
          <a:noFill/>
        </p:spPr>
        <p:txBody>
          <a:bodyPr wrap="square" rtlCol="0">
            <a:spAutoFit/>
          </a:bodyPr>
          <a:lstStyle/>
          <a:p>
            <a:r>
              <a:rPr lang="en-US" sz="1100" baseline="30000"/>
              <a:t>1 </a:t>
            </a:r>
            <a:r>
              <a:rPr lang="en-US" sz="1100"/>
              <a:t>(</a:t>
            </a:r>
            <a:r>
              <a:rPr lang="en-US" sz="1100" err="1"/>
              <a:t>D’Ambrières</a:t>
            </a:r>
            <a:r>
              <a:rPr lang="en-US" sz="1100"/>
              <a:t>, 2019)</a:t>
            </a:r>
            <a:endParaRPr lang="fr-FR" sz="1100"/>
          </a:p>
          <a:p>
            <a:r>
              <a:rPr lang="en-US" sz="1100" baseline="30000"/>
              <a:t>2 </a:t>
            </a:r>
            <a:r>
              <a:rPr lang="en-US" sz="1100"/>
              <a:t>(</a:t>
            </a:r>
            <a:r>
              <a:rPr lang="en-US" sz="1100" err="1"/>
              <a:t>PlasticsEurope</a:t>
            </a:r>
            <a:r>
              <a:rPr lang="en-US" sz="1100"/>
              <a:t>, 2020) </a:t>
            </a:r>
            <a:endParaRPr lang="fr-FR" sz="1100"/>
          </a:p>
          <a:p>
            <a:r>
              <a:rPr lang="en-US" sz="1100"/>
              <a:t> </a:t>
            </a:r>
            <a:endParaRPr lang="fr-FR" sz="1100"/>
          </a:p>
        </p:txBody>
      </p:sp>
      <p:sp>
        <p:nvSpPr>
          <p:cNvPr id="23" name="ZoneTexte 24"/>
          <p:cNvSpPr txBox="1"/>
          <p:nvPr/>
        </p:nvSpPr>
        <p:spPr>
          <a:xfrm>
            <a:off x="1524679" y="4153901"/>
            <a:ext cx="3064353" cy="261610"/>
          </a:xfrm>
          <a:prstGeom prst="rect">
            <a:avLst/>
          </a:prstGeom>
          <a:noFill/>
        </p:spPr>
        <p:txBody>
          <a:bodyPr wrap="square" rtlCol="0">
            <a:spAutoFit/>
          </a:bodyPr>
          <a:lstStyle/>
          <a:p>
            <a:r>
              <a:rPr lang="fr-FR" sz="1100"/>
              <a:t>Source: </a:t>
            </a:r>
            <a:r>
              <a:rPr lang="en-US" sz="1100" err="1"/>
              <a:t>PlasticEurope</a:t>
            </a:r>
            <a:r>
              <a:rPr lang="en-US" sz="1100"/>
              <a:t> (2020) </a:t>
            </a:r>
            <a:endParaRPr lang="fr-FR" sz="1100"/>
          </a:p>
        </p:txBody>
      </p:sp>
      <p:pic>
        <p:nvPicPr>
          <p:cNvPr id="5" name="Imagen 4">
            <a:extLst>
              <a:ext uri="{FF2B5EF4-FFF2-40B4-BE49-F238E27FC236}">
                <a16:creationId xmlns:a16="http://schemas.microsoft.com/office/drawing/2014/main" id="{77BA4E5D-2099-4A72-AB94-8BF809418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264" y="4651110"/>
            <a:ext cx="597379" cy="597379"/>
          </a:xfrm>
          <a:prstGeom prst="rect">
            <a:avLst/>
          </a:prstGeom>
        </p:spPr>
      </p:pic>
      <p:sp>
        <p:nvSpPr>
          <p:cNvPr id="24" name="CuadroTexto 23">
            <a:extLst>
              <a:ext uri="{FF2B5EF4-FFF2-40B4-BE49-F238E27FC236}">
                <a16:creationId xmlns:a16="http://schemas.microsoft.com/office/drawing/2014/main" id="{2CA217F5-3695-47E5-801F-C38805130425}"/>
              </a:ext>
            </a:extLst>
          </p:cNvPr>
          <p:cNvSpPr txBox="1"/>
          <p:nvPr/>
        </p:nvSpPr>
        <p:spPr>
          <a:xfrm>
            <a:off x="989331" y="5665841"/>
            <a:ext cx="4568455" cy="461665"/>
          </a:xfrm>
          <a:prstGeom prst="rect">
            <a:avLst/>
          </a:prstGeom>
          <a:noFill/>
        </p:spPr>
        <p:txBody>
          <a:bodyPr wrap="square">
            <a:spAutoFit/>
          </a:bodyPr>
          <a:lstStyle/>
          <a:p>
            <a:r>
              <a:rPr lang="fr-FR" sz="2400" b="1" dirty="0"/>
              <a:t>Augmenter le taux de recyclage</a:t>
            </a:r>
            <a:endParaRPr lang="es-CL" sz="2400" b="1" dirty="0"/>
          </a:p>
        </p:txBody>
      </p:sp>
      <p:sp>
        <p:nvSpPr>
          <p:cNvPr id="7" name="Flecha: a la derecha 6">
            <a:extLst>
              <a:ext uri="{FF2B5EF4-FFF2-40B4-BE49-F238E27FC236}">
                <a16:creationId xmlns:a16="http://schemas.microsoft.com/office/drawing/2014/main" id="{FB71B819-7F2E-4B44-91A7-0ABA4BBEBE31}"/>
              </a:ext>
            </a:extLst>
          </p:cNvPr>
          <p:cNvSpPr/>
          <p:nvPr/>
        </p:nvSpPr>
        <p:spPr>
          <a:xfrm>
            <a:off x="5518856" y="5644771"/>
            <a:ext cx="751689" cy="3453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L"/>
          </a:p>
        </p:txBody>
      </p:sp>
      <p:sp>
        <p:nvSpPr>
          <p:cNvPr id="28" name="CuadroTexto 27">
            <a:extLst>
              <a:ext uri="{FF2B5EF4-FFF2-40B4-BE49-F238E27FC236}">
                <a16:creationId xmlns:a16="http://schemas.microsoft.com/office/drawing/2014/main" id="{637C3C4B-0869-4B42-AA6B-428D8F9598C8}"/>
              </a:ext>
            </a:extLst>
          </p:cNvPr>
          <p:cNvSpPr txBox="1"/>
          <p:nvPr/>
        </p:nvSpPr>
        <p:spPr>
          <a:xfrm>
            <a:off x="1355643" y="4759874"/>
            <a:ext cx="6103256" cy="461665"/>
          </a:xfrm>
          <a:prstGeom prst="rect">
            <a:avLst/>
          </a:prstGeom>
          <a:noFill/>
        </p:spPr>
        <p:txBody>
          <a:bodyPr wrap="square">
            <a:spAutoFit/>
          </a:bodyPr>
          <a:lstStyle/>
          <a:p>
            <a:r>
              <a:rPr lang="es-CL" sz="2400" b="1" dirty="0"/>
              <a:t>URGENT !!</a:t>
            </a:r>
          </a:p>
        </p:txBody>
      </p:sp>
      <p:sp>
        <p:nvSpPr>
          <p:cNvPr id="8" name="CuadroTexto 7">
            <a:extLst>
              <a:ext uri="{FF2B5EF4-FFF2-40B4-BE49-F238E27FC236}">
                <a16:creationId xmlns:a16="http://schemas.microsoft.com/office/drawing/2014/main" id="{6AA387E1-7F78-49FD-B76B-30D8892CF97C}"/>
              </a:ext>
            </a:extLst>
          </p:cNvPr>
          <p:cNvSpPr txBox="1"/>
          <p:nvPr/>
        </p:nvSpPr>
        <p:spPr>
          <a:xfrm>
            <a:off x="6703333" y="5299751"/>
            <a:ext cx="2704148" cy="830997"/>
          </a:xfrm>
          <a:prstGeom prst="rect">
            <a:avLst/>
          </a:prstGeom>
          <a:noFill/>
        </p:spPr>
        <p:txBody>
          <a:bodyPr wrap="square" rtlCol="0">
            <a:spAutoFit/>
          </a:bodyPr>
          <a:lstStyle/>
          <a:p>
            <a:r>
              <a:rPr lang="es-CL" sz="2400" b="1" dirty="0"/>
              <a:t>9% Dans le monde</a:t>
            </a:r>
            <a:r>
              <a:rPr lang="en-US" sz="2400" b="1" baseline="30000" dirty="0"/>
              <a:t>1</a:t>
            </a:r>
            <a:r>
              <a:rPr lang="es-CL" sz="2400" b="1" dirty="0"/>
              <a:t> </a:t>
            </a:r>
          </a:p>
          <a:p>
            <a:r>
              <a:rPr lang="es-CL" sz="2400" b="1" dirty="0"/>
              <a:t>21,2% </a:t>
            </a:r>
            <a:r>
              <a:rPr lang="es-CL" sz="2400" b="1" dirty="0" err="1"/>
              <a:t>Europe</a:t>
            </a:r>
            <a:r>
              <a:rPr lang="es-CL" sz="2400" b="1" dirty="0"/>
              <a:t> </a:t>
            </a:r>
            <a:r>
              <a:rPr lang="en-US" sz="2400" b="1" baseline="30000" dirty="0"/>
              <a:t>2</a:t>
            </a:r>
            <a:endParaRPr lang="es-CL" sz="2400" b="1" dirty="0"/>
          </a:p>
        </p:txBody>
      </p:sp>
      <p:sp>
        <p:nvSpPr>
          <p:cNvPr id="30" name="CuadroTexto 29">
            <a:extLst>
              <a:ext uri="{FF2B5EF4-FFF2-40B4-BE49-F238E27FC236}">
                <a16:creationId xmlns:a16="http://schemas.microsoft.com/office/drawing/2014/main" id="{19B51E94-F3CD-4EB5-9156-44CCC50FB4F5}"/>
              </a:ext>
            </a:extLst>
          </p:cNvPr>
          <p:cNvSpPr txBox="1"/>
          <p:nvPr/>
        </p:nvSpPr>
        <p:spPr>
          <a:xfrm>
            <a:off x="5299590" y="5259024"/>
            <a:ext cx="1592819" cy="369332"/>
          </a:xfrm>
          <a:prstGeom prst="rect">
            <a:avLst/>
          </a:prstGeom>
          <a:noFill/>
        </p:spPr>
        <p:txBody>
          <a:bodyPr wrap="square" rtlCol="0">
            <a:spAutoFit/>
          </a:bodyPr>
          <a:lstStyle/>
          <a:p>
            <a:r>
              <a:rPr lang="es-CL" dirty="0"/>
              <a:t>(</a:t>
            </a:r>
            <a:r>
              <a:rPr lang="es-CL" dirty="0" err="1"/>
              <a:t>Aujourd'hui</a:t>
            </a:r>
            <a:r>
              <a:rPr lang="es-CL" dirty="0"/>
              <a:t>)</a:t>
            </a:r>
          </a:p>
        </p:txBody>
      </p:sp>
      <p:sp>
        <p:nvSpPr>
          <p:cNvPr id="31" name="CuadroTexto 30">
            <a:extLst>
              <a:ext uri="{FF2B5EF4-FFF2-40B4-BE49-F238E27FC236}">
                <a16:creationId xmlns:a16="http://schemas.microsoft.com/office/drawing/2014/main" id="{503B32E3-8C66-4257-8D4F-8490C0794C17}"/>
              </a:ext>
            </a:extLst>
          </p:cNvPr>
          <p:cNvSpPr txBox="1"/>
          <p:nvPr/>
        </p:nvSpPr>
        <p:spPr>
          <a:xfrm>
            <a:off x="1027640" y="5259024"/>
            <a:ext cx="4058428" cy="461665"/>
          </a:xfrm>
          <a:prstGeom prst="rect">
            <a:avLst/>
          </a:prstGeom>
          <a:noFill/>
        </p:spPr>
        <p:txBody>
          <a:bodyPr wrap="square">
            <a:spAutoFit/>
          </a:bodyPr>
          <a:lstStyle/>
          <a:p>
            <a:r>
              <a:rPr lang="es-CL" sz="2400" b="1" dirty="0" err="1"/>
              <a:t>Réduire</a:t>
            </a:r>
            <a:r>
              <a:rPr lang="es-CL" sz="2400" b="1" dirty="0"/>
              <a:t> la </a:t>
            </a:r>
            <a:r>
              <a:rPr lang="es-CL" sz="2400" b="1" dirty="0" err="1"/>
              <a:t>consommation</a:t>
            </a:r>
            <a:r>
              <a:rPr lang="es-CL" sz="2400" b="1" dirty="0"/>
              <a:t>!!</a:t>
            </a:r>
          </a:p>
        </p:txBody>
      </p:sp>
      <p:sp>
        <p:nvSpPr>
          <p:cNvPr id="33" name="ZoneTexte 24">
            <a:extLst>
              <a:ext uri="{FF2B5EF4-FFF2-40B4-BE49-F238E27FC236}">
                <a16:creationId xmlns:a16="http://schemas.microsoft.com/office/drawing/2014/main" id="{96062AAF-DF22-4C74-ACCD-90E5ED5FF89C}"/>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grpSp>
        <p:nvGrpSpPr>
          <p:cNvPr id="9" name="Grupo 8">
            <a:extLst>
              <a:ext uri="{FF2B5EF4-FFF2-40B4-BE49-F238E27FC236}">
                <a16:creationId xmlns:a16="http://schemas.microsoft.com/office/drawing/2014/main" id="{5D538728-3C18-4B3E-A3B2-4E98F6263860}"/>
              </a:ext>
            </a:extLst>
          </p:cNvPr>
          <p:cNvGrpSpPr/>
          <p:nvPr/>
        </p:nvGrpSpPr>
        <p:grpSpPr>
          <a:xfrm>
            <a:off x="842876" y="1905854"/>
            <a:ext cx="3924299" cy="2226019"/>
            <a:chOff x="854116" y="1465258"/>
            <a:chExt cx="3924299" cy="2226019"/>
          </a:xfrm>
        </p:grpSpPr>
        <p:sp>
          <p:nvSpPr>
            <p:cNvPr id="35" name="Rectángulo: esquinas redondeadas 34">
              <a:extLst>
                <a:ext uri="{FF2B5EF4-FFF2-40B4-BE49-F238E27FC236}">
                  <a16:creationId xmlns:a16="http://schemas.microsoft.com/office/drawing/2014/main" id="{45FAFF2B-AA4F-440D-9D70-F482E56C9B18}"/>
                </a:ext>
              </a:extLst>
            </p:cNvPr>
            <p:cNvSpPr/>
            <p:nvPr/>
          </p:nvSpPr>
          <p:spPr>
            <a:xfrm>
              <a:off x="854116" y="1465258"/>
              <a:ext cx="3924299" cy="22260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n 35">
              <a:extLst>
                <a:ext uri="{FF2B5EF4-FFF2-40B4-BE49-F238E27FC236}">
                  <a16:creationId xmlns:a16="http://schemas.microsoft.com/office/drawing/2014/main" id="{D529E75C-DAF7-4B58-BA7B-B7A8E50E20C1}"/>
                </a:ext>
              </a:extLst>
            </p:cNvPr>
            <p:cNvPicPr>
              <a:picLocks noChangeAspect="1"/>
            </p:cNvPicPr>
            <p:nvPr/>
          </p:nvPicPr>
          <p:blipFill>
            <a:blip r:embed="rId4"/>
            <a:stretch>
              <a:fillRect/>
            </a:stretch>
          </p:blipFill>
          <p:spPr>
            <a:xfrm>
              <a:off x="875306" y="1527447"/>
              <a:ext cx="3810269" cy="199528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37" name="CuadroTexto 36">
            <a:extLst>
              <a:ext uri="{FF2B5EF4-FFF2-40B4-BE49-F238E27FC236}">
                <a16:creationId xmlns:a16="http://schemas.microsoft.com/office/drawing/2014/main" id="{9A3B2DC0-FA5E-407F-B540-F7719AEDA0CC}"/>
              </a:ext>
            </a:extLst>
          </p:cNvPr>
          <p:cNvSpPr txBox="1"/>
          <p:nvPr/>
        </p:nvSpPr>
        <p:spPr>
          <a:xfrm>
            <a:off x="1559584" y="1520499"/>
            <a:ext cx="3104025" cy="369332"/>
          </a:xfrm>
          <a:prstGeom prst="rect">
            <a:avLst/>
          </a:prstGeom>
          <a:noFill/>
        </p:spPr>
        <p:txBody>
          <a:bodyPr wrap="square">
            <a:spAutoFit/>
          </a:bodyPr>
          <a:lstStyle/>
          <a:p>
            <a:r>
              <a:rPr lang="fr-FR" dirty="0"/>
              <a:t>Production </a:t>
            </a:r>
            <a:r>
              <a:rPr lang="fr-FR" dirty="0" err="1"/>
              <a:t>multiplied</a:t>
            </a:r>
            <a:r>
              <a:rPr lang="fr-FR" dirty="0"/>
              <a:t> by 50</a:t>
            </a:r>
          </a:p>
        </p:txBody>
      </p:sp>
      <p:pic>
        <p:nvPicPr>
          <p:cNvPr id="41" name="Imagen 40">
            <a:extLst>
              <a:ext uri="{FF2B5EF4-FFF2-40B4-BE49-F238E27FC236}">
                <a16:creationId xmlns:a16="http://schemas.microsoft.com/office/drawing/2014/main" id="{68D4C2BC-3147-49BB-B982-411B3839C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4243" y="1944548"/>
            <a:ext cx="2853440" cy="1597006"/>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Imagen 41">
            <a:extLst>
              <a:ext uri="{FF2B5EF4-FFF2-40B4-BE49-F238E27FC236}">
                <a16:creationId xmlns:a16="http://schemas.microsoft.com/office/drawing/2014/main" id="{4C3DFF5E-BF9B-4851-AA03-175CBAB9EF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2674" y="1907849"/>
            <a:ext cx="2977080" cy="1786248"/>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Imagen 42">
            <a:extLst>
              <a:ext uri="{FF2B5EF4-FFF2-40B4-BE49-F238E27FC236}">
                <a16:creationId xmlns:a16="http://schemas.microsoft.com/office/drawing/2014/main" id="{EE1F91DB-B45C-4061-84AD-53DBBE715C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1533" y="2960548"/>
            <a:ext cx="3037253" cy="15970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1" name="Grupo 10">
            <a:extLst>
              <a:ext uri="{FF2B5EF4-FFF2-40B4-BE49-F238E27FC236}">
                <a16:creationId xmlns:a16="http://schemas.microsoft.com/office/drawing/2014/main" id="{74149518-0229-47A8-8DB5-1A98EF1C8237}"/>
              </a:ext>
            </a:extLst>
          </p:cNvPr>
          <p:cNvGrpSpPr/>
          <p:nvPr/>
        </p:nvGrpSpPr>
        <p:grpSpPr>
          <a:xfrm>
            <a:off x="8492674" y="2953621"/>
            <a:ext cx="3147941" cy="1635660"/>
            <a:chOff x="5921547" y="2308050"/>
            <a:chExt cx="5057476" cy="2673856"/>
          </a:xfrm>
        </p:grpSpPr>
        <p:pic>
          <p:nvPicPr>
            <p:cNvPr id="1026" name="Picture 2" descr="Il existe cinq gyres océaniques jonchés de déchets plastique">
              <a:extLst>
                <a:ext uri="{FF2B5EF4-FFF2-40B4-BE49-F238E27FC236}">
                  <a16:creationId xmlns:a16="http://schemas.microsoft.com/office/drawing/2014/main" id="{3A360AB2-FC50-46D4-A2BA-8B5F1D291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6904" y="2308050"/>
              <a:ext cx="4740359" cy="26738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Elipse 1">
              <a:extLst>
                <a:ext uri="{FF2B5EF4-FFF2-40B4-BE49-F238E27FC236}">
                  <a16:creationId xmlns:a16="http://schemas.microsoft.com/office/drawing/2014/main" id="{BB815239-E08C-4678-A3E4-6B2CC227497C}"/>
                </a:ext>
              </a:extLst>
            </p:cNvPr>
            <p:cNvSpPr/>
            <p:nvPr/>
          </p:nvSpPr>
          <p:spPr>
            <a:xfrm>
              <a:off x="7816830" y="3691277"/>
              <a:ext cx="559589" cy="523918"/>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sp>
          <p:nvSpPr>
            <p:cNvPr id="13" name="Elipse 12">
              <a:extLst>
                <a:ext uri="{FF2B5EF4-FFF2-40B4-BE49-F238E27FC236}">
                  <a16:creationId xmlns:a16="http://schemas.microsoft.com/office/drawing/2014/main" id="{809E3267-8580-4DC3-8DCB-10663C55433C}"/>
                </a:ext>
              </a:extLst>
            </p:cNvPr>
            <p:cNvSpPr/>
            <p:nvPr/>
          </p:nvSpPr>
          <p:spPr>
            <a:xfrm>
              <a:off x="5921547" y="2950558"/>
              <a:ext cx="836813" cy="78830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sp>
          <p:nvSpPr>
            <p:cNvPr id="15" name="Elipse 14">
              <a:extLst>
                <a:ext uri="{FF2B5EF4-FFF2-40B4-BE49-F238E27FC236}">
                  <a16:creationId xmlns:a16="http://schemas.microsoft.com/office/drawing/2014/main" id="{6C2EAFC1-6499-4CCA-B7E9-0DA737F6707B}"/>
                </a:ext>
              </a:extLst>
            </p:cNvPr>
            <p:cNvSpPr/>
            <p:nvPr/>
          </p:nvSpPr>
          <p:spPr>
            <a:xfrm>
              <a:off x="7589739" y="2927896"/>
              <a:ext cx="371595" cy="31142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sp>
          <p:nvSpPr>
            <p:cNvPr id="16" name="Elipse 15">
              <a:extLst>
                <a:ext uri="{FF2B5EF4-FFF2-40B4-BE49-F238E27FC236}">
                  <a16:creationId xmlns:a16="http://schemas.microsoft.com/office/drawing/2014/main" id="{9A5C7619-2DB2-4FF7-9B38-B260906FB668}"/>
                </a:ext>
              </a:extLst>
            </p:cNvPr>
            <p:cNvSpPr/>
            <p:nvPr/>
          </p:nvSpPr>
          <p:spPr>
            <a:xfrm>
              <a:off x="9417707" y="3738861"/>
              <a:ext cx="537346" cy="523918"/>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sp>
          <p:nvSpPr>
            <p:cNvPr id="17" name="Elipse 16">
              <a:extLst>
                <a:ext uri="{FF2B5EF4-FFF2-40B4-BE49-F238E27FC236}">
                  <a16:creationId xmlns:a16="http://schemas.microsoft.com/office/drawing/2014/main" id="{E008B1CB-69EF-46EF-8D1E-81B96914024C}"/>
                </a:ext>
              </a:extLst>
            </p:cNvPr>
            <p:cNvSpPr/>
            <p:nvPr/>
          </p:nvSpPr>
          <p:spPr>
            <a:xfrm>
              <a:off x="10367534" y="2950558"/>
              <a:ext cx="611489" cy="561849"/>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grpSp>
      <p:sp>
        <p:nvSpPr>
          <p:cNvPr id="3" name="Rectángulo 2">
            <a:extLst>
              <a:ext uri="{FF2B5EF4-FFF2-40B4-BE49-F238E27FC236}">
                <a16:creationId xmlns:a16="http://schemas.microsoft.com/office/drawing/2014/main" id="{39F2A78D-95EB-4B5A-BB42-E10E6BD4E15B}"/>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CuadroTexto 33">
            <a:extLst>
              <a:ext uri="{FF2B5EF4-FFF2-40B4-BE49-F238E27FC236}">
                <a16:creationId xmlns:a16="http://schemas.microsoft.com/office/drawing/2014/main" id="{4411C101-B5BD-4D16-BE4E-0F2B1D6E8410}"/>
              </a:ext>
            </a:extLst>
          </p:cNvPr>
          <p:cNvSpPr txBox="1"/>
          <p:nvPr/>
        </p:nvSpPr>
        <p:spPr>
          <a:xfrm>
            <a:off x="6703333" y="1482751"/>
            <a:ext cx="3924299" cy="400110"/>
          </a:xfrm>
          <a:prstGeom prst="rect">
            <a:avLst/>
          </a:prstGeom>
          <a:noFill/>
        </p:spPr>
        <p:txBody>
          <a:bodyPr wrap="square">
            <a:spAutoFit/>
          </a:bodyPr>
          <a:lstStyle/>
          <a:p>
            <a:r>
              <a:rPr lang="es-CL" sz="2000" dirty="0" err="1"/>
              <a:t>Problèmes</a:t>
            </a:r>
            <a:r>
              <a:rPr lang="es-CL" sz="2000" dirty="0"/>
              <a:t> </a:t>
            </a:r>
            <a:r>
              <a:rPr lang="es-CL" sz="2000" dirty="0" err="1"/>
              <a:t>environnementaux</a:t>
            </a:r>
            <a:endParaRPr lang="es-CL" sz="2000" dirty="0"/>
          </a:p>
        </p:txBody>
      </p:sp>
      <p:sp>
        <p:nvSpPr>
          <p:cNvPr id="38" name="Titre 3">
            <a:extLst>
              <a:ext uri="{FF2B5EF4-FFF2-40B4-BE49-F238E27FC236}">
                <a16:creationId xmlns:a16="http://schemas.microsoft.com/office/drawing/2014/main" id="{2134552A-282A-4411-AFBB-CF446E5C1BB5}"/>
              </a:ext>
            </a:extLst>
          </p:cNvPr>
          <p:cNvSpPr txBox="1">
            <a:spLocks/>
          </p:cNvSpPr>
          <p:nvPr/>
        </p:nvSpPr>
        <p:spPr>
          <a:xfrm>
            <a:off x="578618" y="531853"/>
            <a:ext cx="11422038" cy="7967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000"/>
              <a:t>LE PLASTIQUE : UN GROS PROBLÈME ENVIRONNEMENTAL</a:t>
            </a:r>
            <a:endParaRPr lang="fr-FR" sz="4000" dirty="0"/>
          </a:p>
        </p:txBody>
      </p:sp>
      <p:sp>
        <p:nvSpPr>
          <p:cNvPr id="39" name="ZoneTexte 24">
            <a:extLst>
              <a:ext uri="{FF2B5EF4-FFF2-40B4-BE49-F238E27FC236}">
                <a16:creationId xmlns:a16="http://schemas.microsoft.com/office/drawing/2014/main" id="{6B4B8D25-2768-4F5C-A813-6429930FD21C}"/>
              </a:ext>
            </a:extLst>
          </p:cNvPr>
          <p:cNvSpPr txBox="1"/>
          <p:nvPr/>
        </p:nvSpPr>
        <p:spPr>
          <a:xfrm>
            <a:off x="11640616" y="6552094"/>
            <a:ext cx="360040" cy="292388"/>
          </a:xfrm>
          <a:prstGeom prst="rect">
            <a:avLst/>
          </a:prstGeom>
          <a:noFill/>
        </p:spPr>
        <p:txBody>
          <a:bodyPr wrap="square" rtlCol="0">
            <a:spAutoFit/>
          </a:bodyPr>
          <a:lstStyle/>
          <a:p>
            <a:r>
              <a:rPr lang="fr-FR" sz="1300">
                <a:solidFill>
                  <a:schemeClr val="bg1"/>
                </a:solidFill>
              </a:rPr>
              <a:t>4</a:t>
            </a:r>
          </a:p>
        </p:txBody>
      </p:sp>
      <p:sp>
        <p:nvSpPr>
          <p:cNvPr id="40" name="Rectángulo 39">
            <a:extLst>
              <a:ext uri="{FF2B5EF4-FFF2-40B4-BE49-F238E27FC236}">
                <a16:creationId xmlns:a16="http://schemas.microsoft.com/office/drawing/2014/main" id="{4C90A25C-BB42-4B1C-B0D9-691FE77AFA51}"/>
              </a:ext>
            </a:extLst>
          </p:cNvPr>
          <p:cNvSpPr/>
          <p:nvPr/>
        </p:nvSpPr>
        <p:spPr>
          <a:xfrm>
            <a:off x="0" y="6414868"/>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44" name="Diagrama 43">
            <a:extLst>
              <a:ext uri="{FF2B5EF4-FFF2-40B4-BE49-F238E27FC236}">
                <a16:creationId xmlns:a16="http://schemas.microsoft.com/office/drawing/2014/main" id="{0431AF99-C684-450B-9040-0F9550B6B277}"/>
              </a:ext>
            </a:extLst>
          </p:cNvPr>
          <p:cNvGraphicFramePr/>
          <p:nvPr>
            <p:extLst>
              <p:ext uri="{D42A27DB-BD31-4B8C-83A1-F6EECF244321}">
                <p14:modId xmlns:p14="http://schemas.microsoft.com/office/powerpoint/2010/main" val="3192631773"/>
              </p:ext>
            </p:extLst>
          </p:nvPr>
        </p:nvGraphicFramePr>
        <p:xfrm>
          <a:off x="0" y="6395660"/>
          <a:ext cx="12192000" cy="46381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73316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2" presetClass="entr" presetSubtype="4"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4" grpId="0"/>
      <p:bldP spid="7" grpId="0" animBg="1"/>
      <p:bldP spid="28" grpId="0"/>
      <p:bldP spid="8" grpId="0"/>
      <p:bldP spid="30" grpId="0"/>
      <p:bldP spid="31"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astics recycling worldwide: current overview and desirable changes">
            <a:extLst>
              <a:ext uri="{FF2B5EF4-FFF2-40B4-BE49-F238E27FC236}">
                <a16:creationId xmlns:a16="http://schemas.microsoft.com/office/drawing/2014/main" id="{094674B6-9C99-43A6-83B5-114DF4537B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5723" y="1973664"/>
            <a:ext cx="4444707" cy="2827754"/>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503EA8FA-1AFF-46CD-A3A9-32B50198F34B}"/>
              </a:ext>
            </a:extLst>
          </p:cNvPr>
          <p:cNvSpPr txBox="1"/>
          <p:nvPr/>
        </p:nvSpPr>
        <p:spPr>
          <a:xfrm>
            <a:off x="297489" y="5510342"/>
            <a:ext cx="4458530" cy="923330"/>
          </a:xfrm>
          <a:prstGeom prst="rect">
            <a:avLst/>
          </a:prstGeom>
          <a:noFill/>
        </p:spPr>
        <p:txBody>
          <a:bodyPr wrap="square" rtlCol="0">
            <a:spAutoFit/>
          </a:bodyPr>
          <a:lstStyle/>
          <a:p>
            <a:pPr algn="ctr"/>
            <a:r>
              <a:rPr lang="es-CL" b="1" dirty="0">
                <a:solidFill>
                  <a:schemeClr val="accent6">
                    <a:lumMod val="75000"/>
                  </a:schemeClr>
                </a:solidFill>
              </a:rPr>
              <a:t>RECYCLAGE CENTRALISÉ</a:t>
            </a:r>
          </a:p>
          <a:p>
            <a:pPr algn="ctr"/>
            <a:r>
              <a:rPr lang="es-CL" dirty="0">
                <a:solidFill>
                  <a:schemeClr val="accent6">
                    <a:lumMod val="75000"/>
                  </a:schemeClr>
                </a:solidFill>
              </a:rPr>
              <a:t>“</a:t>
            </a:r>
            <a:r>
              <a:rPr lang="fr-FR" dirty="0">
                <a:solidFill>
                  <a:schemeClr val="accent6">
                    <a:lumMod val="75000"/>
                  </a:schemeClr>
                </a:solidFill>
              </a:rPr>
              <a:t>un centre de recyclage avec de longues chaînes d'approvisionnement</a:t>
            </a:r>
            <a:r>
              <a:rPr lang="es-CL" dirty="0">
                <a:solidFill>
                  <a:schemeClr val="accent6">
                    <a:lumMod val="75000"/>
                  </a:schemeClr>
                </a:solidFill>
              </a:rPr>
              <a:t>”</a:t>
            </a:r>
          </a:p>
        </p:txBody>
      </p:sp>
      <p:sp>
        <p:nvSpPr>
          <p:cNvPr id="26" name="Flecha: a la derecha 25">
            <a:extLst>
              <a:ext uri="{FF2B5EF4-FFF2-40B4-BE49-F238E27FC236}">
                <a16:creationId xmlns:a16="http://schemas.microsoft.com/office/drawing/2014/main" id="{B7E587D8-0EE0-4880-B935-F936E6C0CF53}"/>
              </a:ext>
            </a:extLst>
          </p:cNvPr>
          <p:cNvSpPr/>
          <p:nvPr/>
        </p:nvSpPr>
        <p:spPr>
          <a:xfrm rot="16200000">
            <a:off x="2143565" y="4955642"/>
            <a:ext cx="532098" cy="5215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L"/>
          </a:p>
        </p:txBody>
      </p:sp>
      <p:sp>
        <p:nvSpPr>
          <p:cNvPr id="28" name="CuadroTexto 27">
            <a:extLst>
              <a:ext uri="{FF2B5EF4-FFF2-40B4-BE49-F238E27FC236}">
                <a16:creationId xmlns:a16="http://schemas.microsoft.com/office/drawing/2014/main" id="{754767A9-5865-4CE6-ACEA-B715FDAA1EEB}"/>
              </a:ext>
            </a:extLst>
          </p:cNvPr>
          <p:cNvSpPr txBox="1"/>
          <p:nvPr/>
        </p:nvSpPr>
        <p:spPr>
          <a:xfrm>
            <a:off x="12354" y="6392087"/>
            <a:ext cx="7711282" cy="375552"/>
          </a:xfrm>
          <a:prstGeom prst="rect">
            <a:avLst/>
          </a:prstGeom>
          <a:noFill/>
        </p:spPr>
        <p:txBody>
          <a:bodyPr wrap="square">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a:t>
            </a:r>
            <a:r>
              <a:rPr lang="fr-FR" sz="1400" i="1" dirty="0">
                <a:effectLst/>
                <a:latin typeface="Calibri" panose="020F0502020204030204" pitchFamily="34" charset="0"/>
                <a:ea typeface="Calibri" panose="020F0502020204030204" pitchFamily="34" charset="0"/>
                <a:cs typeface="Arial" panose="020B0604020202020204" pitchFamily="34" charset="0"/>
              </a:rPr>
              <a:t>Plastics </a:t>
            </a:r>
            <a:r>
              <a:rPr lang="fr-FR" sz="1400" i="1" dirty="0" err="1">
                <a:effectLst/>
                <a:latin typeface="Calibri" panose="020F0502020204030204" pitchFamily="34" charset="0"/>
                <a:ea typeface="Calibri" panose="020F0502020204030204" pitchFamily="34" charset="0"/>
                <a:cs typeface="Arial" panose="020B0604020202020204" pitchFamily="34" charset="0"/>
              </a:rPr>
              <a:t>Recycling</a:t>
            </a:r>
            <a:r>
              <a:rPr lang="fr-FR" sz="1400" i="1" dirty="0">
                <a:effectLst/>
                <a:latin typeface="Calibri" panose="020F0502020204030204" pitchFamily="34" charset="0"/>
                <a:ea typeface="Calibri" panose="020F0502020204030204" pitchFamily="34" charset="0"/>
                <a:cs typeface="Arial" panose="020B0604020202020204" pitchFamily="34" charset="0"/>
              </a:rPr>
              <a:t> Worldwide: </a:t>
            </a:r>
            <a:r>
              <a:rPr lang="fr-FR" sz="1400" i="1" dirty="0" err="1">
                <a:effectLst/>
                <a:latin typeface="Calibri" panose="020F0502020204030204" pitchFamily="34" charset="0"/>
                <a:ea typeface="Calibri" panose="020F0502020204030204" pitchFamily="34" charset="0"/>
                <a:cs typeface="Arial" panose="020B0604020202020204" pitchFamily="34" charset="0"/>
              </a:rPr>
              <a:t>Current</a:t>
            </a:r>
            <a:r>
              <a:rPr lang="fr-FR" sz="1400" i="1" dirty="0">
                <a:effectLst/>
                <a:latin typeface="Calibri" panose="020F0502020204030204" pitchFamily="34" charset="0"/>
                <a:ea typeface="Calibri" panose="020F0502020204030204" pitchFamily="34" charset="0"/>
                <a:cs typeface="Arial" panose="020B0604020202020204" pitchFamily="34" charset="0"/>
              </a:rPr>
              <a:t> </a:t>
            </a:r>
            <a:r>
              <a:rPr lang="fr-FR" sz="1400" i="1" dirty="0" err="1">
                <a:effectLst/>
                <a:latin typeface="Calibri" panose="020F0502020204030204" pitchFamily="34" charset="0"/>
                <a:ea typeface="Calibri" panose="020F0502020204030204" pitchFamily="34" charset="0"/>
                <a:cs typeface="Arial" panose="020B0604020202020204" pitchFamily="34" charset="0"/>
              </a:rPr>
              <a:t>Overview</a:t>
            </a:r>
            <a:r>
              <a:rPr lang="fr-FR" sz="1400" i="1" dirty="0">
                <a:effectLst/>
                <a:latin typeface="Calibri" panose="020F0502020204030204" pitchFamily="34" charset="0"/>
                <a:ea typeface="Calibri" panose="020F0502020204030204" pitchFamily="34" charset="0"/>
                <a:cs typeface="Arial" panose="020B0604020202020204" pitchFamily="34" charset="0"/>
              </a:rPr>
              <a:t> and </a:t>
            </a:r>
            <a:r>
              <a:rPr lang="fr-FR" sz="1400" i="1" dirty="0" err="1">
                <a:effectLst/>
                <a:latin typeface="Calibri" panose="020F0502020204030204" pitchFamily="34" charset="0"/>
                <a:ea typeface="Calibri" panose="020F0502020204030204" pitchFamily="34" charset="0"/>
                <a:cs typeface="Arial" panose="020B0604020202020204" pitchFamily="34" charset="0"/>
              </a:rPr>
              <a:t>Desirable</a:t>
            </a:r>
            <a:r>
              <a:rPr lang="fr-FR" sz="1400" i="1" dirty="0">
                <a:effectLst/>
                <a:latin typeface="Calibri" panose="020F0502020204030204" pitchFamily="34" charset="0"/>
                <a:ea typeface="Calibri" panose="020F0502020204030204" pitchFamily="34" charset="0"/>
                <a:cs typeface="Arial" panose="020B0604020202020204" pitchFamily="34" charset="0"/>
              </a:rPr>
              <a:t> Changes</a:t>
            </a:r>
            <a:r>
              <a:rPr lang="fr-FR" sz="1400" dirty="0">
                <a:effectLst/>
                <a:latin typeface="Calibri" panose="020F0502020204030204" pitchFamily="34" charset="0"/>
                <a:ea typeface="Calibri" panose="020F0502020204030204" pitchFamily="34" charset="0"/>
                <a:cs typeface="Arial" panose="020B0604020202020204" pitchFamily="34" charset="0"/>
              </a:rPr>
              <a:t>, </a:t>
            </a:r>
            <a:r>
              <a:rPr lang="fr-FR" sz="1400" dirty="0" err="1">
                <a:effectLst/>
                <a:latin typeface="Calibri" panose="020F0502020204030204" pitchFamily="34" charset="0"/>
                <a:ea typeface="Calibri" panose="020F0502020204030204" pitchFamily="34" charset="0"/>
                <a:cs typeface="Arial" panose="020B0604020202020204" pitchFamily="34" charset="0"/>
              </a:rPr>
              <a:t>n.d</a:t>
            </a:r>
            <a:r>
              <a:rPr lang="fr-FR" sz="1400" dirty="0">
                <a:effectLst/>
                <a:latin typeface="Calibri" panose="020F0502020204030204" pitchFamily="34" charset="0"/>
                <a:ea typeface="Calibri" panose="020F0502020204030204" pitchFamily="34" charset="0"/>
                <a:cs typeface="Arial" panose="020B0604020202020204" pitchFamily="34" charset="0"/>
              </a:rPr>
              <a:t>.)</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ítulo 1">
            <a:extLst>
              <a:ext uri="{FF2B5EF4-FFF2-40B4-BE49-F238E27FC236}">
                <a16:creationId xmlns:a16="http://schemas.microsoft.com/office/drawing/2014/main" id="{C343BDE7-3F40-414C-A76A-E7DCD31E22F3}"/>
              </a:ext>
            </a:extLst>
          </p:cNvPr>
          <p:cNvSpPr>
            <a:spLocks noGrp="1"/>
          </p:cNvSpPr>
          <p:nvPr>
            <p:ph type="title"/>
          </p:nvPr>
        </p:nvSpPr>
        <p:spPr>
          <a:xfrm>
            <a:off x="838200" y="601194"/>
            <a:ext cx="10515600" cy="1325563"/>
          </a:xfrm>
        </p:spPr>
        <p:txBody>
          <a:bodyPr/>
          <a:lstStyle/>
          <a:p>
            <a:r>
              <a:rPr lang="fr-FR" dirty="0"/>
              <a:t>Recyclage centralisé vs. Recyclage distribué</a:t>
            </a:r>
            <a:br>
              <a:rPr lang="fr-FR" dirty="0"/>
            </a:br>
            <a:r>
              <a:rPr lang="es-CL" dirty="0"/>
              <a:t> </a:t>
            </a:r>
            <a:endParaRPr lang="fr-FR" dirty="0"/>
          </a:p>
        </p:txBody>
      </p:sp>
    </p:spTree>
    <p:extLst>
      <p:ext uri="{BB962C8B-B14F-4D97-AF65-F5344CB8AC3E}">
        <p14:creationId xmlns:p14="http://schemas.microsoft.com/office/powerpoint/2010/main" val="567635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astics recycling worldwide: current overview and desirable changes">
            <a:extLst>
              <a:ext uri="{FF2B5EF4-FFF2-40B4-BE49-F238E27FC236}">
                <a16:creationId xmlns:a16="http://schemas.microsoft.com/office/drawing/2014/main" id="{094674B6-9C99-43A6-83B5-114DF4537B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5723" y="1973664"/>
            <a:ext cx="4444707" cy="282775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58B9F7E-55DE-45DA-85F9-801E588E0B5A}"/>
              </a:ext>
            </a:extLst>
          </p:cNvPr>
          <p:cNvSpPr txBox="1"/>
          <p:nvPr/>
        </p:nvSpPr>
        <p:spPr>
          <a:xfrm>
            <a:off x="7047554" y="5476296"/>
            <a:ext cx="4458530" cy="923330"/>
          </a:xfrm>
          <a:prstGeom prst="rect">
            <a:avLst/>
          </a:prstGeom>
          <a:noFill/>
        </p:spPr>
        <p:txBody>
          <a:bodyPr wrap="square" rtlCol="0">
            <a:spAutoFit/>
          </a:bodyPr>
          <a:lstStyle/>
          <a:p>
            <a:pPr algn="ctr"/>
            <a:r>
              <a:rPr lang="es-CL" b="1" dirty="0">
                <a:solidFill>
                  <a:schemeClr val="accent6">
                    <a:lumMod val="75000"/>
                  </a:schemeClr>
                </a:solidFill>
              </a:rPr>
              <a:t>LE RECYCLAGE DISTRIBUÉ</a:t>
            </a:r>
          </a:p>
          <a:p>
            <a:pPr algn="ctr"/>
            <a:r>
              <a:rPr lang="es-CL" dirty="0">
                <a:solidFill>
                  <a:schemeClr val="accent6">
                    <a:lumMod val="75000"/>
                  </a:schemeClr>
                </a:solidFill>
              </a:rPr>
              <a:t>“</a:t>
            </a:r>
            <a:r>
              <a:rPr lang="fr-FR" dirty="0">
                <a:solidFill>
                  <a:schemeClr val="accent6">
                    <a:lumMod val="75000"/>
                  </a:schemeClr>
                </a:solidFill>
              </a:rPr>
              <a:t>Des centres de recyclage répartis géographiquement</a:t>
            </a:r>
            <a:r>
              <a:rPr lang="es-CL" dirty="0">
                <a:solidFill>
                  <a:schemeClr val="accent6">
                    <a:lumMod val="75000"/>
                  </a:schemeClr>
                </a:solidFill>
              </a:rPr>
              <a:t>”</a:t>
            </a:r>
          </a:p>
        </p:txBody>
      </p:sp>
      <p:sp>
        <p:nvSpPr>
          <p:cNvPr id="7" name="Flecha: a la derecha 6">
            <a:extLst>
              <a:ext uri="{FF2B5EF4-FFF2-40B4-BE49-F238E27FC236}">
                <a16:creationId xmlns:a16="http://schemas.microsoft.com/office/drawing/2014/main" id="{1EAE80F8-4A29-433D-8CAA-F2F2D0237056}"/>
              </a:ext>
            </a:extLst>
          </p:cNvPr>
          <p:cNvSpPr/>
          <p:nvPr/>
        </p:nvSpPr>
        <p:spPr>
          <a:xfrm rot="16200000">
            <a:off x="8886377" y="4945635"/>
            <a:ext cx="532098" cy="5215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L"/>
          </a:p>
        </p:txBody>
      </p:sp>
      <p:sp>
        <p:nvSpPr>
          <p:cNvPr id="8" name="CuadroTexto 7">
            <a:extLst>
              <a:ext uri="{FF2B5EF4-FFF2-40B4-BE49-F238E27FC236}">
                <a16:creationId xmlns:a16="http://schemas.microsoft.com/office/drawing/2014/main" id="{323C6015-1D6A-440C-870D-4F9593DA623D}"/>
              </a:ext>
            </a:extLst>
          </p:cNvPr>
          <p:cNvSpPr txBox="1"/>
          <p:nvPr/>
        </p:nvSpPr>
        <p:spPr>
          <a:xfrm>
            <a:off x="9920592" y="5089941"/>
            <a:ext cx="2216736" cy="369332"/>
          </a:xfrm>
          <a:prstGeom prst="rect">
            <a:avLst/>
          </a:prstGeom>
          <a:noFill/>
        </p:spPr>
        <p:txBody>
          <a:bodyPr wrap="square">
            <a:spAutoFit/>
          </a:bodyPr>
          <a:lstStyle/>
          <a:p>
            <a:r>
              <a:rPr lang="fr-FR" dirty="0"/>
              <a:t>Matières premières </a:t>
            </a:r>
            <a:endParaRPr lang="es-CL" dirty="0"/>
          </a:p>
        </p:txBody>
      </p:sp>
      <p:pic>
        <p:nvPicPr>
          <p:cNvPr id="9" name="Imagen 8">
            <a:extLst>
              <a:ext uri="{FF2B5EF4-FFF2-40B4-BE49-F238E27FC236}">
                <a16:creationId xmlns:a16="http://schemas.microsoft.com/office/drawing/2014/main" id="{63771F2E-6135-464C-8048-2797EEDA6B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3532" y="4025334"/>
            <a:ext cx="971028" cy="971028"/>
          </a:xfrm>
          <a:prstGeom prst="rect">
            <a:avLst/>
          </a:prstGeom>
        </p:spPr>
      </p:pic>
      <p:sp>
        <p:nvSpPr>
          <p:cNvPr id="10" name="CuadroTexto 9">
            <a:extLst>
              <a:ext uri="{FF2B5EF4-FFF2-40B4-BE49-F238E27FC236}">
                <a16:creationId xmlns:a16="http://schemas.microsoft.com/office/drawing/2014/main" id="{0244D5D1-425D-47EE-BE89-E2C96EE106BF}"/>
              </a:ext>
            </a:extLst>
          </p:cNvPr>
          <p:cNvSpPr txBox="1"/>
          <p:nvPr/>
        </p:nvSpPr>
        <p:spPr>
          <a:xfrm>
            <a:off x="8023112" y="6433672"/>
            <a:ext cx="2780214" cy="344069"/>
          </a:xfrm>
          <a:prstGeom prst="rect">
            <a:avLst/>
          </a:prstGeom>
          <a:noFill/>
        </p:spPr>
        <p:txBody>
          <a:bodyPr wrap="square">
            <a:spAutoFit/>
          </a:bodyPr>
          <a:lstStyle/>
          <a:p>
            <a:pPr>
              <a:lnSpc>
                <a:spcPct val="107000"/>
              </a:lnSpc>
              <a:spcAft>
                <a:spcPts val="80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Kreiger</a:t>
            </a:r>
            <a:r>
              <a:rPr lang="fr-FR" sz="1600" dirty="0">
                <a:effectLst/>
                <a:latin typeface="Calibri" panose="020F0502020204030204" pitchFamily="34" charset="0"/>
                <a:ea typeface="Calibri" panose="020F0502020204030204" pitchFamily="34" charset="0"/>
                <a:cs typeface="Times New Roman" panose="02020603050405020304" pitchFamily="18" charset="0"/>
              </a:rPr>
              <a:t> et al., 2013, 2014)</a:t>
            </a:r>
            <a:endParaRPr lang="es-CL" sz="16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1" name="Grupo 10">
            <a:extLst>
              <a:ext uri="{FF2B5EF4-FFF2-40B4-BE49-F238E27FC236}">
                <a16:creationId xmlns:a16="http://schemas.microsoft.com/office/drawing/2014/main" id="{CDE19A6F-737A-49A5-ADB5-CCF61585931F}"/>
              </a:ext>
            </a:extLst>
          </p:cNvPr>
          <p:cNvGrpSpPr/>
          <p:nvPr/>
        </p:nvGrpSpPr>
        <p:grpSpPr>
          <a:xfrm>
            <a:off x="7301572" y="1964211"/>
            <a:ext cx="4052228" cy="2911816"/>
            <a:chOff x="971818" y="2404205"/>
            <a:chExt cx="3262697" cy="1939965"/>
          </a:xfrm>
        </p:grpSpPr>
        <p:pic>
          <p:nvPicPr>
            <p:cNvPr id="12" name="Imagen 11">
              <a:extLst>
                <a:ext uri="{FF2B5EF4-FFF2-40B4-BE49-F238E27FC236}">
                  <a16:creationId xmlns:a16="http://schemas.microsoft.com/office/drawing/2014/main" id="{6378BBFF-AAB3-417C-B804-E8C2C0FF029D}"/>
                </a:ext>
              </a:extLst>
            </p:cNvPr>
            <p:cNvPicPr>
              <a:picLocks noChangeAspect="1"/>
            </p:cNvPicPr>
            <p:nvPr/>
          </p:nvPicPr>
          <p:blipFill rotWithShape="1">
            <a:blip r:embed="rId5"/>
            <a:srcRect l="32841" t="27716" r="19484" b="21865"/>
            <a:stretch/>
          </p:blipFill>
          <p:spPr>
            <a:xfrm>
              <a:off x="971818" y="2404205"/>
              <a:ext cx="3262697" cy="1939965"/>
            </a:xfrm>
            <a:prstGeom prst="rect">
              <a:avLst/>
            </a:prstGeom>
          </p:spPr>
        </p:pic>
        <p:pic>
          <p:nvPicPr>
            <p:cNvPr id="13" name="Picture 3">
              <a:extLst>
                <a:ext uri="{FF2B5EF4-FFF2-40B4-BE49-F238E27FC236}">
                  <a16:creationId xmlns:a16="http://schemas.microsoft.com/office/drawing/2014/main" id="{EE45A150-C8FC-41E3-B760-3DAC6D5BC5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7459" y="2953538"/>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4" name="Picture 3">
              <a:extLst>
                <a:ext uri="{FF2B5EF4-FFF2-40B4-BE49-F238E27FC236}">
                  <a16:creationId xmlns:a16="http://schemas.microsoft.com/office/drawing/2014/main" id="{4D66C0C6-3AF7-4C3A-B56B-CEEF2AB54A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0277" y="3756993"/>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5" name="Picture 3">
              <a:extLst>
                <a:ext uri="{FF2B5EF4-FFF2-40B4-BE49-F238E27FC236}">
                  <a16:creationId xmlns:a16="http://schemas.microsoft.com/office/drawing/2014/main" id="{8DB20147-EEBC-4CC9-AEFB-F020B840E2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0040" y="3877158"/>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6" name="Picture 3">
              <a:extLst>
                <a:ext uri="{FF2B5EF4-FFF2-40B4-BE49-F238E27FC236}">
                  <a16:creationId xmlns:a16="http://schemas.microsoft.com/office/drawing/2014/main" id="{BD6D36F9-351E-4186-85C9-06FD9F0A28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2744" y="3024270"/>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7" name="Picture 3">
              <a:extLst>
                <a:ext uri="{FF2B5EF4-FFF2-40B4-BE49-F238E27FC236}">
                  <a16:creationId xmlns:a16="http://schemas.microsoft.com/office/drawing/2014/main" id="{12ACD325-9E1A-4A72-97EB-A0BE791FB8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4305" y="2629020"/>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8" name="Picture 3">
              <a:extLst>
                <a:ext uri="{FF2B5EF4-FFF2-40B4-BE49-F238E27FC236}">
                  <a16:creationId xmlns:a16="http://schemas.microsoft.com/office/drawing/2014/main" id="{1EB8D03F-73F0-415C-A654-3F551DDFD2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0034" y="2508855"/>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 name="Picture 3">
              <a:extLst>
                <a:ext uri="{FF2B5EF4-FFF2-40B4-BE49-F238E27FC236}">
                  <a16:creationId xmlns:a16="http://schemas.microsoft.com/office/drawing/2014/main" id="{AE208E9D-953A-4E8E-8C7C-C7EE5323A9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1581" y="3936976"/>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0" name="Picture 4">
              <a:extLst>
                <a:ext uri="{FF2B5EF4-FFF2-40B4-BE49-F238E27FC236}">
                  <a16:creationId xmlns:a16="http://schemas.microsoft.com/office/drawing/2014/main" id="{7F6AEFC5-485D-4382-AEB9-EB77F237075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7312" y="3066542"/>
              <a:ext cx="273174" cy="27317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1" name="Picture 4">
              <a:extLst>
                <a:ext uri="{FF2B5EF4-FFF2-40B4-BE49-F238E27FC236}">
                  <a16:creationId xmlns:a16="http://schemas.microsoft.com/office/drawing/2014/main" id="{1952AB3A-9DAB-453A-BE97-B3FD1AB04A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86689" y="3260372"/>
              <a:ext cx="273174" cy="27317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2" name="Picture 3">
              <a:extLst>
                <a:ext uri="{FF2B5EF4-FFF2-40B4-BE49-F238E27FC236}">
                  <a16:creationId xmlns:a16="http://schemas.microsoft.com/office/drawing/2014/main" id="{AD4338AD-8137-42E9-9040-8EFC022DE59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2637" y="3533546"/>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24" name="Flecha: a la derecha 23">
            <a:extLst>
              <a:ext uri="{FF2B5EF4-FFF2-40B4-BE49-F238E27FC236}">
                <a16:creationId xmlns:a16="http://schemas.microsoft.com/office/drawing/2014/main" id="{F08C66DC-5B40-42B1-847F-9E220B816F96}"/>
              </a:ext>
            </a:extLst>
          </p:cNvPr>
          <p:cNvSpPr/>
          <p:nvPr/>
        </p:nvSpPr>
        <p:spPr>
          <a:xfrm>
            <a:off x="5452726" y="3182054"/>
            <a:ext cx="1594828" cy="797375"/>
          </a:xfrm>
          <a:prstGeom prst="rightArrow">
            <a:avLst/>
          </a:prstGeom>
          <a:solidFill>
            <a:schemeClr val="accent6">
              <a:lumMod val="75000"/>
            </a:schemeClr>
          </a:solidFill>
          <a:ln>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503EA8FA-1AFF-46CD-A3A9-32B50198F34B}"/>
              </a:ext>
            </a:extLst>
          </p:cNvPr>
          <p:cNvSpPr txBox="1"/>
          <p:nvPr/>
        </p:nvSpPr>
        <p:spPr>
          <a:xfrm>
            <a:off x="297489" y="5510342"/>
            <a:ext cx="4458530" cy="923330"/>
          </a:xfrm>
          <a:prstGeom prst="rect">
            <a:avLst/>
          </a:prstGeom>
          <a:noFill/>
        </p:spPr>
        <p:txBody>
          <a:bodyPr wrap="square" rtlCol="0">
            <a:spAutoFit/>
          </a:bodyPr>
          <a:lstStyle/>
          <a:p>
            <a:pPr algn="ctr"/>
            <a:r>
              <a:rPr lang="es-CL" b="1" dirty="0">
                <a:solidFill>
                  <a:schemeClr val="accent6">
                    <a:lumMod val="75000"/>
                  </a:schemeClr>
                </a:solidFill>
              </a:rPr>
              <a:t>RECYCLAGE CENTRALISÉ</a:t>
            </a:r>
          </a:p>
          <a:p>
            <a:pPr algn="ctr"/>
            <a:r>
              <a:rPr lang="es-CL" dirty="0">
                <a:solidFill>
                  <a:schemeClr val="accent6">
                    <a:lumMod val="75000"/>
                  </a:schemeClr>
                </a:solidFill>
              </a:rPr>
              <a:t>“</a:t>
            </a:r>
            <a:r>
              <a:rPr lang="fr-FR" dirty="0">
                <a:solidFill>
                  <a:schemeClr val="accent6">
                    <a:lumMod val="75000"/>
                  </a:schemeClr>
                </a:solidFill>
              </a:rPr>
              <a:t>Un centre de recyclage avec de longues chaînes d'approvisionnement</a:t>
            </a:r>
            <a:r>
              <a:rPr lang="es-CL" dirty="0">
                <a:solidFill>
                  <a:schemeClr val="accent6">
                    <a:lumMod val="75000"/>
                  </a:schemeClr>
                </a:solidFill>
              </a:rPr>
              <a:t>”</a:t>
            </a:r>
          </a:p>
        </p:txBody>
      </p:sp>
      <p:sp>
        <p:nvSpPr>
          <p:cNvPr id="26" name="Flecha: a la derecha 25">
            <a:extLst>
              <a:ext uri="{FF2B5EF4-FFF2-40B4-BE49-F238E27FC236}">
                <a16:creationId xmlns:a16="http://schemas.microsoft.com/office/drawing/2014/main" id="{B7E587D8-0EE0-4880-B935-F936E6C0CF53}"/>
              </a:ext>
            </a:extLst>
          </p:cNvPr>
          <p:cNvSpPr/>
          <p:nvPr/>
        </p:nvSpPr>
        <p:spPr>
          <a:xfrm rot="16200000">
            <a:off x="2143565" y="4955642"/>
            <a:ext cx="532098" cy="5215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L"/>
          </a:p>
        </p:txBody>
      </p:sp>
      <p:sp>
        <p:nvSpPr>
          <p:cNvPr id="28" name="CuadroTexto 27">
            <a:extLst>
              <a:ext uri="{FF2B5EF4-FFF2-40B4-BE49-F238E27FC236}">
                <a16:creationId xmlns:a16="http://schemas.microsoft.com/office/drawing/2014/main" id="{754767A9-5865-4CE6-ACEA-B715FDAA1EEB}"/>
              </a:ext>
            </a:extLst>
          </p:cNvPr>
          <p:cNvSpPr txBox="1"/>
          <p:nvPr/>
        </p:nvSpPr>
        <p:spPr>
          <a:xfrm>
            <a:off x="12354" y="6392087"/>
            <a:ext cx="7711282" cy="375552"/>
          </a:xfrm>
          <a:prstGeom prst="rect">
            <a:avLst/>
          </a:prstGeom>
          <a:noFill/>
        </p:spPr>
        <p:txBody>
          <a:bodyPr wrap="square">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a:t>
            </a:r>
            <a:r>
              <a:rPr lang="fr-FR" sz="1400" i="1" dirty="0">
                <a:effectLst/>
                <a:latin typeface="Calibri" panose="020F0502020204030204" pitchFamily="34" charset="0"/>
                <a:ea typeface="Calibri" panose="020F0502020204030204" pitchFamily="34" charset="0"/>
                <a:cs typeface="Arial" panose="020B0604020202020204" pitchFamily="34" charset="0"/>
              </a:rPr>
              <a:t>Plastics </a:t>
            </a:r>
            <a:r>
              <a:rPr lang="fr-FR" sz="1400" i="1" dirty="0" err="1">
                <a:effectLst/>
                <a:latin typeface="Calibri" panose="020F0502020204030204" pitchFamily="34" charset="0"/>
                <a:ea typeface="Calibri" panose="020F0502020204030204" pitchFamily="34" charset="0"/>
                <a:cs typeface="Arial" panose="020B0604020202020204" pitchFamily="34" charset="0"/>
              </a:rPr>
              <a:t>Recycling</a:t>
            </a:r>
            <a:r>
              <a:rPr lang="fr-FR" sz="1400" i="1" dirty="0">
                <a:effectLst/>
                <a:latin typeface="Calibri" panose="020F0502020204030204" pitchFamily="34" charset="0"/>
                <a:ea typeface="Calibri" panose="020F0502020204030204" pitchFamily="34" charset="0"/>
                <a:cs typeface="Arial" panose="020B0604020202020204" pitchFamily="34" charset="0"/>
              </a:rPr>
              <a:t> Worldwide: </a:t>
            </a:r>
            <a:r>
              <a:rPr lang="fr-FR" sz="1400" i="1" dirty="0" err="1">
                <a:effectLst/>
                <a:latin typeface="Calibri" panose="020F0502020204030204" pitchFamily="34" charset="0"/>
                <a:ea typeface="Calibri" panose="020F0502020204030204" pitchFamily="34" charset="0"/>
                <a:cs typeface="Arial" panose="020B0604020202020204" pitchFamily="34" charset="0"/>
              </a:rPr>
              <a:t>Current</a:t>
            </a:r>
            <a:r>
              <a:rPr lang="fr-FR" sz="1400" i="1" dirty="0">
                <a:effectLst/>
                <a:latin typeface="Calibri" panose="020F0502020204030204" pitchFamily="34" charset="0"/>
                <a:ea typeface="Calibri" panose="020F0502020204030204" pitchFamily="34" charset="0"/>
                <a:cs typeface="Arial" panose="020B0604020202020204" pitchFamily="34" charset="0"/>
              </a:rPr>
              <a:t> </a:t>
            </a:r>
            <a:r>
              <a:rPr lang="fr-FR" sz="1400" i="1" dirty="0" err="1">
                <a:effectLst/>
                <a:latin typeface="Calibri" panose="020F0502020204030204" pitchFamily="34" charset="0"/>
                <a:ea typeface="Calibri" panose="020F0502020204030204" pitchFamily="34" charset="0"/>
                <a:cs typeface="Arial" panose="020B0604020202020204" pitchFamily="34" charset="0"/>
              </a:rPr>
              <a:t>Overview</a:t>
            </a:r>
            <a:r>
              <a:rPr lang="fr-FR" sz="1400" i="1" dirty="0">
                <a:effectLst/>
                <a:latin typeface="Calibri" panose="020F0502020204030204" pitchFamily="34" charset="0"/>
                <a:ea typeface="Calibri" panose="020F0502020204030204" pitchFamily="34" charset="0"/>
                <a:cs typeface="Arial" panose="020B0604020202020204" pitchFamily="34" charset="0"/>
              </a:rPr>
              <a:t> and </a:t>
            </a:r>
            <a:r>
              <a:rPr lang="fr-FR" sz="1400" i="1" dirty="0" err="1">
                <a:effectLst/>
                <a:latin typeface="Calibri" panose="020F0502020204030204" pitchFamily="34" charset="0"/>
                <a:ea typeface="Calibri" panose="020F0502020204030204" pitchFamily="34" charset="0"/>
                <a:cs typeface="Arial" panose="020B0604020202020204" pitchFamily="34" charset="0"/>
              </a:rPr>
              <a:t>Desirable</a:t>
            </a:r>
            <a:r>
              <a:rPr lang="fr-FR" sz="1400" i="1" dirty="0">
                <a:effectLst/>
                <a:latin typeface="Calibri" panose="020F0502020204030204" pitchFamily="34" charset="0"/>
                <a:ea typeface="Calibri" panose="020F0502020204030204" pitchFamily="34" charset="0"/>
                <a:cs typeface="Arial" panose="020B0604020202020204" pitchFamily="34" charset="0"/>
              </a:rPr>
              <a:t> Changes</a:t>
            </a:r>
            <a:r>
              <a:rPr lang="fr-FR" sz="1400" dirty="0">
                <a:effectLst/>
                <a:latin typeface="Calibri" panose="020F0502020204030204" pitchFamily="34" charset="0"/>
                <a:ea typeface="Calibri" panose="020F0502020204030204" pitchFamily="34" charset="0"/>
                <a:cs typeface="Arial" panose="020B0604020202020204" pitchFamily="34" charset="0"/>
              </a:rPr>
              <a:t>, </a:t>
            </a:r>
            <a:r>
              <a:rPr lang="fr-FR" sz="1400" dirty="0" err="1">
                <a:effectLst/>
                <a:latin typeface="Calibri" panose="020F0502020204030204" pitchFamily="34" charset="0"/>
                <a:ea typeface="Calibri" panose="020F0502020204030204" pitchFamily="34" charset="0"/>
                <a:cs typeface="Arial" panose="020B0604020202020204" pitchFamily="34" charset="0"/>
              </a:rPr>
              <a:t>n.d</a:t>
            </a:r>
            <a:r>
              <a:rPr lang="fr-FR" sz="1400" dirty="0">
                <a:effectLst/>
                <a:latin typeface="Calibri" panose="020F0502020204030204" pitchFamily="34" charset="0"/>
                <a:ea typeface="Calibri" panose="020F0502020204030204" pitchFamily="34" charset="0"/>
                <a:cs typeface="Arial" panose="020B0604020202020204" pitchFamily="34" charset="0"/>
              </a:rPr>
              <a:t>.)</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9" name="Título 1">
            <a:extLst>
              <a:ext uri="{FF2B5EF4-FFF2-40B4-BE49-F238E27FC236}">
                <a16:creationId xmlns:a16="http://schemas.microsoft.com/office/drawing/2014/main" id="{68DC8730-577E-4F02-A65C-0AFCF745B240}"/>
              </a:ext>
            </a:extLst>
          </p:cNvPr>
          <p:cNvSpPr txBox="1">
            <a:spLocks/>
          </p:cNvSpPr>
          <p:nvPr/>
        </p:nvSpPr>
        <p:spPr>
          <a:xfrm>
            <a:off x="1230677" y="1048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dirty="0"/>
              <a:t>                                    </a:t>
            </a:r>
            <a:endParaRPr lang="fr-FR" dirty="0"/>
          </a:p>
        </p:txBody>
      </p:sp>
      <p:sp>
        <p:nvSpPr>
          <p:cNvPr id="27" name="CuadroTexto 53">
            <a:extLst>
              <a:ext uri="{FF2B5EF4-FFF2-40B4-BE49-F238E27FC236}">
                <a16:creationId xmlns:a16="http://schemas.microsoft.com/office/drawing/2014/main" id="{E63C86B2-CD45-42E0-98CE-61B1B84187DE}"/>
              </a:ext>
            </a:extLst>
          </p:cNvPr>
          <p:cNvSpPr txBox="1"/>
          <p:nvPr/>
        </p:nvSpPr>
        <p:spPr>
          <a:xfrm>
            <a:off x="8590955" y="4856869"/>
            <a:ext cx="4199395" cy="307777"/>
          </a:xfrm>
          <a:prstGeom prst="rect">
            <a:avLst/>
          </a:prstGeom>
          <a:noFill/>
        </p:spPr>
        <p:txBody>
          <a:bodyPr wrap="square">
            <a:spAutoFit/>
          </a:bodyPr>
          <a:lstStyle/>
          <a:p>
            <a:pPr algn="ctr"/>
            <a:r>
              <a:rPr lang="es-MX" sz="1400" dirty="0">
                <a:latin typeface="+mj-lt"/>
              </a:rPr>
              <a:t>(Santander et al ., </a:t>
            </a:r>
            <a:r>
              <a:rPr lang="es-MX" sz="1400" b="0" i="0" dirty="0">
                <a:effectLst/>
                <a:latin typeface="+mj-lt"/>
              </a:rPr>
              <a:t>2020)</a:t>
            </a:r>
            <a:endParaRPr lang="fr-FR" sz="1400" dirty="0">
              <a:latin typeface="+mj-lt"/>
            </a:endParaRPr>
          </a:p>
        </p:txBody>
      </p:sp>
      <p:sp>
        <p:nvSpPr>
          <p:cNvPr id="31" name="Título 1">
            <a:extLst>
              <a:ext uri="{FF2B5EF4-FFF2-40B4-BE49-F238E27FC236}">
                <a16:creationId xmlns:a16="http://schemas.microsoft.com/office/drawing/2014/main" id="{94A2CC85-A26D-4FF4-9226-DD0A131528B6}"/>
              </a:ext>
            </a:extLst>
          </p:cNvPr>
          <p:cNvSpPr>
            <a:spLocks noGrp="1"/>
          </p:cNvSpPr>
          <p:nvPr>
            <p:ph type="title"/>
          </p:nvPr>
        </p:nvSpPr>
        <p:spPr>
          <a:xfrm>
            <a:off x="838200" y="601194"/>
            <a:ext cx="10515600" cy="1325563"/>
          </a:xfrm>
        </p:spPr>
        <p:txBody>
          <a:bodyPr/>
          <a:lstStyle/>
          <a:p>
            <a:r>
              <a:rPr lang="fr-FR" dirty="0"/>
              <a:t>Recyclage centralisé vs. Recyclage distribué</a:t>
            </a:r>
            <a:br>
              <a:rPr lang="fr-FR" dirty="0"/>
            </a:br>
            <a:r>
              <a:rPr lang="es-CL" dirty="0"/>
              <a:t> </a:t>
            </a:r>
            <a:endParaRPr lang="fr-FR" dirty="0"/>
          </a:p>
        </p:txBody>
      </p:sp>
    </p:spTree>
    <p:extLst>
      <p:ext uri="{BB962C8B-B14F-4D97-AF65-F5344CB8AC3E}">
        <p14:creationId xmlns:p14="http://schemas.microsoft.com/office/powerpoint/2010/main" val="240332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6" presetClass="entr" presetSubtype="21"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barn(inVertical)">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10" grpId="0"/>
      <p:bldP spid="24" grpId="0" animBg="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uadroTexto 32">
            <a:extLst>
              <a:ext uri="{FF2B5EF4-FFF2-40B4-BE49-F238E27FC236}">
                <a16:creationId xmlns:a16="http://schemas.microsoft.com/office/drawing/2014/main" id="{F25E1271-DAAE-4061-A82C-BE98795FDB58}"/>
              </a:ext>
            </a:extLst>
          </p:cNvPr>
          <p:cNvSpPr txBox="1"/>
          <p:nvPr/>
        </p:nvSpPr>
        <p:spPr>
          <a:xfrm>
            <a:off x="-238544" y="802515"/>
            <a:ext cx="5226228" cy="646331"/>
          </a:xfrm>
          <a:prstGeom prst="rect">
            <a:avLst/>
          </a:prstGeom>
          <a:noFill/>
        </p:spPr>
        <p:txBody>
          <a:bodyPr wrap="square" rtlCol="0">
            <a:spAutoFit/>
          </a:bodyPr>
          <a:lstStyle/>
          <a:p>
            <a:pPr algn="ctr"/>
            <a:r>
              <a:rPr lang="es-CL" b="1" dirty="0"/>
              <a:t>FABRICATION DISTRIBUÉE</a:t>
            </a:r>
          </a:p>
          <a:p>
            <a:pPr algn="ctr"/>
            <a:endParaRPr lang="es-CL" dirty="0"/>
          </a:p>
        </p:txBody>
      </p:sp>
      <p:sp>
        <p:nvSpPr>
          <p:cNvPr id="34" name="CuadroTexto 33">
            <a:extLst>
              <a:ext uri="{FF2B5EF4-FFF2-40B4-BE49-F238E27FC236}">
                <a16:creationId xmlns:a16="http://schemas.microsoft.com/office/drawing/2014/main" id="{37128CE1-63BA-47BB-BCF5-13F52043DA21}"/>
              </a:ext>
            </a:extLst>
          </p:cNvPr>
          <p:cNvSpPr txBox="1"/>
          <p:nvPr/>
        </p:nvSpPr>
        <p:spPr>
          <a:xfrm>
            <a:off x="-131645" y="4131853"/>
            <a:ext cx="4458530" cy="369332"/>
          </a:xfrm>
          <a:prstGeom prst="rect">
            <a:avLst/>
          </a:prstGeom>
          <a:noFill/>
        </p:spPr>
        <p:txBody>
          <a:bodyPr wrap="square" rtlCol="0">
            <a:spAutoFit/>
          </a:bodyPr>
          <a:lstStyle/>
          <a:p>
            <a:pPr algn="ctr"/>
            <a:r>
              <a:rPr lang="es-CL" b="1" dirty="0">
                <a:solidFill>
                  <a:schemeClr val="accent6">
                    <a:lumMod val="75000"/>
                  </a:schemeClr>
                </a:solidFill>
              </a:rPr>
              <a:t>RECYCLAGE DISTRIBUÉ</a:t>
            </a:r>
          </a:p>
        </p:txBody>
      </p:sp>
      <p:sp>
        <p:nvSpPr>
          <p:cNvPr id="35" name="Flecha: a la derecha 34">
            <a:extLst>
              <a:ext uri="{FF2B5EF4-FFF2-40B4-BE49-F238E27FC236}">
                <a16:creationId xmlns:a16="http://schemas.microsoft.com/office/drawing/2014/main" id="{51BC00A0-8490-43DB-81C6-F0ED4351A42A}"/>
              </a:ext>
            </a:extLst>
          </p:cNvPr>
          <p:cNvSpPr/>
          <p:nvPr/>
        </p:nvSpPr>
        <p:spPr>
          <a:xfrm rot="16200000">
            <a:off x="1850775" y="3493395"/>
            <a:ext cx="532098" cy="5215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L"/>
          </a:p>
        </p:txBody>
      </p:sp>
      <p:pic>
        <p:nvPicPr>
          <p:cNvPr id="36" name="Imagen 35">
            <a:extLst>
              <a:ext uri="{FF2B5EF4-FFF2-40B4-BE49-F238E27FC236}">
                <a16:creationId xmlns:a16="http://schemas.microsoft.com/office/drawing/2014/main" id="{FF2C273D-CCB4-4C15-9F05-30E41C914E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1304" y="2404120"/>
            <a:ext cx="971028" cy="971028"/>
          </a:xfrm>
          <a:prstGeom prst="rect">
            <a:avLst/>
          </a:prstGeom>
        </p:spPr>
      </p:pic>
      <p:sp>
        <p:nvSpPr>
          <p:cNvPr id="37" name="CuadroTexto 36">
            <a:extLst>
              <a:ext uri="{FF2B5EF4-FFF2-40B4-BE49-F238E27FC236}">
                <a16:creationId xmlns:a16="http://schemas.microsoft.com/office/drawing/2014/main" id="{CA65DC9F-A74C-4BDD-9DE9-4A8380B9E1FA}"/>
              </a:ext>
            </a:extLst>
          </p:cNvPr>
          <p:cNvSpPr txBox="1"/>
          <p:nvPr/>
        </p:nvSpPr>
        <p:spPr>
          <a:xfrm>
            <a:off x="845077" y="4409288"/>
            <a:ext cx="2780214" cy="344069"/>
          </a:xfrm>
          <a:prstGeom prst="rect">
            <a:avLst/>
          </a:prstGeom>
          <a:noFill/>
        </p:spPr>
        <p:txBody>
          <a:bodyPr wrap="square">
            <a:spAutoFit/>
          </a:bodyPr>
          <a:lstStyle/>
          <a:p>
            <a:pPr>
              <a:lnSpc>
                <a:spcPct val="107000"/>
              </a:lnSpc>
              <a:spcAft>
                <a:spcPts val="800"/>
              </a:spcAft>
            </a:pPr>
            <a:r>
              <a:rPr lang="fr-FR" sz="1600" dirty="0">
                <a:latin typeface="Calibri" panose="020F0502020204030204" pitchFamily="34" charset="0"/>
                <a:ea typeface="Calibri" panose="020F0502020204030204" pitchFamily="34" charset="0"/>
                <a:cs typeface="Times New Roman" panose="02020603050405020304" pitchFamily="18" charset="0"/>
              </a:rPr>
              <a:t>(</a:t>
            </a:r>
            <a:r>
              <a:rPr lang="fr-FR" sz="1600" dirty="0" err="1">
                <a:latin typeface="Calibri" panose="020F0502020204030204" pitchFamily="34" charset="0"/>
                <a:ea typeface="Calibri" panose="020F0502020204030204" pitchFamily="34" charset="0"/>
                <a:cs typeface="Times New Roman" panose="02020603050405020304" pitchFamily="18" charset="0"/>
              </a:rPr>
              <a:t>Kreiger</a:t>
            </a:r>
            <a:r>
              <a:rPr lang="fr-FR" sz="1600" dirty="0">
                <a:latin typeface="Calibri" panose="020F0502020204030204" pitchFamily="34" charset="0"/>
                <a:ea typeface="Calibri" panose="020F0502020204030204" pitchFamily="34" charset="0"/>
                <a:cs typeface="Times New Roman" panose="02020603050405020304" pitchFamily="18" charset="0"/>
              </a:rPr>
              <a:t> et al., 2013, 2014)</a:t>
            </a:r>
            <a:endParaRPr lang="es-CL" sz="16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38" name="Grupo 37">
            <a:extLst>
              <a:ext uri="{FF2B5EF4-FFF2-40B4-BE49-F238E27FC236}">
                <a16:creationId xmlns:a16="http://schemas.microsoft.com/office/drawing/2014/main" id="{FAAC4CEA-5795-449E-B022-FF5612C05E57}"/>
              </a:ext>
            </a:extLst>
          </p:cNvPr>
          <p:cNvGrpSpPr/>
          <p:nvPr/>
        </p:nvGrpSpPr>
        <p:grpSpPr>
          <a:xfrm>
            <a:off x="294636" y="1218022"/>
            <a:ext cx="3744587" cy="2186916"/>
            <a:chOff x="971818" y="2404205"/>
            <a:chExt cx="3262697" cy="1939965"/>
          </a:xfrm>
        </p:grpSpPr>
        <p:pic>
          <p:nvPicPr>
            <p:cNvPr id="39" name="Imagen 38">
              <a:extLst>
                <a:ext uri="{FF2B5EF4-FFF2-40B4-BE49-F238E27FC236}">
                  <a16:creationId xmlns:a16="http://schemas.microsoft.com/office/drawing/2014/main" id="{D257E79D-90B9-43DD-8303-CFFBE1791D9C}"/>
                </a:ext>
              </a:extLst>
            </p:cNvPr>
            <p:cNvPicPr>
              <a:picLocks noChangeAspect="1"/>
            </p:cNvPicPr>
            <p:nvPr/>
          </p:nvPicPr>
          <p:blipFill rotWithShape="1">
            <a:blip r:embed="rId4"/>
            <a:srcRect l="32841" t="27716" r="19484" b="21865"/>
            <a:stretch/>
          </p:blipFill>
          <p:spPr>
            <a:xfrm>
              <a:off x="971818" y="2404205"/>
              <a:ext cx="3262697" cy="1939965"/>
            </a:xfrm>
            <a:prstGeom prst="rect">
              <a:avLst/>
            </a:prstGeom>
          </p:spPr>
        </p:pic>
        <p:pic>
          <p:nvPicPr>
            <p:cNvPr id="47" name="Picture 3">
              <a:extLst>
                <a:ext uri="{FF2B5EF4-FFF2-40B4-BE49-F238E27FC236}">
                  <a16:creationId xmlns:a16="http://schemas.microsoft.com/office/drawing/2014/main" id="{BD7E4E07-3696-438C-B185-BC64CEE274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7459" y="2953538"/>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4" name="Picture 3">
              <a:extLst>
                <a:ext uri="{FF2B5EF4-FFF2-40B4-BE49-F238E27FC236}">
                  <a16:creationId xmlns:a16="http://schemas.microsoft.com/office/drawing/2014/main" id="{C2E631CC-257A-4452-AE9B-6F7B0B3333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0277" y="3756993"/>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5" name="Picture 3">
              <a:extLst>
                <a:ext uri="{FF2B5EF4-FFF2-40B4-BE49-F238E27FC236}">
                  <a16:creationId xmlns:a16="http://schemas.microsoft.com/office/drawing/2014/main" id="{CDBA7545-B5F9-4B34-8464-980235D944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0040" y="3877158"/>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6" name="Picture 3">
              <a:extLst>
                <a:ext uri="{FF2B5EF4-FFF2-40B4-BE49-F238E27FC236}">
                  <a16:creationId xmlns:a16="http://schemas.microsoft.com/office/drawing/2014/main" id="{062B17AE-0D74-472C-B9BC-2107B1CBEA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2744" y="3024270"/>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7" name="Picture 3">
              <a:extLst>
                <a:ext uri="{FF2B5EF4-FFF2-40B4-BE49-F238E27FC236}">
                  <a16:creationId xmlns:a16="http://schemas.microsoft.com/office/drawing/2014/main" id="{727694DA-FA49-4A76-9EDD-9DD76975D7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4305" y="2629020"/>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8" name="Picture 3">
              <a:extLst>
                <a:ext uri="{FF2B5EF4-FFF2-40B4-BE49-F238E27FC236}">
                  <a16:creationId xmlns:a16="http://schemas.microsoft.com/office/drawing/2014/main" id="{770B5769-119C-4D58-A916-BFBB020C2B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0034" y="2508855"/>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9" name="Picture 3">
              <a:extLst>
                <a:ext uri="{FF2B5EF4-FFF2-40B4-BE49-F238E27FC236}">
                  <a16:creationId xmlns:a16="http://schemas.microsoft.com/office/drawing/2014/main" id="{C4D9DDD1-68CC-4EBD-B3C7-5A2AF46863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81581" y="3936976"/>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0" name="Picture 4">
              <a:extLst>
                <a:ext uri="{FF2B5EF4-FFF2-40B4-BE49-F238E27FC236}">
                  <a16:creationId xmlns:a16="http://schemas.microsoft.com/office/drawing/2014/main" id="{719A5014-54D8-466E-8DB0-E2ABAF742DD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47312" y="3066542"/>
              <a:ext cx="273174" cy="27317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1" name="Picture 4">
              <a:extLst>
                <a:ext uri="{FF2B5EF4-FFF2-40B4-BE49-F238E27FC236}">
                  <a16:creationId xmlns:a16="http://schemas.microsoft.com/office/drawing/2014/main" id="{659DD0BE-97FA-4B2A-A47E-D7C40D7BDC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86689" y="3260372"/>
              <a:ext cx="273174" cy="27317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2" name="Picture 3">
              <a:extLst>
                <a:ext uri="{FF2B5EF4-FFF2-40B4-BE49-F238E27FC236}">
                  <a16:creationId xmlns:a16="http://schemas.microsoft.com/office/drawing/2014/main" id="{33731862-69F3-4F39-B8C0-380193EB08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2637" y="3533546"/>
              <a:ext cx="239945" cy="240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pic>
        <p:nvPicPr>
          <p:cNvPr id="73" name="Picture 3">
            <a:extLst>
              <a:ext uri="{FF2B5EF4-FFF2-40B4-BE49-F238E27FC236}">
                <a16:creationId xmlns:a16="http://schemas.microsoft.com/office/drawing/2014/main" id="{C5509943-BF7A-4D77-A6A1-1A03AF5952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63810" y="1607059"/>
            <a:ext cx="375413" cy="36933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4" name="CuadroTexto 73">
            <a:extLst>
              <a:ext uri="{FF2B5EF4-FFF2-40B4-BE49-F238E27FC236}">
                <a16:creationId xmlns:a16="http://schemas.microsoft.com/office/drawing/2014/main" id="{1BAC18D6-CDB2-400A-BAEE-646083216063}"/>
              </a:ext>
            </a:extLst>
          </p:cNvPr>
          <p:cNvSpPr txBox="1"/>
          <p:nvPr/>
        </p:nvSpPr>
        <p:spPr>
          <a:xfrm>
            <a:off x="130113" y="3411187"/>
            <a:ext cx="2036816" cy="265457"/>
          </a:xfrm>
          <a:prstGeom prst="rect">
            <a:avLst/>
          </a:prstGeom>
          <a:noFill/>
        </p:spPr>
        <p:txBody>
          <a:bodyPr wrap="square">
            <a:spAutoFit/>
          </a:bodyPr>
          <a:lstStyle/>
          <a:p>
            <a:pPr>
              <a:lnSpc>
                <a:spcPct val="107000"/>
              </a:lnSpc>
              <a:spcAft>
                <a:spcPts val="800"/>
              </a:spcAft>
            </a:pPr>
            <a:r>
              <a:rPr lang="fr-FR" sz="1100" dirty="0">
                <a:latin typeface="Calibri" panose="020F0502020204030204" pitchFamily="34" charset="0"/>
                <a:ea typeface="Calibri" panose="020F0502020204030204" pitchFamily="34" charset="0"/>
                <a:cs typeface="Times New Roman" panose="02020603050405020304" pitchFamily="18" charset="0"/>
              </a:rPr>
              <a:t>(Santander et al., 2020)</a:t>
            </a:r>
            <a:endParaRPr lang="es-CL"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CuadroTexto 74">
            <a:extLst>
              <a:ext uri="{FF2B5EF4-FFF2-40B4-BE49-F238E27FC236}">
                <a16:creationId xmlns:a16="http://schemas.microsoft.com/office/drawing/2014/main" id="{C2FA59AC-CC4A-4BA2-9C60-D5C4D18149F6}"/>
              </a:ext>
            </a:extLst>
          </p:cNvPr>
          <p:cNvSpPr txBox="1"/>
          <p:nvPr/>
        </p:nvSpPr>
        <p:spPr>
          <a:xfrm>
            <a:off x="2372876" y="3472493"/>
            <a:ext cx="2216736" cy="369332"/>
          </a:xfrm>
          <a:prstGeom prst="rect">
            <a:avLst/>
          </a:prstGeom>
          <a:noFill/>
        </p:spPr>
        <p:txBody>
          <a:bodyPr wrap="square">
            <a:spAutoFit/>
          </a:bodyPr>
          <a:lstStyle/>
          <a:p>
            <a:r>
              <a:rPr lang="fr-FR" dirty="0"/>
              <a:t>Matières premières </a:t>
            </a:r>
            <a:endParaRPr lang="es-CL" dirty="0"/>
          </a:p>
        </p:txBody>
      </p:sp>
      <p:sp>
        <p:nvSpPr>
          <p:cNvPr id="76" name="Título 1">
            <a:extLst>
              <a:ext uri="{FF2B5EF4-FFF2-40B4-BE49-F238E27FC236}">
                <a16:creationId xmlns:a16="http://schemas.microsoft.com/office/drawing/2014/main" id="{A2D893CC-DA64-4650-A839-1B773637140A}"/>
              </a:ext>
            </a:extLst>
          </p:cNvPr>
          <p:cNvSpPr>
            <a:spLocks noGrp="1"/>
          </p:cNvSpPr>
          <p:nvPr>
            <p:ph type="title"/>
          </p:nvPr>
        </p:nvSpPr>
        <p:spPr>
          <a:xfrm>
            <a:off x="6997586" y="376997"/>
            <a:ext cx="3866625" cy="884745"/>
          </a:xfrm>
        </p:spPr>
        <p:txBody>
          <a:bodyPr>
            <a:normAutofit/>
          </a:bodyPr>
          <a:lstStyle/>
          <a:p>
            <a:pPr algn="ctr"/>
            <a:r>
              <a:rPr lang="es-CL" sz="3100" b="1" dirty="0"/>
              <a:t>EVEREST-BIO</a:t>
            </a:r>
            <a:endParaRPr lang="fr-FR" sz="3100" b="1" dirty="0"/>
          </a:p>
        </p:txBody>
      </p:sp>
      <p:sp>
        <p:nvSpPr>
          <p:cNvPr id="77" name="CuadroTexto 76">
            <a:extLst>
              <a:ext uri="{FF2B5EF4-FFF2-40B4-BE49-F238E27FC236}">
                <a16:creationId xmlns:a16="http://schemas.microsoft.com/office/drawing/2014/main" id="{A29522EE-BEBD-465C-9608-BAEE17B15046}"/>
              </a:ext>
            </a:extLst>
          </p:cNvPr>
          <p:cNvSpPr txBox="1"/>
          <p:nvPr/>
        </p:nvSpPr>
        <p:spPr>
          <a:xfrm>
            <a:off x="6689897" y="1261742"/>
            <a:ext cx="5041842" cy="646331"/>
          </a:xfrm>
          <a:prstGeom prst="rect">
            <a:avLst/>
          </a:prstGeom>
          <a:noFill/>
        </p:spPr>
        <p:txBody>
          <a:bodyPr wrap="square" rtlCol="0">
            <a:spAutoFit/>
          </a:bodyPr>
          <a:lstStyle/>
          <a:p>
            <a:r>
              <a:rPr lang="es-CL" sz="1800" dirty="0">
                <a:effectLst/>
                <a:latin typeface="Calibri" panose="020F0502020204030204" pitchFamily="34" charset="0"/>
                <a:ea typeface="Calibri" panose="020F0502020204030204" pitchFamily="34" charset="0"/>
                <a:cs typeface="Arial" panose="020B0604020202020204" pitchFamily="34" charset="0"/>
              </a:rPr>
              <a:t> “</a:t>
            </a:r>
            <a:r>
              <a:rPr lang="es-CL" sz="1800" b="1" dirty="0" err="1">
                <a:effectLst/>
                <a:latin typeface="Calibri" panose="020F0502020204030204" pitchFamily="34" charset="0"/>
                <a:ea typeface="Calibri" panose="020F0502020204030204" pitchFamily="34" charset="0"/>
                <a:cs typeface="Arial" panose="020B0604020202020204" pitchFamily="34" charset="0"/>
              </a:rPr>
              <a:t>ÉV</a:t>
            </a:r>
            <a:r>
              <a:rPr lang="es-CL" sz="1800" dirty="0" err="1">
                <a:effectLst/>
                <a:latin typeface="Calibri" panose="020F0502020204030204" pitchFamily="34" charset="0"/>
                <a:ea typeface="Calibri" panose="020F0502020204030204" pitchFamily="34" charset="0"/>
                <a:cs typeface="Arial" panose="020B0604020202020204" pitchFamily="34" charset="0"/>
              </a:rPr>
              <a:t>aluation</a:t>
            </a:r>
            <a:r>
              <a:rPr lang="es-CL" sz="1800" dirty="0">
                <a:effectLst/>
                <a:latin typeface="Calibri" panose="020F0502020204030204" pitchFamily="34" charset="0"/>
                <a:ea typeface="Calibri" panose="020F0502020204030204" pitchFamily="34" charset="0"/>
                <a:cs typeface="Arial" panose="020B0604020202020204" pitchFamily="34" charset="0"/>
              </a:rPr>
              <a:t> du </a:t>
            </a:r>
            <a:r>
              <a:rPr lang="es-CL" sz="1800" dirty="0" err="1">
                <a:effectLst/>
                <a:latin typeface="Calibri" panose="020F0502020204030204" pitchFamily="34" charset="0"/>
                <a:ea typeface="Calibri" panose="020F0502020204030204" pitchFamily="34" charset="0"/>
                <a:cs typeface="Arial" panose="020B0604020202020204" pitchFamily="34" charset="0"/>
              </a:rPr>
              <a:t>r</a:t>
            </a:r>
            <a:r>
              <a:rPr lang="es-CL" sz="1800" b="1" dirty="0" err="1">
                <a:effectLst/>
                <a:latin typeface="Calibri" panose="020F0502020204030204" pitchFamily="34" charset="0"/>
                <a:ea typeface="Calibri" panose="020F0502020204030204" pitchFamily="34" charset="0"/>
                <a:cs typeface="Arial" panose="020B0604020202020204" pitchFamily="34" charset="0"/>
              </a:rPr>
              <a:t>É</a:t>
            </a:r>
            <a:r>
              <a:rPr lang="es-CL" sz="1800" dirty="0" err="1">
                <a:effectLst/>
                <a:latin typeface="Calibri" panose="020F0502020204030204" pitchFamily="34" charset="0"/>
                <a:ea typeface="Calibri" panose="020F0502020204030204" pitchFamily="34" charset="0"/>
                <a:cs typeface="Arial" panose="020B0604020202020204" pitchFamily="34" charset="0"/>
              </a:rPr>
              <a:t>seau</a:t>
            </a:r>
            <a:r>
              <a:rPr lang="es-CL" sz="1800" dirty="0">
                <a:effectLst/>
                <a:latin typeface="Calibri" panose="020F0502020204030204" pitchFamily="34" charset="0"/>
                <a:ea typeface="Calibri" panose="020F0502020204030204" pitchFamily="34" charset="0"/>
                <a:cs typeface="Arial" panose="020B0604020202020204" pitchFamily="34" charset="0"/>
              </a:rPr>
              <a:t> de </a:t>
            </a:r>
            <a:r>
              <a:rPr lang="es-CL" sz="1800" b="1" dirty="0" err="1">
                <a:effectLst/>
                <a:latin typeface="Calibri" panose="020F0502020204030204" pitchFamily="34" charset="0"/>
                <a:ea typeface="Calibri" panose="020F0502020204030204" pitchFamily="34" charset="0"/>
                <a:cs typeface="Arial" panose="020B0604020202020204" pitchFamily="34" charset="0"/>
              </a:rPr>
              <a:t>RE</a:t>
            </a:r>
            <a:r>
              <a:rPr lang="es-CL" sz="1800" dirty="0" err="1">
                <a:effectLst/>
                <a:latin typeface="Calibri" panose="020F0502020204030204" pitchFamily="34" charset="0"/>
                <a:ea typeface="Calibri" panose="020F0502020204030204" pitchFamily="34" charset="0"/>
                <a:cs typeface="Arial" panose="020B0604020202020204" pitchFamily="34" charset="0"/>
              </a:rPr>
              <a:t>cyclage</a:t>
            </a:r>
            <a:r>
              <a:rPr lang="es-CL" sz="1800" dirty="0">
                <a:effectLst/>
                <a:latin typeface="Calibri" panose="020F0502020204030204" pitchFamily="34" charset="0"/>
                <a:ea typeface="Calibri" panose="020F0502020204030204" pitchFamily="34" charset="0"/>
                <a:cs typeface="Arial" panose="020B0604020202020204" pitchFamily="34" charset="0"/>
              </a:rPr>
              <a:t> </a:t>
            </a:r>
            <a:r>
              <a:rPr lang="es-CL" sz="1800" dirty="0" err="1">
                <a:effectLst/>
                <a:latin typeface="Calibri" panose="020F0502020204030204" pitchFamily="34" charset="0"/>
                <a:ea typeface="Calibri" panose="020F0502020204030204" pitchFamily="34" charset="0"/>
                <a:cs typeface="Arial" panose="020B0604020202020204" pitchFamily="34" charset="0"/>
              </a:rPr>
              <a:t>pour</a:t>
            </a:r>
            <a:r>
              <a:rPr lang="es-CL" sz="1800" dirty="0">
                <a:effectLst/>
                <a:latin typeface="Calibri" panose="020F0502020204030204" pitchFamily="34" charset="0"/>
                <a:ea typeface="Calibri" panose="020F0502020204030204" pitchFamily="34" charset="0"/>
                <a:cs typeface="Arial" panose="020B0604020202020204" pitchFamily="34" charset="0"/>
              </a:rPr>
              <a:t> </a:t>
            </a:r>
            <a:r>
              <a:rPr lang="es-CL" sz="1800" b="1" dirty="0" err="1">
                <a:effectLst/>
                <a:latin typeface="Calibri" panose="020F0502020204030204" pitchFamily="34" charset="0"/>
                <a:ea typeface="Calibri" panose="020F0502020204030204" pitchFamily="34" charset="0"/>
                <a:cs typeface="Arial" panose="020B0604020202020204" pitchFamily="34" charset="0"/>
              </a:rPr>
              <a:t>S</a:t>
            </a:r>
            <a:r>
              <a:rPr lang="es-CL" sz="1800" dirty="0" err="1">
                <a:effectLst/>
                <a:latin typeface="Calibri" panose="020F0502020204030204" pitchFamily="34" charset="0"/>
                <a:ea typeface="Calibri" panose="020F0502020204030204" pitchFamily="34" charset="0"/>
                <a:cs typeface="Arial" panose="020B0604020202020204" pitchFamily="34" charset="0"/>
              </a:rPr>
              <a:t>outenir</a:t>
            </a:r>
            <a:r>
              <a:rPr lang="es-CL" sz="1800" dirty="0">
                <a:effectLst/>
                <a:latin typeface="Calibri" panose="020F0502020204030204" pitchFamily="34" charset="0"/>
                <a:ea typeface="Calibri" panose="020F0502020204030204" pitchFamily="34" charset="0"/>
                <a:cs typeface="Arial" panose="020B0604020202020204" pitchFamily="34" charset="0"/>
              </a:rPr>
              <a:t> la </a:t>
            </a:r>
            <a:r>
              <a:rPr lang="es-CL" sz="1800" b="1" dirty="0" err="1">
                <a:effectLst/>
                <a:latin typeface="Calibri" panose="020F0502020204030204" pitchFamily="34" charset="0"/>
                <a:ea typeface="Calibri" panose="020F0502020204030204" pitchFamily="34" charset="0"/>
                <a:cs typeface="Arial" panose="020B0604020202020204" pitchFamily="34" charset="0"/>
              </a:rPr>
              <a:t>T</a:t>
            </a:r>
            <a:r>
              <a:rPr lang="es-CL" sz="1800" dirty="0" err="1">
                <a:effectLst/>
                <a:latin typeface="Calibri" panose="020F0502020204030204" pitchFamily="34" charset="0"/>
                <a:ea typeface="Calibri" panose="020F0502020204030204" pitchFamily="34" charset="0"/>
                <a:cs typeface="Arial" panose="020B0604020202020204" pitchFamily="34" charset="0"/>
              </a:rPr>
              <a:t>ransition</a:t>
            </a:r>
            <a:r>
              <a:rPr lang="es-CL" sz="1800" dirty="0">
                <a:effectLst/>
                <a:latin typeface="Calibri" panose="020F0502020204030204" pitchFamily="34" charset="0"/>
                <a:ea typeface="Calibri" panose="020F0502020204030204" pitchFamily="34" charset="0"/>
                <a:cs typeface="Arial" panose="020B0604020202020204" pitchFamily="34" charset="0"/>
              </a:rPr>
              <a:t> </a:t>
            </a:r>
            <a:r>
              <a:rPr lang="es-CL" sz="1800" dirty="0" err="1">
                <a:effectLst/>
                <a:latin typeface="Calibri" panose="020F0502020204030204" pitchFamily="34" charset="0"/>
                <a:ea typeface="Calibri" panose="020F0502020204030204" pitchFamily="34" charset="0"/>
                <a:cs typeface="Arial" panose="020B0604020202020204" pitchFamily="34" charset="0"/>
              </a:rPr>
              <a:t>vers</a:t>
            </a:r>
            <a:r>
              <a:rPr lang="es-CL" sz="1800" dirty="0">
                <a:effectLst/>
                <a:latin typeface="Calibri" panose="020F0502020204030204" pitchFamily="34" charset="0"/>
                <a:ea typeface="Calibri" panose="020F0502020204030204" pitchFamily="34" charset="0"/>
                <a:cs typeface="Arial" panose="020B0604020202020204" pitchFamily="34" charset="0"/>
              </a:rPr>
              <a:t> une </a:t>
            </a:r>
            <a:r>
              <a:rPr lang="es-CL" sz="1800" b="1" dirty="0" err="1">
                <a:effectLst/>
                <a:latin typeface="Calibri" panose="020F0502020204030204" pitchFamily="34" charset="0"/>
                <a:ea typeface="Calibri" panose="020F0502020204030204" pitchFamily="34" charset="0"/>
                <a:cs typeface="Arial" panose="020B0604020202020204" pitchFamily="34" charset="0"/>
              </a:rPr>
              <a:t>BIO</a:t>
            </a:r>
            <a:r>
              <a:rPr lang="es-CL" sz="1800" dirty="0" err="1">
                <a:effectLst/>
                <a:latin typeface="Calibri" panose="020F0502020204030204" pitchFamily="34" charset="0"/>
                <a:ea typeface="Calibri" panose="020F0502020204030204" pitchFamily="34" charset="0"/>
                <a:cs typeface="Arial" panose="020B0604020202020204" pitchFamily="34" charset="0"/>
              </a:rPr>
              <a:t>économie</a:t>
            </a:r>
            <a:r>
              <a:rPr lang="es-CL" sz="1800" dirty="0">
                <a:effectLst/>
                <a:latin typeface="Calibri" panose="020F0502020204030204" pitchFamily="34" charset="0"/>
                <a:ea typeface="Calibri" panose="020F0502020204030204" pitchFamily="34" charset="0"/>
                <a:cs typeface="Arial" panose="020B0604020202020204" pitchFamily="34" charset="0"/>
              </a:rPr>
              <a:t>”</a:t>
            </a:r>
            <a:endParaRPr lang="fr-FR" dirty="0"/>
          </a:p>
        </p:txBody>
      </p:sp>
      <p:pic>
        <p:nvPicPr>
          <p:cNvPr id="78" name="Picture 36" descr="ERPI_1_Quadri">
            <a:extLst>
              <a:ext uri="{FF2B5EF4-FFF2-40B4-BE49-F238E27FC236}">
                <a16:creationId xmlns:a16="http://schemas.microsoft.com/office/drawing/2014/main" id="{510FFDE0-4C91-4880-AB30-AF5A7EA61838}"/>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25000"/>
          <a:stretch>
            <a:fillRect/>
          </a:stretch>
        </p:blipFill>
        <p:spPr bwMode="auto">
          <a:xfrm>
            <a:off x="6763846" y="2109340"/>
            <a:ext cx="1410005" cy="54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Image 2">
            <a:extLst>
              <a:ext uri="{FF2B5EF4-FFF2-40B4-BE49-F238E27FC236}">
                <a16:creationId xmlns:a16="http://schemas.microsoft.com/office/drawing/2014/main" id="{48C4B4DF-1D5B-4C7E-97EB-82BDF353BE40}"/>
              </a:ext>
            </a:extLst>
          </p:cNvPr>
          <p:cNvPicPr>
            <a:picLocks noChangeAspect="1"/>
          </p:cNvPicPr>
          <p:nvPr/>
        </p:nvPicPr>
        <p:blipFill>
          <a:blip r:embed="rId9"/>
          <a:stretch>
            <a:fillRect/>
          </a:stretch>
        </p:blipFill>
        <p:spPr>
          <a:xfrm>
            <a:off x="9507991" y="2138190"/>
            <a:ext cx="1460603" cy="531860"/>
          </a:xfrm>
          <a:prstGeom prst="rect">
            <a:avLst/>
          </a:prstGeom>
        </p:spPr>
      </p:pic>
      <p:cxnSp>
        <p:nvCxnSpPr>
          <p:cNvPr id="80" name="Conector recto de flecha 79">
            <a:extLst>
              <a:ext uri="{FF2B5EF4-FFF2-40B4-BE49-F238E27FC236}">
                <a16:creationId xmlns:a16="http://schemas.microsoft.com/office/drawing/2014/main" id="{51C3B86E-6210-429B-9E2B-5487AE108F2B}"/>
              </a:ext>
            </a:extLst>
          </p:cNvPr>
          <p:cNvCxnSpPr>
            <a:cxnSpLocks/>
            <a:stCxn id="79" idx="1"/>
            <a:endCxn id="78" idx="3"/>
          </p:cNvCxnSpPr>
          <p:nvPr/>
        </p:nvCxnSpPr>
        <p:spPr>
          <a:xfrm flipH="1" flipV="1">
            <a:off x="8173851" y="2383469"/>
            <a:ext cx="1334140" cy="20651"/>
          </a:xfrm>
          <a:prstGeom prst="straightConnector1">
            <a:avLst/>
          </a:prstGeom>
          <a:ln>
            <a:solidFill>
              <a:srgbClr val="A5C249"/>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Image 153">
            <a:extLst>
              <a:ext uri="{FF2B5EF4-FFF2-40B4-BE49-F238E27FC236}">
                <a16:creationId xmlns:a16="http://schemas.microsoft.com/office/drawing/2014/main" id="{48D289A1-5DA6-4853-B954-B8283ABE3972}"/>
              </a:ext>
            </a:extLst>
          </p:cNvPr>
          <p:cNvPicPr>
            <a:picLocks noGrp="1" noChangeAspect="1"/>
          </p:cNvPicPr>
          <p:nvPr>
            <p:ph idx="1"/>
          </p:nvPr>
        </p:nvPicPr>
        <p:blipFill>
          <a:blip r:embed="rId10"/>
          <a:stretch>
            <a:fillRect/>
          </a:stretch>
        </p:blipFill>
        <p:spPr>
          <a:xfrm>
            <a:off x="7865117" y="2440491"/>
            <a:ext cx="2195481" cy="2195481"/>
          </a:xfrm>
        </p:spPr>
      </p:pic>
      <p:sp>
        <p:nvSpPr>
          <p:cNvPr id="84" name="Título 1">
            <a:extLst>
              <a:ext uri="{FF2B5EF4-FFF2-40B4-BE49-F238E27FC236}">
                <a16:creationId xmlns:a16="http://schemas.microsoft.com/office/drawing/2014/main" id="{689EB99D-1CCE-429D-A43E-AB7A6FF60D0B}"/>
              </a:ext>
            </a:extLst>
          </p:cNvPr>
          <p:cNvSpPr txBox="1">
            <a:spLocks/>
          </p:cNvSpPr>
          <p:nvPr/>
        </p:nvSpPr>
        <p:spPr>
          <a:xfrm>
            <a:off x="460260" y="100653"/>
            <a:ext cx="3866625" cy="8847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100" b="1" dirty="0"/>
              <a:t>DRAM </a:t>
            </a:r>
            <a:endParaRPr lang="fr-FR" sz="3100" b="1" dirty="0"/>
          </a:p>
        </p:txBody>
      </p:sp>
      <p:sp>
        <p:nvSpPr>
          <p:cNvPr id="2" name="Cerrar llave 1">
            <a:extLst>
              <a:ext uri="{FF2B5EF4-FFF2-40B4-BE49-F238E27FC236}">
                <a16:creationId xmlns:a16="http://schemas.microsoft.com/office/drawing/2014/main" id="{70CBAF88-E09A-4C32-84B3-482A44176940}"/>
              </a:ext>
            </a:extLst>
          </p:cNvPr>
          <p:cNvSpPr/>
          <p:nvPr/>
        </p:nvSpPr>
        <p:spPr>
          <a:xfrm rot="5400000">
            <a:off x="5464890" y="-824295"/>
            <a:ext cx="971028" cy="11311535"/>
          </a:xfrm>
          <a:prstGeom prst="rightBrace">
            <a:avLst>
              <a:gd name="adj1" fmla="val 8333"/>
              <a:gd name="adj2" fmla="val 5028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 name="CuadroTexto 2">
            <a:extLst>
              <a:ext uri="{FF2B5EF4-FFF2-40B4-BE49-F238E27FC236}">
                <a16:creationId xmlns:a16="http://schemas.microsoft.com/office/drawing/2014/main" id="{2FAB5C6B-B645-4A46-96B4-3369A16FD701}"/>
              </a:ext>
            </a:extLst>
          </p:cNvPr>
          <p:cNvSpPr txBox="1"/>
          <p:nvPr/>
        </p:nvSpPr>
        <p:spPr>
          <a:xfrm>
            <a:off x="2570742" y="5449973"/>
            <a:ext cx="6759324" cy="830997"/>
          </a:xfrm>
          <a:prstGeom prst="rect">
            <a:avLst/>
          </a:prstGeom>
          <a:noFill/>
        </p:spPr>
        <p:txBody>
          <a:bodyPr wrap="square" rtlCol="0">
            <a:spAutoFit/>
          </a:bodyPr>
          <a:lstStyle/>
          <a:p>
            <a:pPr algn="ctr"/>
            <a:r>
              <a:rPr lang="fr-FR" sz="2400" b="1" dirty="0"/>
              <a:t>Proposition d’un système DRAM à échelle locale </a:t>
            </a:r>
          </a:p>
          <a:p>
            <a:pPr algn="ctr"/>
            <a:r>
              <a:rPr lang="fr-FR" sz="2400" b="1" dirty="0"/>
              <a:t>Cas d’application: Recyclage de plastique à Nancy</a:t>
            </a:r>
          </a:p>
        </p:txBody>
      </p:sp>
    </p:spTree>
    <p:extLst>
      <p:ext uri="{BB962C8B-B14F-4D97-AF65-F5344CB8AC3E}">
        <p14:creationId xmlns:p14="http://schemas.microsoft.com/office/powerpoint/2010/main" val="371252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3" name="Grupo 62">
            <a:extLst>
              <a:ext uri="{FF2B5EF4-FFF2-40B4-BE49-F238E27FC236}">
                <a16:creationId xmlns:a16="http://schemas.microsoft.com/office/drawing/2014/main" id="{6350F146-BFDD-491A-8AC4-666EC773AA2C}"/>
              </a:ext>
            </a:extLst>
          </p:cNvPr>
          <p:cNvGrpSpPr/>
          <p:nvPr/>
        </p:nvGrpSpPr>
        <p:grpSpPr>
          <a:xfrm>
            <a:off x="1374310" y="353529"/>
            <a:ext cx="9632565" cy="6354254"/>
            <a:chOff x="1466358" y="521299"/>
            <a:chExt cx="9632565" cy="6354254"/>
          </a:xfrm>
        </p:grpSpPr>
        <p:grpSp>
          <p:nvGrpSpPr>
            <p:cNvPr id="51" name="Grupo 50">
              <a:extLst>
                <a:ext uri="{FF2B5EF4-FFF2-40B4-BE49-F238E27FC236}">
                  <a16:creationId xmlns:a16="http://schemas.microsoft.com/office/drawing/2014/main" id="{EC3BD840-FE2F-448B-9943-7D54FC70A5E8}"/>
                </a:ext>
              </a:extLst>
            </p:cNvPr>
            <p:cNvGrpSpPr/>
            <p:nvPr/>
          </p:nvGrpSpPr>
          <p:grpSpPr>
            <a:xfrm>
              <a:off x="1466358" y="521299"/>
              <a:ext cx="9632565" cy="6336701"/>
              <a:chOff x="1482124" y="978499"/>
              <a:chExt cx="9632565" cy="6336701"/>
            </a:xfrm>
          </p:grpSpPr>
          <p:grpSp>
            <p:nvGrpSpPr>
              <p:cNvPr id="28" name="Grupo 27">
                <a:extLst>
                  <a:ext uri="{FF2B5EF4-FFF2-40B4-BE49-F238E27FC236}">
                    <a16:creationId xmlns:a16="http://schemas.microsoft.com/office/drawing/2014/main" id="{E3DC4762-F758-4613-8021-F381D2720B67}"/>
                  </a:ext>
                </a:extLst>
              </p:cNvPr>
              <p:cNvGrpSpPr/>
              <p:nvPr/>
            </p:nvGrpSpPr>
            <p:grpSpPr>
              <a:xfrm>
                <a:off x="1482124" y="978499"/>
                <a:ext cx="9632565" cy="6336701"/>
                <a:chOff x="1371765" y="472264"/>
                <a:chExt cx="9632565" cy="6336701"/>
              </a:xfrm>
            </p:grpSpPr>
            <p:grpSp>
              <p:nvGrpSpPr>
                <p:cNvPr id="10" name="Grupo 9">
                  <a:extLst>
                    <a:ext uri="{FF2B5EF4-FFF2-40B4-BE49-F238E27FC236}">
                      <a16:creationId xmlns:a16="http://schemas.microsoft.com/office/drawing/2014/main" id="{4241EAA8-8EF6-4A45-94B2-0B4C62957418}"/>
                    </a:ext>
                  </a:extLst>
                </p:cNvPr>
                <p:cNvGrpSpPr/>
                <p:nvPr/>
              </p:nvGrpSpPr>
              <p:grpSpPr>
                <a:xfrm>
                  <a:off x="1371765" y="472264"/>
                  <a:ext cx="9448470" cy="5608670"/>
                  <a:chOff x="1371765" y="472264"/>
                  <a:chExt cx="9448470" cy="5608670"/>
                </a:xfrm>
              </p:grpSpPr>
              <p:pic>
                <p:nvPicPr>
                  <p:cNvPr id="5" name="Imagen 4" descr="Escala de tiempo&#10;&#10;Descripción generada automáticamente">
                    <a:extLst>
                      <a:ext uri="{FF2B5EF4-FFF2-40B4-BE49-F238E27FC236}">
                        <a16:creationId xmlns:a16="http://schemas.microsoft.com/office/drawing/2014/main" id="{17A14F57-4795-477D-816D-E0B493664D91}"/>
                      </a:ext>
                    </a:extLst>
                  </p:cNvPr>
                  <p:cNvPicPr>
                    <a:picLocks noChangeAspect="1"/>
                  </p:cNvPicPr>
                  <p:nvPr/>
                </p:nvPicPr>
                <p:blipFill rotWithShape="1">
                  <a:blip r:embed="rId3">
                    <a:extLst>
                      <a:ext uri="{28A0092B-C50C-407E-A947-70E740481C1C}">
                        <a14:useLocalDpi xmlns:a14="http://schemas.microsoft.com/office/drawing/2010/main" val="0"/>
                      </a:ext>
                    </a:extLst>
                  </a:blip>
                  <a:srcRect b="57204"/>
                  <a:stretch/>
                </p:blipFill>
                <p:spPr>
                  <a:xfrm>
                    <a:off x="1371765" y="472264"/>
                    <a:ext cx="9448470" cy="5608670"/>
                  </a:xfrm>
                  <a:prstGeom prst="rect">
                    <a:avLst/>
                  </a:prstGeom>
                </p:spPr>
              </p:pic>
              <p:sp>
                <p:nvSpPr>
                  <p:cNvPr id="6" name="Rectángulo 5">
                    <a:extLst>
                      <a:ext uri="{FF2B5EF4-FFF2-40B4-BE49-F238E27FC236}">
                        <a16:creationId xmlns:a16="http://schemas.microsoft.com/office/drawing/2014/main" id="{32875335-FD65-4948-8FF4-A5A496406E17}"/>
                      </a:ext>
                    </a:extLst>
                  </p:cNvPr>
                  <p:cNvSpPr/>
                  <p:nvPr/>
                </p:nvSpPr>
                <p:spPr>
                  <a:xfrm>
                    <a:off x="3405809" y="1258958"/>
                    <a:ext cx="2173357" cy="437321"/>
                  </a:xfrm>
                  <a:prstGeom prst="rect">
                    <a:avLst/>
                  </a:prstGeom>
                  <a:solidFill>
                    <a:srgbClr val="EF9F4C"/>
                  </a:solidFill>
                  <a:ln>
                    <a:solidFill>
                      <a:srgbClr val="EF9F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ángulo 6">
                    <a:extLst>
                      <a:ext uri="{FF2B5EF4-FFF2-40B4-BE49-F238E27FC236}">
                        <a16:creationId xmlns:a16="http://schemas.microsoft.com/office/drawing/2014/main" id="{F64A7779-EE4D-4334-BED9-F39B97765B0D}"/>
                      </a:ext>
                    </a:extLst>
                  </p:cNvPr>
                  <p:cNvSpPr/>
                  <p:nvPr/>
                </p:nvSpPr>
                <p:spPr>
                  <a:xfrm>
                    <a:off x="6645965" y="2597425"/>
                    <a:ext cx="2173357" cy="437321"/>
                  </a:xfrm>
                  <a:prstGeom prst="rect">
                    <a:avLst/>
                  </a:prstGeom>
                  <a:solidFill>
                    <a:srgbClr val="E55E63"/>
                  </a:solidFill>
                  <a:ln>
                    <a:solidFill>
                      <a:srgbClr val="E55E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ángulo 7">
                    <a:extLst>
                      <a:ext uri="{FF2B5EF4-FFF2-40B4-BE49-F238E27FC236}">
                        <a16:creationId xmlns:a16="http://schemas.microsoft.com/office/drawing/2014/main" id="{823E0EEC-FA78-42E7-A0C6-84071C81E70F}"/>
                      </a:ext>
                    </a:extLst>
                  </p:cNvPr>
                  <p:cNvSpPr/>
                  <p:nvPr/>
                </p:nvSpPr>
                <p:spPr>
                  <a:xfrm>
                    <a:off x="3405809" y="4010465"/>
                    <a:ext cx="2173357" cy="437321"/>
                  </a:xfrm>
                  <a:prstGeom prst="rect">
                    <a:avLst/>
                  </a:prstGeom>
                  <a:solidFill>
                    <a:srgbClr val="459CCB"/>
                  </a:solidFill>
                  <a:ln>
                    <a:solidFill>
                      <a:srgbClr val="459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ángulo 8">
                    <a:extLst>
                      <a:ext uri="{FF2B5EF4-FFF2-40B4-BE49-F238E27FC236}">
                        <a16:creationId xmlns:a16="http://schemas.microsoft.com/office/drawing/2014/main" id="{CA45803B-21AF-4952-B518-667E0CF4E668}"/>
                      </a:ext>
                    </a:extLst>
                  </p:cNvPr>
                  <p:cNvSpPr/>
                  <p:nvPr/>
                </p:nvSpPr>
                <p:spPr>
                  <a:xfrm>
                    <a:off x="6480313" y="3429000"/>
                    <a:ext cx="2504660" cy="1162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Rectángulo 10">
                  <a:extLst>
                    <a:ext uri="{FF2B5EF4-FFF2-40B4-BE49-F238E27FC236}">
                      <a16:creationId xmlns:a16="http://schemas.microsoft.com/office/drawing/2014/main" id="{1F20F759-3604-4E50-BBB0-C6C991F73E85}"/>
                    </a:ext>
                  </a:extLst>
                </p:cNvPr>
                <p:cNvSpPr/>
                <p:nvPr/>
              </p:nvSpPr>
              <p:spPr>
                <a:xfrm>
                  <a:off x="3240157" y="4751981"/>
                  <a:ext cx="2504660" cy="1162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ángulo 23">
                  <a:extLst>
                    <a:ext uri="{FF2B5EF4-FFF2-40B4-BE49-F238E27FC236}">
                      <a16:creationId xmlns:a16="http://schemas.microsoft.com/office/drawing/2014/main" id="{8D8E6DEF-284B-47A6-A3D7-5A5C2420D9DA}"/>
                    </a:ext>
                  </a:extLst>
                </p:cNvPr>
                <p:cNvSpPr/>
                <p:nvPr/>
              </p:nvSpPr>
              <p:spPr>
                <a:xfrm>
                  <a:off x="3240157" y="1989410"/>
                  <a:ext cx="2504660" cy="1162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ángulo 24">
                  <a:extLst>
                    <a:ext uri="{FF2B5EF4-FFF2-40B4-BE49-F238E27FC236}">
                      <a16:creationId xmlns:a16="http://schemas.microsoft.com/office/drawing/2014/main" id="{B3E07010-0C80-4BAC-BBA6-C35AC86D54E8}"/>
                    </a:ext>
                  </a:extLst>
                </p:cNvPr>
                <p:cNvSpPr/>
                <p:nvPr/>
              </p:nvSpPr>
              <p:spPr>
                <a:xfrm>
                  <a:off x="6447184" y="958081"/>
                  <a:ext cx="4257601" cy="1162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ángulo 25">
                  <a:extLst>
                    <a:ext uri="{FF2B5EF4-FFF2-40B4-BE49-F238E27FC236}">
                      <a16:creationId xmlns:a16="http://schemas.microsoft.com/office/drawing/2014/main" id="{BEABE3E3-189D-4F24-94D8-B4877BEA8928}"/>
                    </a:ext>
                  </a:extLst>
                </p:cNvPr>
                <p:cNvSpPr/>
                <p:nvPr/>
              </p:nvSpPr>
              <p:spPr>
                <a:xfrm>
                  <a:off x="6447183" y="5202621"/>
                  <a:ext cx="4557147" cy="1309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ángulo 26">
                  <a:extLst>
                    <a:ext uri="{FF2B5EF4-FFF2-40B4-BE49-F238E27FC236}">
                      <a16:creationId xmlns:a16="http://schemas.microsoft.com/office/drawing/2014/main" id="{183457DF-28EB-4A06-B0E2-DA91656FCC77}"/>
                    </a:ext>
                  </a:extLst>
                </p:cNvPr>
                <p:cNvSpPr/>
                <p:nvPr/>
              </p:nvSpPr>
              <p:spPr>
                <a:xfrm>
                  <a:off x="4843670" y="5646035"/>
                  <a:ext cx="2504660" cy="1162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0" name="Grupo 49">
                <a:extLst>
                  <a:ext uri="{FF2B5EF4-FFF2-40B4-BE49-F238E27FC236}">
                    <a16:creationId xmlns:a16="http://schemas.microsoft.com/office/drawing/2014/main" id="{A2924271-4062-4E70-A500-5BC2F1697219}"/>
                  </a:ext>
                </a:extLst>
              </p:cNvPr>
              <p:cNvGrpSpPr/>
              <p:nvPr/>
            </p:nvGrpSpPr>
            <p:grpSpPr>
              <a:xfrm>
                <a:off x="1577236" y="1705907"/>
                <a:ext cx="9259102" cy="4166127"/>
                <a:chOff x="1577236" y="1705907"/>
                <a:chExt cx="9259102" cy="4166127"/>
              </a:xfrm>
            </p:grpSpPr>
            <p:pic>
              <p:nvPicPr>
                <p:cNvPr id="30" name="Imagen 29" descr="Diagrama&#10;&#10;Descripción generada automáticamente">
                  <a:extLst>
                    <a:ext uri="{FF2B5EF4-FFF2-40B4-BE49-F238E27FC236}">
                      <a16:creationId xmlns:a16="http://schemas.microsoft.com/office/drawing/2014/main" id="{43987ED7-C545-48D1-878B-C73A4CE9B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298" y="4552781"/>
                  <a:ext cx="1418035" cy="13192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3" name="Diagrama de flujo: conector 32">
                  <a:extLst>
                    <a:ext uri="{FF2B5EF4-FFF2-40B4-BE49-F238E27FC236}">
                      <a16:creationId xmlns:a16="http://schemas.microsoft.com/office/drawing/2014/main" id="{D61D16F5-512E-41AD-A7AE-71A7F3CFF0E4}"/>
                    </a:ext>
                  </a:extLst>
                </p:cNvPr>
                <p:cNvSpPr/>
                <p:nvPr/>
              </p:nvSpPr>
              <p:spPr>
                <a:xfrm>
                  <a:off x="1577236" y="1724422"/>
                  <a:ext cx="1418035" cy="131925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n 31">
                  <a:extLst>
                    <a:ext uri="{FF2B5EF4-FFF2-40B4-BE49-F238E27FC236}">
                      <a16:creationId xmlns:a16="http://schemas.microsoft.com/office/drawing/2014/main" id="{46812CAC-914E-4437-A408-7E85DCEED7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0007" y="1765193"/>
                  <a:ext cx="1143687" cy="1143687"/>
                </a:xfrm>
                <a:prstGeom prst="rect">
                  <a:avLst/>
                </a:prstGeom>
              </p:spPr>
            </p:pic>
            <p:sp>
              <p:nvSpPr>
                <p:cNvPr id="36" name="Diagrama de flujo: conector 35">
                  <a:extLst>
                    <a:ext uri="{FF2B5EF4-FFF2-40B4-BE49-F238E27FC236}">
                      <a16:creationId xmlns:a16="http://schemas.microsoft.com/office/drawing/2014/main" id="{64A45248-BDC5-48CF-B482-51B69FAD1605}"/>
                    </a:ext>
                  </a:extLst>
                </p:cNvPr>
                <p:cNvSpPr/>
                <p:nvPr/>
              </p:nvSpPr>
              <p:spPr>
                <a:xfrm>
                  <a:off x="9418303" y="3138973"/>
                  <a:ext cx="1418035" cy="131925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Gráfico 34" descr="Red social con relleno sólido">
                  <a:extLst>
                    <a:ext uri="{FF2B5EF4-FFF2-40B4-BE49-F238E27FC236}">
                      <a16:creationId xmlns:a16="http://schemas.microsoft.com/office/drawing/2014/main" id="{9D57ED17-8DC5-41A0-927F-8BD7AE0580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52077" y="3138973"/>
                  <a:ext cx="1196103" cy="1196103"/>
                </a:xfrm>
                <a:prstGeom prst="rect">
                  <a:avLst/>
                </a:prstGeom>
              </p:spPr>
            </p:pic>
            <p:sp>
              <p:nvSpPr>
                <p:cNvPr id="37" name="Diagrama de flujo: conector 36">
                  <a:extLst>
                    <a:ext uri="{FF2B5EF4-FFF2-40B4-BE49-F238E27FC236}">
                      <a16:creationId xmlns:a16="http://schemas.microsoft.com/office/drawing/2014/main" id="{1D89291B-846B-42A2-A65F-A9EE04093951}"/>
                    </a:ext>
                  </a:extLst>
                </p:cNvPr>
                <p:cNvSpPr/>
                <p:nvPr/>
              </p:nvSpPr>
              <p:spPr>
                <a:xfrm>
                  <a:off x="9687585" y="3972095"/>
                  <a:ext cx="262800" cy="21903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Diagrama de flujo: conector 38">
                  <a:extLst>
                    <a:ext uri="{FF2B5EF4-FFF2-40B4-BE49-F238E27FC236}">
                      <a16:creationId xmlns:a16="http://schemas.microsoft.com/office/drawing/2014/main" id="{3D9677C9-456A-47C1-AF83-38336B365163}"/>
                    </a:ext>
                  </a:extLst>
                </p:cNvPr>
                <p:cNvSpPr/>
                <p:nvPr/>
              </p:nvSpPr>
              <p:spPr>
                <a:xfrm>
                  <a:off x="10313339" y="3975121"/>
                  <a:ext cx="262800" cy="21903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Diagrama de flujo: conector 39">
                  <a:extLst>
                    <a:ext uri="{FF2B5EF4-FFF2-40B4-BE49-F238E27FC236}">
                      <a16:creationId xmlns:a16="http://schemas.microsoft.com/office/drawing/2014/main" id="{6AE78E19-3925-46D2-B73C-4712087E5E85}"/>
                    </a:ext>
                  </a:extLst>
                </p:cNvPr>
                <p:cNvSpPr/>
                <p:nvPr/>
              </p:nvSpPr>
              <p:spPr>
                <a:xfrm>
                  <a:off x="10019007" y="3690107"/>
                  <a:ext cx="262800" cy="21903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Diagrama de flujo: conector 40">
                  <a:extLst>
                    <a:ext uri="{FF2B5EF4-FFF2-40B4-BE49-F238E27FC236}">
                      <a16:creationId xmlns:a16="http://schemas.microsoft.com/office/drawing/2014/main" id="{480272E8-5A4F-4900-8C14-BE11013DEA3D}"/>
                    </a:ext>
                  </a:extLst>
                </p:cNvPr>
                <p:cNvSpPr/>
                <p:nvPr/>
              </p:nvSpPr>
              <p:spPr>
                <a:xfrm>
                  <a:off x="9620526" y="3526249"/>
                  <a:ext cx="262800" cy="21903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Diagrama de flujo: conector 41">
                  <a:extLst>
                    <a:ext uri="{FF2B5EF4-FFF2-40B4-BE49-F238E27FC236}">
                      <a16:creationId xmlns:a16="http://schemas.microsoft.com/office/drawing/2014/main" id="{D0D6CEA4-297A-4B04-A208-9798D9F0ECAD}"/>
                    </a:ext>
                  </a:extLst>
                </p:cNvPr>
                <p:cNvSpPr/>
                <p:nvPr/>
              </p:nvSpPr>
              <p:spPr>
                <a:xfrm>
                  <a:off x="10013868" y="3257729"/>
                  <a:ext cx="262800" cy="21903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Diagrama de flujo: conector 42">
                  <a:extLst>
                    <a:ext uri="{FF2B5EF4-FFF2-40B4-BE49-F238E27FC236}">
                      <a16:creationId xmlns:a16="http://schemas.microsoft.com/office/drawing/2014/main" id="{DC182BAF-1A1A-4D52-A67D-6D4AA31D1F72}"/>
                    </a:ext>
                  </a:extLst>
                </p:cNvPr>
                <p:cNvSpPr/>
                <p:nvPr/>
              </p:nvSpPr>
              <p:spPr>
                <a:xfrm>
                  <a:off x="10407694" y="3511972"/>
                  <a:ext cx="262800" cy="21903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CuadroTexto 43">
                  <a:extLst>
                    <a:ext uri="{FF2B5EF4-FFF2-40B4-BE49-F238E27FC236}">
                      <a16:creationId xmlns:a16="http://schemas.microsoft.com/office/drawing/2014/main" id="{DD91B46E-EC00-4ACF-9DE4-F5829686CF0C}"/>
                    </a:ext>
                  </a:extLst>
                </p:cNvPr>
                <p:cNvSpPr txBox="1"/>
                <p:nvPr/>
              </p:nvSpPr>
              <p:spPr>
                <a:xfrm>
                  <a:off x="3719946" y="4542845"/>
                  <a:ext cx="2212619" cy="523220"/>
                </a:xfrm>
                <a:prstGeom prst="rect">
                  <a:avLst/>
                </a:prstGeom>
                <a:noFill/>
              </p:spPr>
              <p:txBody>
                <a:bodyPr wrap="square" rtlCol="0">
                  <a:spAutoFit/>
                </a:bodyPr>
                <a:lstStyle/>
                <a:p>
                  <a:r>
                    <a:rPr lang="es-MX" sz="2800" b="1" dirty="0">
                      <a:solidFill>
                        <a:schemeClr val="bg1"/>
                      </a:solidFill>
                    </a:rPr>
                    <a:t>2021 </a:t>
                  </a:r>
                  <a:r>
                    <a:rPr lang="es-MX" sz="2000" b="1" dirty="0" err="1">
                      <a:solidFill>
                        <a:schemeClr val="bg1"/>
                      </a:solidFill>
                    </a:rPr>
                    <a:t>Internship</a:t>
                  </a:r>
                  <a:endParaRPr lang="fr-FR" sz="2800" b="1" dirty="0">
                    <a:solidFill>
                      <a:schemeClr val="bg1"/>
                    </a:solidFill>
                  </a:endParaRPr>
                </a:p>
              </p:txBody>
            </p:sp>
            <p:sp>
              <p:nvSpPr>
                <p:cNvPr id="45" name="CuadroTexto 44">
                  <a:extLst>
                    <a:ext uri="{FF2B5EF4-FFF2-40B4-BE49-F238E27FC236}">
                      <a16:creationId xmlns:a16="http://schemas.microsoft.com/office/drawing/2014/main" id="{60657E38-C648-4447-9859-3145A318E667}"/>
                    </a:ext>
                  </a:extLst>
                </p:cNvPr>
                <p:cNvSpPr txBox="1"/>
                <p:nvPr/>
              </p:nvSpPr>
              <p:spPr>
                <a:xfrm>
                  <a:off x="6747906" y="3120166"/>
                  <a:ext cx="2485423" cy="523220"/>
                </a:xfrm>
                <a:prstGeom prst="rect">
                  <a:avLst/>
                </a:prstGeom>
                <a:noFill/>
              </p:spPr>
              <p:txBody>
                <a:bodyPr wrap="square" rtlCol="0">
                  <a:spAutoFit/>
                </a:bodyPr>
                <a:lstStyle/>
                <a:p>
                  <a:r>
                    <a:rPr lang="es-MX" sz="2800" b="1" dirty="0">
                      <a:solidFill>
                        <a:schemeClr val="bg1"/>
                      </a:solidFill>
                    </a:rPr>
                    <a:t>2017-2020 </a:t>
                  </a:r>
                  <a:r>
                    <a:rPr lang="es-MX" sz="2000" b="1" dirty="0">
                      <a:solidFill>
                        <a:schemeClr val="bg1"/>
                      </a:solidFill>
                    </a:rPr>
                    <a:t>PhD</a:t>
                  </a:r>
                  <a:endParaRPr lang="fr-FR" sz="2800" b="1" dirty="0">
                    <a:solidFill>
                      <a:schemeClr val="bg1"/>
                    </a:solidFill>
                  </a:endParaRPr>
                </a:p>
              </p:txBody>
            </p:sp>
            <p:sp>
              <p:nvSpPr>
                <p:cNvPr id="46" name="CuadroTexto 45">
                  <a:extLst>
                    <a:ext uri="{FF2B5EF4-FFF2-40B4-BE49-F238E27FC236}">
                      <a16:creationId xmlns:a16="http://schemas.microsoft.com/office/drawing/2014/main" id="{A4E0ED9A-854C-4E0F-B992-966E3C3E388F}"/>
                    </a:ext>
                  </a:extLst>
                </p:cNvPr>
                <p:cNvSpPr txBox="1"/>
                <p:nvPr/>
              </p:nvSpPr>
              <p:spPr>
                <a:xfrm>
                  <a:off x="3350516" y="1705907"/>
                  <a:ext cx="2826824" cy="523220"/>
                </a:xfrm>
                <a:prstGeom prst="rect">
                  <a:avLst/>
                </a:prstGeom>
                <a:noFill/>
              </p:spPr>
              <p:txBody>
                <a:bodyPr wrap="square" rtlCol="0">
                  <a:spAutoFit/>
                </a:bodyPr>
                <a:lstStyle/>
                <a:p>
                  <a:r>
                    <a:rPr lang="es-MX" sz="2800" b="1" dirty="0">
                      <a:solidFill>
                        <a:schemeClr val="bg1"/>
                      </a:solidFill>
                    </a:rPr>
                    <a:t>2013-2016 </a:t>
                  </a:r>
                  <a:r>
                    <a:rPr lang="es-MX" sz="2000" b="1" dirty="0">
                      <a:solidFill>
                        <a:schemeClr val="bg1"/>
                      </a:solidFill>
                    </a:rPr>
                    <a:t>PhD</a:t>
                  </a:r>
                  <a:endParaRPr lang="fr-FR" sz="2800" b="1" dirty="0">
                    <a:solidFill>
                      <a:schemeClr val="bg1"/>
                    </a:solidFill>
                  </a:endParaRPr>
                </a:p>
              </p:txBody>
            </p:sp>
            <p:sp>
              <p:nvSpPr>
                <p:cNvPr id="47" name="CuadroTexto 46">
                  <a:extLst>
                    <a:ext uri="{FF2B5EF4-FFF2-40B4-BE49-F238E27FC236}">
                      <a16:creationId xmlns:a16="http://schemas.microsoft.com/office/drawing/2014/main" id="{544481E7-FE37-4E48-8350-4D5C8E394106}"/>
                    </a:ext>
                  </a:extLst>
                </p:cNvPr>
                <p:cNvSpPr txBox="1"/>
                <p:nvPr/>
              </p:nvSpPr>
              <p:spPr>
                <a:xfrm>
                  <a:off x="3719946" y="2324055"/>
                  <a:ext cx="1860331" cy="461665"/>
                </a:xfrm>
                <a:prstGeom prst="rect">
                  <a:avLst/>
                </a:prstGeom>
                <a:noFill/>
              </p:spPr>
              <p:txBody>
                <a:bodyPr wrap="square" rtlCol="0">
                  <a:spAutoFit/>
                </a:bodyPr>
                <a:lstStyle/>
                <a:p>
                  <a:r>
                    <a:rPr lang="es-MX" sz="2400" b="1" dirty="0">
                      <a:solidFill>
                        <a:srgbClr val="EF9F4C"/>
                      </a:solidFill>
                    </a:rPr>
                    <a:t>Fabio Cruz</a:t>
                  </a:r>
                  <a:endParaRPr lang="fr-FR" sz="2400" b="1" dirty="0">
                    <a:solidFill>
                      <a:srgbClr val="EF9F4C"/>
                    </a:solidFill>
                  </a:endParaRPr>
                </a:p>
              </p:txBody>
            </p:sp>
            <p:sp>
              <p:nvSpPr>
                <p:cNvPr id="48" name="CuadroTexto 47">
                  <a:extLst>
                    <a:ext uri="{FF2B5EF4-FFF2-40B4-BE49-F238E27FC236}">
                      <a16:creationId xmlns:a16="http://schemas.microsoft.com/office/drawing/2014/main" id="{46B7794B-8A3C-4ACE-934B-83C8C0CB18FA}"/>
                    </a:ext>
                  </a:extLst>
                </p:cNvPr>
                <p:cNvSpPr txBox="1"/>
                <p:nvPr/>
              </p:nvSpPr>
              <p:spPr>
                <a:xfrm>
                  <a:off x="6716800" y="3725782"/>
                  <a:ext cx="2371769" cy="461665"/>
                </a:xfrm>
                <a:prstGeom prst="rect">
                  <a:avLst/>
                </a:prstGeom>
                <a:noFill/>
              </p:spPr>
              <p:txBody>
                <a:bodyPr wrap="square" rtlCol="0">
                  <a:spAutoFit/>
                </a:bodyPr>
                <a:lstStyle/>
                <a:p>
                  <a:r>
                    <a:rPr lang="es-MX" sz="2400" b="1" dirty="0" err="1">
                      <a:solidFill>
                        <a:srgbClr val="E55E63"/>
                      </a:solidFill>
                    </a:rPr>
                    <a:t>Pavlo</a:t>
                  </a:r>
                  <a:r>
                    <a:rPr lang="es-MX" sz="2400" b="1" dirty="0">
                      <a:solidFill>
                        <a:srgbClr val="E55E63"/>
                      </a:solidFill>
                    </a:rPr>
                    <a:t> Santander</a:t>
                  </a:r>
                  <a:endParaRPr lang="fr-FR" sz="2400" b="1" dirty="0">
                    <a:solidFill>
                      <a:srgbClr val="E55E63"/>
                    </a:solidFill>
                  </a:endParaRPr>
                </a:p>
              </p:txBody>
            </p:sp>
            <p:sp>
              <p:nvSpPr>
                <p:cNvPr id="49" name="CuadroTexto 48">
                  <a:extLst>
                    <a:ext uri="{FF2B5EF4-FFF2-40B4-BE49-F238E27FC236}">
                      <a16:creationId xmlns:a16="http://schemas.microsoft.com/office/drawing/2014/main" id="{023403D0-FDB8-4BD2-9387-C82A445A9B87}"/>
                    </a:ext>
                  </a:extLst>
                </p:cNvPr>
                <p:cNvSpPr txBox="1"/>
                <p:nvPr/>
              </p:nvSpPr>
              <p:spPr>
                <a:xfrm>
                  <a:off x="3518392" y="5157568"/>
                  <a:ext cx="2371769" cy="461665"/>
                </a:xfrm>
                <a:prstGeom prst="rect">
                  <a:avLst/>
                </a:prstGeom>
                <a:noFill/>
              </p:spPr>
              <p:txBody>
                <a:bodyPr wrap="square" rtlCol="0">
                  <a:spAutoFit/>
                </a:bodyPr>
                <a:lstStyle/>
                <a:p>
                  <a:r>
                    <a:rPr lang="es-MX" sz="2400" b="1" dirty="0">
                      <a:solidFill>
                        <a:srgbClr val="459CCB"/>
                      </a:solidFill>
                    </a:rPr>
                    <a:t>Cristian Cáceres</a:t>
                  </a:r>
                  <a:endParaRPr lang="fr-FR" sz="2400" b="1" dirty="0">
                    <a:solidFill>
                      <a:srgbClr val="459CCB"/>
                    </a:solidFill>
                  </a:endParaRPr>
                </a:p>
              </p:txBody>
            </p:sp>
          </p:grpSp>
        </p:grpSp>
        <p:sp>
          <p:nvSpPr>
            <p:cNvPr id="53" name="CuadroTexto 52">
              <a:extLst>
                <a:ext uri="{FF2B5EF4-FFF2-40B4-BE49-F238E27FC236}">
                  <a16:creationId xmlns:a16="http://schemas.microsoft.com/office/drawing/2014/main" id="{DB38EB90-530F-42EA-8739-E56194F7C741}"/>
                </a:ext>
              </a:extLst>
            </p:cNvPr>
            <p:cNvSpPr txBox="1"/>
            <p:nvPr/>
          </p:nvSpPr>
          <p:spPr>
            <a:xfrm>
              <a:off x="2949290" y="4995715"/>
              <a:ext cx="3116495" cy="923330"/>
            </a:xfrm>
            <a:prstGeom prst="rect">
              <a:avLst/>
            </a:prstGeom>
            <a:noFill/>
          </p:spPr>
          <p:txBody>
            <a:bodyPr wrap="square" rtlCol="0">
              <a:spAutoFit/>
            </a:bodyPr>
            <a:lstStyle/>
            <a:p>
              <a:pPr algn="just"/>
              <a:r>
                <a:rPr lang="en-US" sz="1800" dirty="0"/>
                <a:t>Life cycle analysis of a distributed plastic recycling network for 3D printing </a:t>
              </a:r>
              <a:r>
                <a:rPr lang="fr-FR" dirty="0"/>
                <a:t> </a:t>
              </a:r>
            </a:p>
          </p:txBody>
        </p:sp>
        <p:sp>
          <p:nvSpPr>
            <p:cNvPr id="54" name="CuadroTexto 53">
              <a:extLst>
                <a:ext uri="{FF2B5EF4-FFF2-40B4-BE49-F238E27FC236}">
                  <a16:creationId xmlns:a16="http://schemas.microsoft.com/office/drawing/2014/main" id="{E87B09A2-B5B5-4CA9-80F8-B1F1260D3B1E}"/>
                </a:ext>
              </a:extLst>
            </p:cNvPr>
            <p:cNvSpPr txBox="1"/>
            <p:nvPr/>
          </p:nvSpPr>
          <p:spPr>
            <a:xfrm>
              <a:off x="6308825" y="3619986"/>
              <a:ext cx="3268738" cy="2031325"/>
            </a:xfrm>
            <a:prstGeom prst="rect">
              <a:avLst/>
            </a:prstGeom>
            <a:noFill/>
          </p:spPr>
          <p:txBody>
            <a:bodyPr wrap="square" lIns="91440" tIns="45720" rIns="91440" bIns="45720" rtlCol="0" anchor="t">
              <a:spAutoFit/>
            </a:bodyPr>
            <a:lstStyle/>
            <a:p>
              <a:r>
                <a:rPr lang="en-US" dirty="0"/>
                <a:t>Evaluation of the implementation of a sustainable distributed plastics recycling network.</a:t>
              </a:r>
            </a:p>
            <a:p>
              <a:r>
                <a:rPr lang="es-MX" b="1" dirty="0"/>
                <a:t>Case </a:t>
              </a:r>
              <a:r>
                <a:rPr lang="es-MX" b="1" dirty="0" err="1"/>
                <a:t>study</a:t>
              </a:r>
              <a:r>
                <a:rPr lang="es-MX" b="1" dirty="0"/>
                <a:t> </a:t>
              </a:r>
              <a:r>
                <a:rPr lang="es-MX" dirty="0"/>
                <a:t>:  </a:t>
              </a:r>
              <a:r>
                <a:rPr lang="en-US" dirty="0"/>
                <a:t>Collection and delivery of recycled PLA to schools in Nancy</a:t>
              </a:r>
              <a:endParaRPr lang="fr-FR" dirty="0"/>
            </a:p>
          </p:txBody>
        </p:sp>
        <p:sp>
          <p:nvSpPr>
            <p:cNvPr id="55" name="CuadroTexto 54">
              <a:extLst>
                <a:ext uri="{FF2B5EF4-FFF2-40B4-BE49-F238E27FC236}">
                  <a16:creationId xmlns:a16="http://schemas.microsoft.com/office/drawing/2014/main" id="{342A5E80-BEDD-42BA-8FE5-1DA8EBA88053}"/>
                </a:ext>
              </a:extLst>
            </p:cNvPr>
            <p:cNvSpPr txBox="1"/>
            <p:nvPr/>
          </p:nvSpPr>
          <p:spPr>
            <a:xfrm>
              <a:off x="2921648" y="2282799"/>
              <a:ext cx="3307873" cy="900246"/>
            </a:xfrm>
            <a:prstGeom prst="rect">
              <a:avLst/>
            </a:prstGeom>
            <a:noFill/>
          </p:spPr>
          <p:txBody>
            <a:bodyPr wrap="square" rtlCol="0">
              <a:spAutoFit/>
            </a:bodyPr>
            <a:lstStyle/>
            <a:p>
              <a:pPr algn="just"/>
              <a:r>
                <a:rPr lang="en-US" sz="1750" dirty="0"/>
                <a:t>Technical feasibility of recycling for 3D printing</a:t>
              </a:r>
            </a:p>
            <a:p>
              <a:pPr algn="just"/>
              <a:r>
                <a:rPr lang="fr-FR" sz="1750" b="1" dirty="0"/>
                <a:t>Case </a:t>
              </a:r>
              <a:r>
                <a:rPr lang="fr-FR" sz="1750" b="1" dirty="0" err="1"/>
                <a:t>study</a:t>
              </a:r>
              <a:r>
                <a:rPr lang="fr-FR" sz="1750" b="1" dirty="0"/>
                <a:t> </a:t>
              </a:r>
              <a:r>
                <a:rPr lang="fr-FR" sz="1750" dirty="0"/>
                <a:t>: PLA </a:t>
              </a:r>
              <a:r>
                <a:rPr lang="fr-FR" sz="1750" dirty="0" err="1"/>
                <a:t>recycling</a:t>
              </a:r>
              <a:endParaRPr lang="fr-FR" sz="1750" dirty="0"/>
            </a:p>
          </p:txBody>
        </p:sp>
        <p:sp>
          <p:nvSpPr>
            <p:cNvPr id="57" name="CuadroTexto 56">
              <a:extLst>
                <a:ext uri="{FF2B5EF4-FFF2-40B4-BE49-F238E27FC236}">
                  <a16:creationId xmlns:a16="http://schemas.microsoft.com/office/drawing/2014/main" id="{56BF156F-D16B-48E5-9651-4919054F05E4}"/>
                </a:ext>
              </a:extLst>
            </p:cNvPr>
            <p:cNvSpPr txBox="1"/>
            <p:nvPr/>
          </p:nvSpPr>
          <p:spPr>
            <a:xfrm>
              <a:off x="2939955" y="5952223"/>
              <a:ext cx="3560875" cy="923330"/>
            </a:xfrm>
            <a:prstGeom prst="rect">
              <a:avLst/>
            </a:prstGeom>
            <a:noFill/>
          </p:spPr>
          <p:txBody>
            <a:bodyPr wrap="square">
              <a:spAutoFit/>
            </a:bodyPr>
            <a:lstStyle/>
            <a:p>
              <a:pPr marL="285750" indent="-285750">
                <a:buFont typeface="Arial" panose="020B0604020202020204" pitchFamily="34" charset="0"/>
                <a:buChar char="•"/>
              </a:pPr>
              <a:r>
                <a:rPr lang="es-MX" b="1" dirty="0"/>
                <a:t>Case </a:t>
              </a:r>
              <a:r>
                <a:rPr lang="es-MX" b="1" dirty="0" err="1"/>
                <a:t>study</a:t>
              </a:r>
              <a:r>
                <a:rPr lang="es-MX" b="1" dirty="0"/>
                <a:t>: </a:t>
              </a:r>
              <a:r>
                <a:rPr lang="en-US" dirty="0"/>
                <a:t>Collection and delivery of recycled PLA to schools in Nancy</a:t>
              </a:r>
              <a:endParaRPr lang="fr-FR" dirty="0"/>
            </a:p>
          </p:txBody>
        </p:sp>
      </p:grpSp>
      <p:sp>
        <p:nvSpPr>
          <p:cNvPr id="59" name="Rectángulo 58">
            <a:extLst>
              <a:ext uri="{FF2B5EF4-FFF2-40B4-BE49-F238E27FC236}">
                <a16:creationId xmlns:a16="http://schemas.microsoft.com/office/drawing/2014/main" id="{81C5882E-0892-4A10-A38E-C71FEBEE4E0D}"/>
              </a:ext>
            </a:extLst>
          </p:cNvPr>
          <p:cNvSpPr/>
          <p:nvPr/>
        </p:nvSpPr>
        <p:spPr>
          <a:xfrm>
            <a:off x="6501750" y="193601"/>
            <a:ext cx="2504660" cy="1162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8" name="Picture 36" descr="ERPI_1_Quadri">
            <a:extLst>
              <a:ext uri="{FF2B5EF4-FFF2-40B4-BE49-F238E27FC236}">
                <a16:creationId xmlns:a16="http://schemas.microsoft.com/office/drawing/2014/main" id="{EFF4D64D-6129-4B45-9BE9-E990B5BE8A5E}"/>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25000"/>
          <a:stretch>
            <a:fillRect/>
          </a:stretch>
        </p:blipFill>
        <p:spPr bwMode="auto">
          <a:xfrm>
            <a:off x="6501293" y="148447"/>
            <a:ext cx="2227404" cy="86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riángulo isósceles 65">
            <a:extLst>
              <a:ext uri="{FF2B5EF4-FFF2-40B4-BE49-F238E27FC236}">
                <a16:creationId xmlns:a16="http://schemas.microsoft.com/office/drawing/2014/main" id="{9F7537D0-A191-48BB-8B9A-572041079A11}"/>
              </a:ext>
            </a:extLst>
          </p:cNvPr>
          <p:cNvSpPr/>
          <p:nvPr/>
        </p:nvSpPr>
        <p:spPr>
          <a:xfrm rot="10800000">
            <a:off x="5994292" y="5509747"/>
            <a:ext cx="199287" cy="229567"/>
          </a:xfrm>
          <a:prstGeom prst="triangle">
            <a:avLst/>
          </a:prstGeom>
          <a:solidFill>
            <a:srgbClr val="444445"/>
          </a:solidFill>
          <a:ln>
            <a:solidFill>
              <a:srgbClr val="44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8408903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AB954F3D581F4B8647F511E8B68EE1" ma:contentTypeVersion="12" ma:contentTypeDescription="Crée un document." ma:contentTypeScope="" ma:versionID="23a0858077d3800aa5e1ffef2cee5d08">
  <xsd:schema xmlns:xsd="http://www.w3.org/2001/XMLSchema" xmlns:xs="http://www.w3.org/2001/XMLSchema" xmlns:p="http://schemas.microsoft.com/office/2006/metadata/properties" xmlns:ns3="bfd2ad21-e99c-4fc3-8afc-10eb882004dc" xmlns:ns4="f96998e5-8f44-4b6a-b8ba-ffc2c7e1000c" targetNamespace="http://schemas.microsoft.com/office/2006/metadata/properties" ma:root="true" ma:fieldsID="710f35c55fdf815d2758c2d547347a11" ns3:_="" ns4:_="">
    <xsd:import namespace="bfd2ad21-e99c-4fc3-8afc-10eb882004dc"/>
    <xsd:import namespace="f96998e5-8f44-4b6a-b8ba-ffc2c7e1000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d2ad21-e99c-4fc3-8afc-10eb882004dc"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6998e5-8f44-4b6a-b8ba-ffc2c7e1000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1AC42F-8118-4017-8CE4-6700661654E7}">
  <ds:schemaRefs>
    <ds:schemaRef ds:uri="http://purl.org/dc/elements/1.1/"/>
    <ds:schemaRef ds:uri="http://schemas.microsoft.com/office/2006/metadata/properties"/>
    <ds:schemaRef ds:uri="bfd2ad21-e99c-4fc3-8afc-10eb882004dc"/>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f96998e5-8f44-4b6a-b8ba-ffc2c7e1000c"/>
    <ds:schemaRef ds:uri="http://www.w3.org/XML/1998/namespace"/>
    <ds:schemaRef ds:uri="http://purl.org/dc/dcmitype/"/>
  </ds:schemaRefs>
</ds:datastoreItem>
</file>

<file path=customXml/itemProps2.xml><?xml version="1.0" encoding="utf-8"?>
<ds:datastoreItem xmlns:ds="http://schemas.openxmlformats.org/officeDocument/2006/customXml" ds:itemID="{9056C90B-AF1D-498D-BCD8-479AAFEED635}">
  <ds:schemaRefs>
    <ds:schemaRef ds:uri="http://schemas.microsoft.com/sharepoint/v3/contenttype/forms"/>
  </ds:schemaRefs>
</ds:datastoreItem>
</file>

<file path=customXml/itemProps3.xml><?xml version="1.0" encoding="utf-8"?>
<ds:datastoreItem xmlns:ds="http://schemas.openxmlformats.org/officeDocument/2006/customXml" ds:itemID="{D0EB951D-16AA-4CA7-9F85-DC7F7E4455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d2ad21-e99c-4fc3-8afc-10eb882004dc"/>
    <ds:schemaRef ds:uri="f96998e5-8f44-4b6a-b8ba-ffc2c7e100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142</TotalTime>
  <Words>3382</Words>
  <Application>Microsoft Macintosh PowerPoint</Application>
  <PresentationFormat>Grand écran</PresentationFormat>
  <Paragraphs>760</Paragraphs>
  <Slides>39</Slides>
  <Notes>26</Notes>
  <HiddenSlides>2</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39</vt:i4>
      </vt:variant>
    </vt:vector>
  </HeadingPairs>
  <TitlesOfParts>
    <vt:vector size="48" baseType="lpstr">
      <vt:lpstr>Arial</vt:lpstr>
      <vt:lpstr>Calibri</vt:lpstr>
      <vt:lpstr>Calibri Light</vt:lpstr>
      <vt:lpstr>Elephant</vt:lpstr>
      <vt:lpstr>Lucida Sans</vt:lpstr>
      <vt:lpstr>Times New Roman</vt:lpstr>
      <vt:lpstr>Wingdings</vt:lpstr>
      <vt:lpstr>Thème Office</vt:lpstr>
      <vt:lpstr>Tema de Office</vt:lpstr>
      <vt:lpstr>Comparation of Distributed Plastic Recycling System to Produce Filament with Production of Filament from Virgin Plastic by LCA  Cristian Cáceres  Projet: Everest Bio  Pavlo Santander  Fabio Cruz Sanchez  Hakim Boudaoud</vt:lpstr>
      <vt:lpstr>Sommaire</vt:lpstr>
      <vt:lpstr>LE PLASTIQUE : UN GROS PROBLÈME ENVIRONNEMENTAL</vt:lpstr>
      <vt:lpstr>Présentation PowerPoint</vt:lpstr>
      <vt:lpstr>Présentation PowerPoint</vt:lpstr>
      <vt:lpstr>Recyclage centralisé vs. Recyclage distribué  </vt:lpstr>
      <vt:lpstr>Recyclage centralisé vs. Recyclage distribué  </vt:lpstr>
      <vt:lpstr>EVEREST-BIO</vt:lpstr>
      <vt:lpstr>Présentation PowerPoint</vt:lpstr>
      <vt:lpstr>Présentation PowerPoint</vt:lpstr>
      <vt:lpstr>Présentation PowerPoint</vt:lpstr>
      <vt:lpstr>Présentation PowerPoint</vt:lpstr>
      <vt:lpstr>Présentation PowerPoint</vt:lpstr>
      <vt:lpstr>L'état de l'art</vt:lpstr>
      <vt:lpstr>Analyse CLSC</vt:lpstr>
      <vt:lpstr>Synthèse </vt:lpstr>
      <vt:lpstr>Analyse du cycle de vie (ACV)</vt:lpstr>
      <vt:lpstr>Cas d’étude</vt:lpstr>
      <vt:lpstr>Présentation PowerPoint</vt:lpstr>
      <vt:lpstr>Le système évalué et ses limites</vt:lpstr>
      <vt:lpstr>Présentation PowerPoint</vt:lpstr>
      <vt:lpstr>Évaluation d’impacts</vt:lpstr>
      <vt:lpstr>Le profil d’impact de la comparaison</vt:lpstr>
      <vt:lpstr>Le profil d’impact de la comparaison</vt:lpstr>
      <vt:lpstr>Le profil d’impact du système recyclé</vt:lpstr>
      <vt:lpstr>Analyse de sensibilité sur la source d'énergie</vt:lpstr>
      <vt:lpstr>Conclusion</vt:lpstr>
      <vt:lpstr>Perspectives</vt:lpstr>
      <vt:lpstr>Présentation PowerPoint</vt:lpstr>
      <vt:lpstr>Bibliographie </vt:lpstr>
      <vt:lpstr>Présentation PowerPoint</vt:lpstr>
      <vt:lpstr>Présentation PowerPoint</vt:lpstr>
      <vt:lpstr>Présentation PowerPoint</vt:lpstr>
      <vt:lpstr>Hypothèse </vt:lpstr>
      <vt:lpstr>Présentation PowerPoint</vt:lpstr>
      <vt:lpstr>Présentation PowerPoint</vt:lpstr>
      <vt:lpstr>Présentation PowerPoint</vt:lpstr>
      <vt:lpstr>Présentation PowerPoint</vt:lpstr>
      <vt:lpstr>Système de Production PLA (Scénario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Comparation of Distributed Plastic Recycling System to Produce Filament with Production of Filament from Virgin Plastic by LCA  Cristian Cáceres  Projet: Everest Bio  Pavlo Santander  Fabio Cruz Sanchez  Hakim Boudaoud</dc:title>
  <dc:creator>Cristian Andres Caceres Mendoza</dc:creator>
  <cp:lastModifiedBy>Fabio Alberto Cruz Sanchez</cp:lastModifiedBy>
  <cp:revision>2</cp:revision>
  <dcterms:created xsi:type="dcterms:W3CDTF">2021-09-23T22:23:21Z</dcterms:created>
  <dcterms:modified xsi:type="dcterms:W3CDTF">2021-11-02T08:46:01Z</dcterms:modified>
</cp:coreProperties>
</file>